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rawings/legacyDiagramText6.bin" ContentType="application/vnd.ms-office.legacyDiagramText"/>
  <Override PartName="/ppt/drawings/legacyDiagramText4.bin" ContentType="application/vnd.ms-office.legacyDiagramText"/>
  <Override PartName="/ppt/drawings/legacyDiagramText5.bin" ContentType="application/vnd.ms-office.legacyDiagramTex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rawings/legacyDiagramText1.bin" ContentType="application/vnd.ms-office.legacyDiagramText"/>
  <Override PartName="/ppt/drawings/legacyDiagramText2.bin" ContentType="application/vnd.ms-office.legacyDiagramText"/>
  <Override PartName="/ppt/drawings/legacyDiagramText3.bin" ContentType="application/vnd.ms-office.legacyDiagramText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61" r:id="rId4"/>
    <p:sldId id="298" r:id="rId5"/>
    <p:sldId id="299" r:id="rId6"/>
    <p:sldId id="300" r:id="rId7"/>
    <p:sldId id="301" r:id="rId8"/>
    <p:sldId id="279" r:id="rId9"/>
    <p:sldId id="310" r:id="rId10"/>
    <p:sldId id="312" r:id="rId11"/>
    <p:sldId id="303" r:id="rId12"/>
    <p:sldId id="302" r:id="rId13"/>
    <p:sldId id="304" r:id="rId14"/>
    <p:sldId id="297" r:id="rId15"/>
    <p:sldId id="295" r:id="rId16"/>
    <p:sldId id="296" r:id="rId17"/>
    <p:sldId id="309" r:id="rId18"/>
    <p:sldId id="305" r:id="rId19"/>
  </p:sldIdLst>
  <p:sldSz cx="12192000" cy="6858000"/>
  <p:notesSz cx="6858000" cy="9144000"/>
  <p:defaultTextStyle>
    <a:defPPr>
      <a:defRPr lang="es-PE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6600"/>
    <a:srgbClr val="6600CC"/>
    <a:srgbClr val="9933FF"/>
    <a:srgbClr val="008000"/>
    <a:srgbClr val="00FF00"/>
    <a:srgbClr val="5F5F5F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39" autoAdjust="0"/>
    <p:restoredTop sz="94660"/>
  </p:normalViewPr>
  <p:slideViewPr>
    <p:cSldViewPr snapToGrid="0">
      <p:cViewPr varScale="1">
        <p:scale>
          <a:sx n="61" d="100"/>
          <a:sy n="61" d="100"/>
        </p:scale>
        <p:origin x="-78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06/relationships/legacyDocTextInfo" Target="legacyDocTextInfo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C5477-7EFB-42D7-A3F0-AF5371371865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C4BB67-EFE9-41B9-A348-291D3F7BF521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C042C-96F1-41F6-B63C-16642D02B555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56FB0-0435-4783-8034-4B5CE34B5C39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D2837-45CE-493F-B00C-6A686DBE45C8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D235B-E99D-4B56-B1C2-3E6D50F1E9F7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42CDC-578C-4C55-837A-626A6394B0D5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F6CE9-A8AE-4E0F-B020-176CCD6DDD93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DA41A-22EE-4A60-AF63-0A3750B4C363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0D47F-C7A4-4CB2-9970-B30CBEE1E03A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EBB85-E040-47D6-8B3B-4D4AEBA9923B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6F056-DE37-4F61-9FE2-CE752C72EA44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C470E1-742E-4C12-83AF-CB57A652A2CA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274E8-CA86-4998-9637-4BC115BDD0D9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3E4EF-4DD5-4A2B-B4A1-0E2BBE2CEB48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1027B-01E5-4321-AE4C-D281440FFA31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065FA-8DE5-47F0-B27D-487EA0F8BE6C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7BA5C7-2A71-4CA0-9A2B-7F49091B240F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9B0ED-4C5C-42C8-B2E7-384146497361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8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9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7A7BB-434A-49BF-BC70-DED2C0409B4E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7A6C7-5756-41D9-8AA9-5EA451783B03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4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5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47186-2F2C-4A9E-928B-1FB6B9CF718B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EF519-20BA-4CFE-973D-CDB1C39CD605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3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4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8C9A1-98A5-4090-AA1D-4EF50B753F25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6D993-6266-4833-AFB8-5825B98F4951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73F3D-AA4C-465C-8F9A-8BB27F2EA967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PE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06319-4518-4961-B4A0-2EAF8A9B2011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6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7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0DA69-ED8F-4C78-A4AF-8293BF47CB26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título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PE" smtClean="0"/>
          </a:p>
        </p:txBody>
      </p:sp>
      <p:sp>
        <p:nvSpPr>
          <p:cNvPr id="1027" name="Marcador de texto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 smtClean="0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5A927E-2D81-4419-8C7A-F8700E7FA618}" type="datetimeFigureOut">
              <a:rPr lang="es-PE"/>
              <a:pPr>
                <a:defRPr/>
              </a:pPr>
              <a:t>20/05/2016</a:t>
            </a:fld>
            <a:endParaRPr lang="es-PE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D76F16-569E-430C-8525-350A2FFCE4F5}" type="slidenum">
              <a:rPr lang="es-PE"/>
              <a:pPr>
                <a:defRPr/>
              </a:pPr>
              <a:t>‹#›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51" r:id="rId12"/>
    <p:sldLayoutId id="2147483650" r:id="rId13"/>
    <p:sldLayoutId id="2147483649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yodlum@oas.or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ítulo 1"/>
          <p:cNvSpPr>
            <a:spLocks noGrp="1"/>
          </p:cNvSpPr>
          <p:nvPr>
            <p:ph type="ctrTitle"/>
          </p:nvPr>
        </p:nvSpPr>
        <p:spPr>
          <a:xfrm>
            <a:off x="576263" y="2535238"/>
            <a:ext cx="10936287" cy="1158875"/>
          </a:xfrm>
        </p:spPr>
        <p:txBody>
          <a:bodyPr/>
          <a:lstStyle/>
          <a:p>
            <a:pPr eaLnBrk="1" hangingPunct="1"/>
            <a:r>
              <a:rPr lang="en-US" sz="3600" b="1" smtClean="0">
                <a:solidFill>
                  <a:schemeClr val="accent2"/>
                </a:solidFill>
                <a:latin typeface="Calibri" pitchFamily="34" charset="0"/>
              </a:rPr>
              <a:t>Data on Women</a:t>
            </a:r>
            <a:r>
              <a:rPr lang="en-US" sz="3600" b="1" smtClean="0">
                <a:solidFill>
                  <a:schemeClr val="accent2"/>
                </a:solidFill>
              </a:rPr>
              <a:t>’</a:t>
            </a:r>
            <a:r>
              <a:rPr lang="en-US" sz="3600" b="1" smtClean="0">
                <a:solidFill>
                  <a:schemeClr val="accent2"/>
                </a:solidFill>
                <a:latin typeface="Calibri" pitchFamily="34" charset="0"/>
              </a:rPr>
              <a:t>s Political Capital in OAS-CARICOM: </a:t>
            </a:r>
            <a:br>
              <a:rPr lang="en-US" sz="3600" b="1" smtClean="0">
                <a:solidFill>
                  <a:schemeClr val="accent2"/>
                </a:solidFill>
                <a:latin typeface="Calibri" pitchFamily="34" charset="0"/>
              </a:rPr>
            </a:br>
            <a:r>
              <a:rPr lang="en-US" sz="3600" b="1" smtClean="0">
                <a:solidFill>
                  <a:schemeClr val="accent2"/>
                </a:solidFill>
                <a:latin typeface="Calibri" pitchFamily="34" charset="0"/>
              </a:rPr>
              <a:t>1997-2016</a:t>
            </a:r>
          </a:p>
        </p:txBody>
      </p:sp>
      <p:sp>
        <p:nvSpPr>
          <p:cNvPr id="16387" name="Subtítulo 2"/>
          <p:cNvSpPr>
            <a:spLocks noGrp="1"/>
          </p:cNvSpPr>
          <p:nvPr>
            <p:ph type="subTitle" idx="1"/>
          </p:nvPr>
        </p:nvSpPr>
        <p:spPr>
          <a:xfrm>
            <a:off x="677863" y="4205288"/>
            <a:ext cx="10936287" cy="401637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en-US" sz="2000" b="1" smtClean="0">
                <a:solidFill>
                  <a:schemeClr val="hlink"/>
                </a:solidFill>
                <a:latin typeface="Broadway" pitchFamily="82" charset="0"/>
              </a:rPr>
              <a:t>By: Yasmin Solitahe Odlum</a:t>
            </a:r>
          </a:p>
          <a:p>
            <a:pPr eaLnBrk="1" hangingPunct="1">
              <a:lnSpc>
                <a:spcPct val="70000"/>
              </a:lnSpc>
            </a:pPr>
            <a:r>
              <a:rPr lang="en-US" sz="2000" b="1" smtClean="0">
                <a:solidFill>
                  <a:schemeClr val="hlink"/>
                </a:solidFill>
                <a:latin typeface="Broadway" pitchFamily="82" charset="0"/>
              </a:rPr>
              <a:t>Specialist Coordinator for the Caribbean</a:t>
            </a:r>
          </a:p>
          <a:p>
            <a:pPr eaLnBrk="1" hangingPunct="1">
              <a:lnSpc>
                <a:spcPct val="70000"/>
              </a:lnSpc>
            </a:pPr>
            <a:r>
              <a:rPr lang="en-US" sz="2000" b="1" smtClean="0">
                <a:solidFill>
                  <a:schemeClr val="hlink"/>
                </a:solidFill>
                <a:latin typeface="Broadway" pitchFamily="82" charset="0"/>
              </a:rPr>
              <a:t>May 25</a:t>
            </a:r>
            <a:r>
              <a:rPr lang="en-US" sz="2000" b="1" baseline="30000" smtClean="0">
                <a:solidFill>
                  <a:schemeClr val="hlink"/>
                </a:solidFill>
                <a:latin typeface="Broadway" pitchFamily="82" charset="0"/>
              </a:rPr>
              <a:t>th</a:t>
            </a:r>
            <a:r>
              <a:rPr lang="en-US" sz="2000" b="1" smtClean="0">
                <a:solidFill>
                  <a:schemeClr val="hlink"/>
                </a:solidFill>
                <a:latin typeface="Broadway" pitchFamily="82" charset="0"/>
              </a:rPr>
              <a:t> 2016</a:t>
            </a:r>
          </a:p>
        </p:txBody>
      </p:sp>
      <p:pic>
        <p:nvPicPr>
          <p:cNvPr id="16388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Imagen 2" descr="logoV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" descr="CIM-Logo-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/>
          </p:cNvSpPr>
          <p:nvPr>
            <p:ph type="title" idx="4294967295"/>
          </p:nvPr>
        </p:nvSpPr>
        <p:spPr>
          <a:xfrm>
            <a:off x="838200" y="1185863"/>
            <a:ext cx="10483850" cy="342900"/>
          </a:xfrm>
        </p:spPr>
        <p:txBody>
          <a:bodyPr/>
          <a:lstStyle/>
          <a:p>
            <a:pPr eaLnBrk="1" hangingPunct="1"/>
            <a:r>
              <a:rPr lang="en-US" sz="2400" b="1" u="sng" smtClean="0">
                <a:solidFill>
                  <a:srgbClr val="5F5F5F"/>
                </a:solidFill>
                <a:latin typeface="Broadway" pitchFamily="82" charset="0"/>
              </a:rPr>
              <a:t>Post Feb 2016 – What the Data says?</a:t>
            </a:r>
          </a:p>
        </p:txBody>
      </p:sp>
      <p:sp>
        <p:nvSpPr>
          <p:cNvPr id="70658" name="Rectangle 3"/>
          <p:cNvSpPr>
            <a:spLocks noGrp="1"/>
          </p:cNvSpPr>
          <p:nvPr>
            <p:ph type="body" idx="4294967295"/>
          </p:nvPr>
        </p:nvSpPr>
        <p:spPr>
          <a:xfrm>
            <a:off x="838200" y="1617663"/>
            <a:ext cx="10515600" cy="4518025"/>
          </a:xfrm>
        </p:spPr>
        <p:txBody>
          <a:bodyPr/>
          <a:lstStyle/>
          <a:p>
            <a:r>
              <a:rPr lang="en-US" b="1" smtClean="0">
                <a:solidFill>
                  <a:schemeClr val="hlink"/>
                </a:solidFill>
              </a:rPr>
              <a:t>3 States: </a:t>
            </a:r>
            <a:r>
              <a:rPr lang="en-US" b="1" smtClean="0">
                <a:solidFill>
                  <a:srgbClr val="008000"/>
                </a:solidFill>
              </a:rPr>
              <a:t>GREN, GUY</a:t>
            </a:r>
            <a:r>
              <a:rPr lang="en-US" b="1" smtClean="0">
                <a:solidFill>
                  <a:schemeClr val="hlink"/>
                </a:solidFill>
              </a:rPr>
              <a:t> and </a:t>
            </a:r>
            <a:r>
              <a:rPr lang="en-US" b="1" smtClean="0">
                <a:solidFill>
                  <a:srgbClr val="008000"/>
                </a:solidFill>
              </a:rPr>
              <a:t>TNT</a:t>
            </a:r>
            <a:r>
              <a:rPr lang="en-US" b="1" smtClean="0">
                <a:solidFill>
                  <a:schemeClr val="hlink"/>
                </a:solidFill>
              </a:rPr>
              <a:t> are above the 30% benchmark, while another 2 States, </a:t>
            </a:r>
            <a:r>
              <a:rPr lang="en-US" b="1" smtClean="0">
                <a:solidFill>
                  <a:srgbClr val="008000"/>
                </a:solidFill>
              </a:rPr>
              <a:t>SUR</a:t>
            </a:r>
            <a:r>
              <a:rPr lang="en-US" b="1" smtClean="0">
                <a:solidFill>
                  <a:schemeClr val="hlink"/>
                </a:solidFill>
              </a:rPr>
              <a:t> and </a:t>
            </a:r>
            <a:r>
              <a:rPr lang="en-US" b="1" smtClean="0">
                <a:solidFill>
                  <a:srgbClr val="008000"/>
                </a:solidFill>
              </a:rPr>
              <a:t>DOM</a:t>
            </a:r>
            <a:r>
              <a:rPr lang="en-US" b="1" smtClean="0">
                <a:solidFill>
                  <a:schemeClr val="hlink"/>
                </a:solidFill>
              </a:rPr>
              <a:t>, fall between 20%-29%.</a:t>
            </a:r>
            <a:endParaRPr lang="en-US" b="1" smtClean="0">
              <a:solidFill>
                <a:srgbClr val="008000"/>
              </a:solidFill>
            </a:endParaRPr>
          </a:p>
          <a:p>
            <a:r>
              <a:rPr lang="en-US" b="1" smtClean="0">
                <a:solidFill>
                  <a:schemeClr val="hlink"/>
                </a:solidFill>
              </a:rPr>
              <a:t>50% of States fall below 20%: </a:t>
            </a:r>
            <a:r>
              <a:rPr lang="en-US" b="1" smtClean="0">
                <a:solidFill>
                  <a:srgbClr val="008000"/>
                </a:solidFill>
              </a:rPr>
              <a:t>ANT-BAR, BAH, BAR, JAM, SKN, SVG </a:t>
            </a:r>
            <a:r>
              <a:rPr lang="en-US" b="1" smtClean="0">
                <a:solidFill>
                  <a:schemeClr val="hlink"/>
                </a:solidFill>
              </a:rPr>
              <a:t>and </a:t>
            </a:r>
            <a:r>
              <a:rPr lang="en-US" b="1" smtClean="0">
                <a:solidFill>
                  <a:srgbClr val="008000"/>
                </a:solidFill>
              </a:rPr>
              <a:t>SLU</a:t>
            </a:r>
            <a:r>
              <a:rPr lang="en-US" b="1" smtClean="0">
                <a:solidFill>
                  <a:schemeClr val="hlink"/>
                </a:solidFill>
              </a:rPr>
              <a:t>, with 2 States, </a:t>
            </a:r>
            <a:r>
              <a:rPr lang="en-US" b="1" smtClean="0">
                <a:solidFill>
                  <a:srgbClr val="008000"/>
                </a:solidFill>
              </a:rPr>
              <a:t>BEL</a:t>
            </a:r>
            <a:r>
              <a:rPr lang="en-US" b="1" smtClean="0">
                <a:solidFill>
                  <a:schemeClr val="hlink"/>
                </a:solidFill>
              </a:rPr>
              <a:t> and </a:t>
            </a:r>
            <a:r>
              <a:rPr lang="en-US" b="1" smtClean="0">
                <a:solidFill>
                  <a:srgbClr val="008000"/>
                </a:solidFill>
              </a:rPr>
              <a:t>HAITI</a:t>
            </a:r>
            <a:r>
              <a:rPr lang="en-US" b="1" smtClean="0">
                <a:solidFill>
                  <a:schemeClr val="hlink"/>
                </a:solidFill>
              </a:rPr>
              <a:t>, below 10%.</a:t>
            </a:r>
            <a:r>
              <a:rPr lang="en-US" b="1" smtClean="0">
                <a:solidFill>
                  <a:srgbClr val="008000"/>
                </a:solidFill>
              </a:rPr>
              <a:t> </a:t>
            </a:r>
          </a:p>
          <a:p>
            <a:r>
              <a:rPr lang="en-US" b="1" smtClean="0">
                <a:solidFill>
                  <a:schemeClr val="hlink"/>
                </a:solidFill>
              </a:rPr>
              <a:t>In global ranking: 2 States, </a:t>
            </a:r>
            <a:r>
              <a:rPr lang="en-US" b="1" smtClean="0">
                <a:solidFill>
                  <a:srgbClr val="008000"/>
                </a:solidFill>
              </a:rPr>
              <a:t>GREN </a:t>
            </a:r>
            <a:r>
              <a:rPr lang="en-US" b="1" smtClean="0">
                <a:solidFill>
                  <a:schemeClr val="hlink"/>
                </a:solidFill>
              </a:rPr>
              <a:t>and</a:t>
            </a:r>
            <a:r>
              <a:rPr lang="en-US" b="1" smtClean="0">
                <a:solidFill>
                  <a:srgbClr val="008000"/>
                </a:solidFill>
              </a:rPr>
              <a:t> TNT</a:t>
            </a:r>
            <a:r>
              <a:rPr lang="en-US" b="1" smtClean="0">
                <a:solidFill>
                  <a:schemeClr val="hlink"/>
                </a:solidFill>
              </a:rPr>
              <a:t>, are 1</a:t>
            </a:r>
            <a:r>
              <a:rPr lang="en-US" b="1" baseline="30000" smtClean="0">
                <a:solidFill>
                  <a:schemeClr val="hlink"/>
                </a:solidFill>
              </a:rPr>
              <a:t>st</a:t>
            </a:r>
            <a:r>
              <a:rPr lang="en-US" b="1" smtClean="0">
                <a:solidFill>
                  <a:schemeClr val="hlink"/>
                </a:solidFill>
              </a:rPr>
              <a:t> Tier (10s-30s) -</a:t>
            </a:r>
            <a:r>
              <a:rPr lang="en-US" b="1" smtClean="0">
                <a:solidFill>
                  <a:srgbClr val="008000"/>
                </a:solidFill>
              </a:rPr>
              <a:t> </a:t>
            </a:r>
            <a:r>
              <a:rPr lang="en-US" b="1" smtClean="0">
                <a:solidFill>
                  <a:schemeClr val="hlink"/>
                </a:solidFill>
              </a:rPr>
              <a:t>Only </a:t>
            </a:r>
            <a:r>
              <a:rPr lang="en-US" b="1" smtClean="0">
                <a:solidFill>
                  <a:srgbClr val="008000"/>
                </a:solidFill>
              </a:rPr>
              <a:t>GUY</a:t>
            </a:r>
            <a:r>
              <a:rPr lang="en-US" b="1" smtClean="0">
                <a:solidFill>
                  <a:schemeClr val="hlink"/>
                </a:solidFill>
              </a:rPr>
              <a:t> is in the 2</a:t>
            </a:r>
            <a:r>
              <a:rPr lang="en-US" b="1" baseline="30000" smtClean="0">
                <a:solidFill>
                  <a:schemeClr val="hlink"/>
                </a:solidFill>
              </a:rPr>
              <a:t>nd</a:t>
            </a:r>
            <a:r>
              <a:rPr lang="en-US" b="1" smtClean="0">
                <a:solidFill>
                  <a:schemeClr val="hlink"/>
                </a:solidFill>
              </a:rPr>
              <a:t> Tier (40s-50s). The gap between ranks is changing where now only 2 states, </a:t>
            </a:r>
            <a:r>
              <a:rPr lang="en-US" b="1" smtClean="0">
                <a:solidFill>
                  <a:srgbClr val="008000"/>
                </a:solidFill>
              </a:rPr>
              <a:t>SUR </a:t>
            </a:r>
            <a:r>
              <a:rPr lang="en-US" b="1" smtClean="0">
                <a:solidFill>
                  <a:schemeClr val="hlink"/>
                </a:solidFill>
              </a:rPr>
              <a:t>and </a:t>
            </a:r>
            <a:r>
              <a:rPr lang="en-US" b="1" smtClean="0">
                <a:solidFill>
                  <a:srgbClr val="008000"/>
                </a:solidFill>
              </a:rPr>
              <a:t>DOM</a:t>
            </a:r>
            <a:r>
              <a:rPr lang="en-US" b="1" smtClean="0">
                <a:solidFill>
                  <a:schemeClr val="hlink"/>
                </a:solidFill>
              </a:rPr>
              <a:t>, fall in the middle (60s-80s) – the lowest number since 1997.</a:t>
            </a:r>
            <a:r>
              <a:rPr lang="en-US" b="1" smtClean="0">
                <a:solidFill>
                  <a:srgbClr val="008000"/>
                </a:solidFill>
              </a:rPr>
              <a:t> </a:t>
            </a:r>
          </a:p>
          <a:p>
            <a:r>
              <a:rPr lang="en-US" b="1" smtClean="0">
                <a:solidFill>
                  <a:schemeClr val="hlink"/>
                </a:solidFill>
              </a:rPr>
              <a:t>7 States: </a:t>
            </a:r>
            <a:r>
              <a:rPr lang="en-US" b="1" smtClean="0">
                <a:solidFill>
                  <a:srgbClr val="008000"/>
                </a:solidFill>
              </a:rPr>
              <a:t>ANT-BAR, BAH, BAR, JAM, SKN, SLU, SVG</a:t>
            </a:r>
            <a:r>
              <a:rPr lang="en-US" b="1" smtClean="0">
                <a:solidFill>
                  <a:schemeClr val="hlink"/>
                </a:solidFill>
              </a:rPr>
              <a:t> currently rank among the lowest for parity (100s and above).</a:t>
            </a:r>
          </a:p>
          <a:p>
            <a:pPr eaLnBrk="1" hangingPunct="1"/>
            <a:endParaRPr lang="en-US" smtClean="0">
              <a:solidFill>
                <a:srgbClr val="008000"/>
              </a:solidFill>
            </a:endParaRPr>
          </a:p>
        </p:txBody>
      </p:sp>
      <p:pic>
        <p:nvPicPr>
          <p:cNvPr id="70659" name="Imagen 2" descr="logoV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/>
          </p:cNvSpPr>
          <p:nvPr>
            <p:ph type="title"/>
          </p:nvPr>
        </p:nvSpPr>
        <p:spPr>
          <a:xfrm>
            <a:off x="838200" y="1165225"/>
            <a:ext cx="10515600" cy="431800"/>
          </a:xfrm>
        </p:spPr>
        <p:txBody>
          <a:bodyPr/>
          <a:lstStyle/>
          <a:p>
            <a:pPr algn="ctr"/>
            <a:r>
              <a:rPr lang="en-US" sz="2400" b="1" u="sng" smtClean="0">
                <a:solidFill>
                  <a:srgbClr val="5F5F5F"/>
                </a:solidFill>
                <a:latin typeface="Broadway" pitchFamily="82" charset="0"/>
              </a:rPr>
              <a:t>Observations: OAS-CARICOM’s Global Ranking</a:t>
            </a:r>
          </a:p>
        </p:txBody>
      </p:sp>
      <p:sp>
        <p:nvSpPr>
          <p:cNvPr id="71682" name="Rectangle 3"/>
          <p:cNvSpPr>
            <a:spLocks noGrp="1"/>
          </p:cNvSpPr>
          <p:nvPr>
            <p:ph type="body" idx="1"/>
          </p:nvPr>
        </p:nvSpPr>
        <p:spPr>
          <a:xfrm>
            <a:off x="822325" y="1717675"/>
            <a:ext cx="10515600" cy="4459288"/>
          </a:xfrm>
        </p:spPr>
        <p:txBody>
          <a:bodyPr/>
          <a:lstStyle/>
          <a:p>
            <a:r>
              <a:rPr lang="en-US" sz="2400" b="1" smtClean="0">
                <a:solidFill>
                  <a:schemeClr val="hlink"/>
                </a:solidFill>
                <a:latin typeface="Calibri Light"/>
              </a:rPr>
              <a:t>From available data, beginning in Dec. 2000, </a:t>
            </a:r>
            <a:r>
              <a:rPr lang="en-US" sz="2400" b="1" smtClean="0">
                <a:solidFill>
                  <a:srgbClr val="008000"/>
                </a:solidFill>
                <a:latin typeface="Calibri Light"/>
              </a:rPr>
              <a:t>GREN</a:t>
            </a:r>
            <a:r>
              <a:rPr lang="en-US" sz="2400" b="1" smtClean="0">
                <a:solidFill>
                  <a:schemeClr val="hlink"/>
                </a:solidFill>
                <a:latin typeface="Calibri Light"/>
              </a:rPr>
              <a:t> has been the only CARICOM state, on occasion, to outrank </a:t>
            </a:r>
            <a:r>
              <a:rPr lang="en-US" sz="2400" b="1" smtClean="0">
                <a:solidFill>
                  <a:srgbClr val="008000"/>
                </a:solidFill>
                <a:latin typeface="Calibri Light"/>
              </a:rPr>
              <a:t>ARG</a:t>
            </a:r>
            <a:r>
              <a:rPr lang="en-US" sz="2400" b="1" smtClean="0">
                <a:solidFill>
                  <a:schemeClr val="hlink"/>
                </a:solidFill>
                <a:latin typeface="Calibri Light"/>
              </a:rPr>
              <a:t> and other top LA states for parity </a:t>
            </a:r>
            <a:r>
              <a:rPr lang="en-US" sz="2400" b="1" smtClean="0">
                <a:solidFill>
                  <a:schemeClr val="hlink"/>
                </a:solidFill>
              </a:rPr>
              <a:t>–</a:t>
            </a:r>
            <a:r>
              <a:rPr lang="en-US" sz="2400" b="1" smtClean="0">
                <a:solidFill>
                  <a:schemeClr val="hlink"/>
                </a:solidFill>
                <a:latin typeface="Calibri Light"/>
              </a:rPr>
              <a:t> </a:t>
            </a:r>
            <a:r>
              <a:rPr lang="en-US" sz="2000" b="1" smtClean="0">
                <a:solidFill>
                  <a:schemeClr val="hlink"/>
                </a:solidFill>
                <a:latin typeface="Calibri Light"/>
              </a:rPr>
              <a:t>(except </a:t>
            </a:r>
            <a:r>
              <a:rPr lang="en-US" sz="2000" b="1" smtClean="0">
                <a:solidFill>
                  <a:srgbClr val="008000"/>
                </a:solidFill>
                <a:latin typeface="Calibri Light"/>
              </a:rPr>
              <a:t>Cuba</a:t>
            </a:r>
            <a:r>
              <a:rPr lang="en-US" sz="2000" b="1" smtClean="0">
                <a:solidFill>
                  <a:schemeClr val="hlink"/>
                </a:solidFill>
                <a:latin typeface="Calibri Light"/>
              </a:rPr>
              <a:t>, which was not an OAS member at the time). </a:t>
            </a:r>
          </a:p>
          <a:p>
            <a:r>
              <a:rPr lang="en-US" sz="2400" b="1" smtClean="0">
                <a:solidFill>
                  <a:schemeClr val="hlink"/>
                </a:solidFill>
                <a:latin typeface="Calibri Light"/>
              </a:rPr>
              <a:t>28.5% of OAS-CARICOM (4 States) has ranked globally in the top tier (10s-30s) and have held their positions repeatedly.</a:t>
            </a:r>
          </a:p>
          <a:p>
            <a:r>
              <a:rPr lang="en-US" sz="2400" b="1" smtClean="0">
                <a:solidFill>
                  <a:schemeClr val="hlink"/>
                </a:solidFill>
                <a:latin typeface="Calibri Light"/>
              </a:rPr>
              <a:t>The majority of OAS-CARICOM rankings fall among the middle to lowest for parity with 3-4 states being consistently among the least for representation, globally.</a:t>
            </a:r>
          </a:p>
          <a:p>
            <a:r>
              <a:rPr lang="en-US" sz="2400" b="1" smtClean="0">
                <a:solidFill>
                  <a:schemeClr val="hlink"/>
                </a:solidFill>
                <a:latin typeface="Calibri Light"/>
              </a:rPr>
              <a:t>OAS-CARICOM</a:t>
            </a:r>
            <a:r>
              <a:rPr lang="en-US" sz="2400" b="1" smtClean="0">
                <a:solidFill>
                  <a:schemeClr val="hlink"/>
                </a:solidFill>
              </a:rPr>
              <a:t>’</a:t>
            </a:r>
            <a:r>
              <a:rPr lang="en-US" sz="2400" b="1" smtClean="0">
                <a:solidFill>
                  <a:schemeClr val="hlink"/>
                </a:solidFill>
                <a:latin typeface="Calibri Light"/>
              </a:rPr>
              <a:t>s best collective ranking occurred from 1997-2002, but from 2009-2016, overall parity decreased with more states ranking among the lowest.</a:t>
            </a:r>
          </a:p>
        </p:txBody>
      </p:sp>
      <p:pic>
        <p:nvPicPr>
          <p:cNvPr id="71683" name="Imagen 2" descr="logoV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4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27" name="Rectangle 2"/>
          <p:cNvSpPr>
            <a:spLocks noGrp="1"/>
          </p:cNvSpPr>
          <p:nvPr>
            <p:ph type="title" idx="4294967295"/>
          </p:nvPr>
        </p:nvSpPr>
        <p:spPr>
          <a:xfrm>
            <a:off x="838200" y="1109663"/>
            <a:ext cx="10515600" cy="215900"/>
          </a:xfrm>
        </p:spPr>
        <p:txBody>
          <a:bodyPr/>
          <a:lstStyle/>
          <a:p>
            <a:pPr eaLnBrk="1" hangingPunct="1"/>
            <a:r>
              <a:rPr lang="en-US" sz="1600" b="1" u="sng" smtClean="0">
                <a:solidFill>
                  <a:schemeClr val="hlink"/>
                </a:solidFill>
              </a:rPr>
              <a:t/>
            </a:r>
            <a:br>
              <a:rPr lang="en-US" sz="1600" b="1" u="sng" smtClean="0">
                <a:solidFill>
                  <a:schemeClr val="hlink"/>
                </a:solidFill>
              </a:rPr>
            </a:br>
            <a:r>
              <a:rPr lang="en-US" sz="1600" b="1" u="sng" smtClean="0">
                <a:solidFill>
                  <a:schemeClr val="hlink"/>
                </a:solidFill>
              </a:rPr>
              <a:t/>
            </a:r>
            <a:br>
              <a:rPr lang="en-US" sz="1600" b="1" u="sng" smtClean="0">
                <a:solidFill>
                  <a:schemeClr val="hlink"/>
                </a:solidFill>
              </a:rPr>
            </a:br>
            <a:r>
              <a:rPr lang="en-US" sz="1600" b="1" u="sng" smtClean="0">
                <a:solidFill>
                  <a:schemeClr val="hlink"/>
                </a:solidFill>
              </a:rPr>
              <a:t/>
            </a:r>
            <a:br>
              <a:rPr lang="en-US" sz="1600" b="1" u="sng" smtClean="0">
                <a:solidFill>
                  <a:schemeClr val="hlink"/>
                </a:solidFill>
              </a:rPr>
            </a:br>
            <a:r>
              <a:rPr lang="en-US" sz="1600" b="1" u="sng" smtClean="0">
                <a:solidFill>
                  <a:schemeClr val="hlink"/>
                </a:solidFill>
              </a:rPr>
              <a:t/>
            </a:r>
            <a:br>
              <a:rPr lang="en-US" sz="1600" b="1" u="sng" smtClean="0">
                <a:solidFill>
                  <a:schemeClr val="hlink"/>
                </a:solidFill>
              </a:rPr>
            </a:br>
            <a:r>
              <a:rPr lang="en-US" sz="1600" b="1" u="sng" smtClean="0">
                <a:solidFill>
                  <a:schemeClr val="hlink"/>
                </a:solidFill>
              </a:rPr>
              <a:t/>
            </a:r>
            <a:br>
              <a:rPr lang="en-US" sz="1600" b="1" u="sng" smtClean="0">
                <a:solidFill>
                  <a:schemeClr val="hlink"/>
                </a:solidFill>
              </a:rPr>
            </a:br>
            <a:r>
              <a:rPr lang="en-US" sz="1600" b="1" u="sng" smtClean="0">
                <a:solidFill>
                  <a:schemeClr val="hlink"/>
                </a:solidFill>
              </a:rPr>
              <a:t/>
            </a:r>
            <a:br>
              <a:rPr lang="en-US" sz="1600" b="1" u="sng" smtClean="0">
                <a:solidFill>
                  <a:schemeClr val="hlink"/>
                </a:solidFill>
              </a:rPr>
            </a:br>
            <a:r>
              <a:rPr lang="en-US" sz="1600" b="1" u="sng" smtClean="0">
                <a:solidFill>
                  <a:schemeClr val="hlink"/>
                </a:solidFill>
              </a:rPr>
              <a:t/>
            </a:r>
            <a:br>
              <a:rPr lang="en-US" sz="1600" b="1" u="sng" smtClean="0">
                <a:solidFill>
                  <a:schemeClr val="hlink"/>
                </a:solidFill>
              </a:rPr>
            </a:br>
            <a:r>
              <a:rPr lang="en-US" sz="2400" b="1" smtClean="0">
                <a:solidFill>
                  <a:schemeClr val="hlink"/>
                </a:solidFill>
              </a:rPr>
              <a:t>Caribbean Women’s </a:t>
            </a:r>
            <a:br>
              <a:rPr lang="en-US" sz="2400" b="1" smtClean="0">
                <a:solidFill>
                  <a:schemeClr val="hlink"/>
                </a:solidFill>
              </a:rPr>
            </a:br>
            <a:r>
              <a:rPr lang="en-US" sz="2400" b="1" smtClean="0">
                <a:solidFill>
                  <a:schemeClr val="hlink"/>
                </a:solidFill>
              </a:rPr>
              <a:t>Political Capital </a:t>
            </a:r>
            <a:br>
              <a:rPr lang="en-US" sz="2400" b="1" smtClean="0">
                <a:solidFill>
                  <a:schemeClr val="hlink"/>
                </a:solidFill>
              </a:rPr>
            </a:br>
            <a:r>
              <a:rPr lang="en-US" sz="2400" b="1" smtClean="0">
                <a:solidFill>
                  <a:schemeClr val="hlink"/>
                </a:solidFill>
              </a:rPr>
              <a:t>(</a:t>
            </a:r>
            <a:r>
              <a:rPr lang="en-US" sz="1800" b="1" smtClean="0">
                <a:solidFill>
                  <a:schemeClr val="hlink"/>
                </a:solidFill>
              </a:rPr>
              <a:t>May 2016)</a:t>
            </a:r>
          </a:p>
        </p:txBody>
      </p:sp>
      <p:pic>
        <p:nvPicPr>
          <p:cNvPr id="68628" name="Imagen 2" descr="logoV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29" name="Imagen 3"/>
          <p:cNvPicPr>
            <a:picLocks noChangeAspect="1"/>
          </p:cNvPicPr>
          <p:nvPr/>
        </p:nvPicPr>
        <p:blipFill>
          <a:blip r:embed="rId4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30" name="Picture 3" descr="CIM-Logo-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8614" name="Diagram 6"/>
          <p:cNvGraphicFramePr>
            <a:graphicFrameLocks/>
          </p:cNvGraphicFramePr>
          <p:nvPr>
            <p:ph idx="4294967295"/>
          </p:nvPr>
        </p:nvGraphicFramePr>
        <p:xfrm>
          <a:off x="0" y="960438"/>
          <a:ext cx="12088813" cy="5673725"/>
        </p:xfrm>
        <a:graphic>
          <a:graphicData uri="http://schemas.openxmlformats.org/drawingml/2006/compatibility">
            <com:legacyDrawing xmlns:com="http://schemas.openxmlformats.org/drawingml/2006/compatibility" spid="_x0000_s6861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en-US" sz="4000" smtClean="0"/>
              <a:t/>
            </a:r>
            <a:br>
              <a:rPr lang="en-US" sz="4000" smtClean="0"/>
            </a:br>
            <a:r>
              <a:rPr lang="en-US" sz="4000" smtClean="0"/>
              <a:t/>
            </a:r>
            <a:br>
              <a:rPr lang="en-US" sz="4000" smtClean="0"/>
            </a:br>
            <a:r>
              <a:rPr lang="en-US" sz="4000" smtClean="0"/>
              <a:t>            </a:t>
            </a:r>
            <a:endParaRPr lang="en-US" sz="2400" b="1" smtClean="0">
              <a:solidFill>
                <a:srgbClr val="3333CC"/>
              </a:solidFill>
            </a:endParaRPr>
          </a:p>
        </p:txBody>
      </p:sp>
      <p:sp>
        <p:nvSpPr>
          <p:cNvPr id="74754" name="Rectangle 3"/>
          <p:cNvSpPr>
            <a:spLocks noGrp="1"/>
          </p:cNvSpPr>
          <p:nvPr>
            <p:ph type="body" idx="4294967295"/>
          </p:nvPr>
        </p:nvSpPr>
        <p:spPr>
          <a:xfrm>
            <a:off x="838200" y="1163638"/>
            <a:ext cx="10515600" cy="4678362"/>
          </a:xfrm>
        </p:spPr>
        <p:txBody>
          <a:bodyPr/>
          <a:lstStyle/>
          <a:p>
            <a:pPr algn="ctr" eaLnBrk="1" hangingPunct="1">
              <a:lnSpc>
                <a:spcPct val="70000"/>
              </a:lnSpc>
              <a:buFont typeface="Arial" charset="0"/>
              <a:buNone/>
            </a:pPr>
            <a:endParaRPr lang="en-US" sz="1800" b="1" u="sng" smtClean="0">
              <a:solidFill>
                <a:srgbClr val="FF6600"/>
              </a:solidFill>
              <a:latin typeface="Berlin Sans FB Demi" pitchFamily="34" charset="0"/>
            </a:endParaRPr>
          </a:p>
          <a:p>
            <a:pPr algn="ctr" eaLnBrk="1" hangingPunct="1">
              <a:lnSpc>
                <a:spcPct val="70000"/>
              </a:lnSpc>
              <a:buFont typeface="Arial" charset="0"/>
              <a:buNone/>
            </a:pPr>
            <a:r>
              <a:rPr lang="en-US" b="1" u="sng" smtClean="0">
                <a:solidFill>
                  <a:schemeClr val="hlink"/>
                </a:solidFill>
                <a:latin typeface="Berlin Sans FB Demi" pitchFamily="34" charset="0"/>
              </a:rPr>
              <a:t>Breakdown of Female Cabinets in OAS-CARICOM-May 2016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endParaRPr lang="en-US" sz="3200" b="1" u="sng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2000" b="1" smtClean="0">
                <a:solidFill>
                  <a:srgbClr val="FF6600"/>
                </a:solidFill>
              </a:rPr>
              <a:t>5 Parliamentary Secretaries 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1600" b="1" smtClean="0">
                <a:solidFill>
                  <a:schemeClr val="hlink"/>
                </a:solidFill>
                <a:latin typeface="Berlin Sans FB Demi" pitchFamily="34" charset="0"/>
              </a:rPr>
              <a:t> </a:t>
            </a:r>
            <a:r>
              <a:rPr lang="en-US" sz="2000" b="1" smtClean="0">
                <a:solidFill>
                  <a:srgbClr val="00FF00"/>
                </a:solidFill>
                <a:latin typeface="Berlin Sans FB Demi" pitchFamily="34" charset="0"/>
              </a:rPr>
              <a:t>ANT-BAR, BAH, BAR, GREN, SVG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2000" b="1" smtClean="0">
                <a:solidFill>
                  <a:srgbClr val="FF6600"/>
                </a:solidFill>
              </a:rPr>
              <a:t>10 Ministers of State</a:t>
            </a:r>
            <a:r>
              <a:rPr lang="en-US" sz="2000" b="1" smtClean="0">
                <a:solidFill>
                  <a:schemeClr val="hlink"/>
                </a:solidFill>
              </a:rPr>
              <a:t> 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1600" b="1" smtClean="0">
                <a:solidFill>
                  <a:schemeClr val="hlink"/>
                </a:solidFill>
              </a:rPr>
              <a:t> </a:t>
            </a:r>
            <a:r>
              <a:rPr lang="en-US" sz="2000" b="1" smtClean="0">
                <a:solidFill>
                  <a:srgbClr val="00FF00"/>
                </a:solidFill>
                <a:latin typeface="Berlin Sans FB Demi" pitchFamily="34" charset="0"/>
              </a:rPr>
              <a:t>DOM, GREN, GUY (5), SKN, TNT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2000" b="1" smtClean="0">
                <a:solidFill>
                  <a:srgbClr val="FF6600"/>
                </a:solidFill>
              </a:rPr>
              <a:t>32 Ministers</a:t>
            </a:r>
            <a:r>
              <a:rPr lang="en-US" sz="2000" b="1" smtClean="0">
                <a:solidFill>
                  <a:schemeClr val="hlink"/>
                </a:solidFill>
              </a:rPr>
              <a:t> 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1600" b="1" smtClean="0">
                <a:solidFill>
                  <a:schemeClr val="hlink"/>
                </a:solidFill>
              </a:rPr>
              <a:t> </a:t>
            </a:r>
            <a:r>
              <a:rPr lang="en-US" sz="2000" b="1" smtClean="0">
                <a:solidFill>
                  <a:srgbClr val="00FF00"/>
                </a:solidFill>
                <a:latin typeface="Berlin Sans FB Demi" pitchFamily="34" charset="0"/>
              </a:rPr>
              <a:t>ANT-BAR, BAH (3), BAR (2), BEL (2) 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2000" b="1" smtClean="0">
                <a:solidFill>
                  <a:srgbClr val="00FF00"/>
                </a:solidFill>
                <a:latin typeface="Berlin Sans FB Demi" pitchFamily="34" charset="0"/>
              </a:rPr>
              <a:t>DOM(5),  GREN(4), GUY, JAM (3), 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2000" b="1" smtClean="0">
                <a:solidFill>
                  <a:srgbClr val="00FF00"/>
                </a:solidFill>
                <a:latin typeface="Berlin Sans FB Demi" pitchFamily="34" charset="0"/>
              </a:rPr>
              <a:t>SLU (2), SUR (4), TNT (7)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2000" b="1" smtClean="0">
                <a:solidFill>
                  <a:srgbClr val="FF6600"/>
                </a:solidFill>
              </a:rPr>
              <a:t>2 Attorneys General/Minister of Legal Affairs </a:t>
            </a:r>
          </a:p>
          <a:p>
            <a:pPr algn="ctr" eaLnBrk="1" hangingPunct="1">
              <a:lnSpc>
                <a:spcPct val="70000"/>
              </a:lnSpc>
              <a:buFontTx/>
              <a:buNone/>
            </a:pPr>
            <a:r>
              <a:rPr lang="en-US" sz="1600" b="1" smtClean="0">
                <a:solidFill>
                  <a:schemeClr val="hlink"/>
                </a:solidFill>
              </a:rPr>
              <a:t> </a:t>
            </a:r>
            <a:r>
              <a:rPr lang="en-US" sz="2000" b="1" smtClean="0">
                <a:solidFill>
                  <a:srgbClr val="00FF00"/>
                </a:solidFill>
                <a:latin typeface="Berlin Sans FB Demi" pitchFamily="34" charset="0"/>
              </a:rPr>
              <a:t>BAH, JAM</a:t>
            </a:r>
            <a:r>
              <a:rPr lang="en-US" sz="2000" b="1" smtClean="0">
                <a:solidFill>
                  <a:srgbClr val="00FF00"/>
                </a:solidFill>
              </a:rPr>
              <a:t> </a:t>
            </a:r>
          </a:p>
        </p:txBody>
      </p:sp>
      <p:pic>
        <p:nvPicPr>
          <p:cNvPr id="74755" name="Imagen 2" descr="logoV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Oval 7"/>
          <p:cNvSpPr>
            <a:spLocks noChangeArrowheads="1"/>
          </p:cNvSpPr>
          <p:nvPr/>
        </p:nvSpPr>
        <p:spPr bwMode="auto">
          <a:xfrm>
            <a:off x="2740025" y="2078038"/>
            <a:ext cx="6711950" cy="3767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rgbClr val="FF3300"/>
                </a:solidFill>
              </a:rPr>
              <a:t>5 Parliamentary Secretaries</a:t>
            </a:r>
            <a:r>
              <a:rPr lang="en-US" b="1">
                <a:solidFill>
                  <a:srgbClr val="FF6600"/>
                </a:solidFill>
              </a:rPr>
              <a:t> </a:t>
            </a:r>
          </a:p>
          <a:p>
            <a:r>
              <a:rPr lang="en-US" b="1">
                <a:solidFill>
                  <a:schemeClr val="hlink"/>
                </a:solidFill>
              </a:rPr>
              <a:t> </a:t>
            </a:r>
            <a:r>
              <a:rPr lang="en-US" b="1">
                <a:solidFill>
                  <a:srgbClr val="00FF00"/>
                </a:solidFill>
              </a:rPr>
              <a:t>ANT-BAR, BAH, BAR, GREN, SVG</a:t>
            </a:r>
          </a:p>
          <a:p>
            <a:r>
              <a:rPr lang="en-US" b="1">
                <a:solidFill>
                  <a:srgbClr val="FF3300"/>
                </a:solidFill>
              </a:rPr>
              <a:t>10 Ministers of State</a:t>
            </a:r>
            <a:r>
              <a:rPr lang="en-US" b="1">
                <a:solidFill>
                  <a:srgbClr val="0000FF"/>
                </a:solidFill>
              </a:rPr>
              <a:t> </a:t>
            </a:r>
          </a:p>
          <a:p>
            <a:r>
              <a:rPr lang="en-US" b="1">
                <a:solidFill>
                  <a:schemeClr val="hlink"/>
                </a:solidFill>
              </a:rPr>
              <a:t> </a:t>
            </a:r>
            <a:r>
              <a:rPr lang="en-US" b="1">
                <a:solidFill>
                  <a:srgbClr val="00FF00"/>
                </a:solidFill>
              </a:rPr>
              <a:t>DOM, GREN, GUY (5), SKN, TNT</a:t>
            </a:r>
          </a:p>
          <a:p>
            <a:r>
              <a:rPr lang="en-US" b="1">
                <a:solidFill>
                  <a:srgbClr val="FF3300"/>
                </a:solidFill>
              </a:rPr>
              <a:t>32 Ministers</a:t>
            </a:r>
            <a:r>
              <a:rPr lang="en-US" b="1">
                <a:solidFill>
                  <a:schemeClr val="hlink"/>
                </a:solidFill>
              </a:rPr>
              <a:t> </a:t>
            </a:r>
          </a:p>
          <a:p>
            <a:r>
              <a:rPr lang="en-US" b="1">
                <a:solidFill>
                  <a:schemeClr val="hlink"/>
                </a:solidFill>
              </a:rPr>
              <a:t> </a:t>
            </a:r>
            <a:r>
              <a:rPr lang="en-US" b="1">
                <a:solidFill>
                  <a:srgbClr val="00FF00"/>
                </a:solidFill>
              </a:rPr>
              <a:t>ANT-BAR, BAH (3), BAR (2), BEL (2) </a:t>
            </a:r>
          </a:p>
          <a:p>
            <a:r>
              <a:rPr lang="en-US" b="1">
                <a:solidFill>
                  <a:srgbClr val="00FF00"/>
                </a:solidFill>
              </a:rPr>
              <a:t>DOM(5),  GREN(4), GUY, JAM (3), </a:t>
            </a:r>
          </a:p>
          <a:p>
            <a:r>
              <a:rPr lang="en-US" b="1">
                <a:solidFill>
                  <a:srgbClr val="00FF00"/>
                </a:solidFill>
              </a:rPr>
              <a:t>SLU (2), SUR (4), TNT (7)</a:t>
            </a:r>
          </a:p>
          <a:p>
            <a:r>
              <a:rPr lang="en-US" b="1">
                <a:solidFill>
                  <a:srgbClr val="FF3300"/>
                </a:solidFill>
              </a:rPr>
              <a:t>2 Attorneys General/</a:t>
            </a:r>
          </a:p>
          <a:p>
            <a:r>
              <a:rPr lang="en-US" b="1">
                <a:solidFill>
                  <a:srgbClr val="FF3300"/>
                </a:solidFill>
              </a:rPr>
              <a:t>Minister of Legal Affairs</a:t>
            </a:r>
            <a:r>
              <a:rPr lang="en-US" b="1">
                <a:solidFill>
                  <a:schemeClr val="hlink"/>
                </a:solidFill>
              </a:rPr>
              <a:t> </a:t>
            </a:r>
          </a:p>
          <a:p>
            <a:r>
              <a:rPr lang="en-US" b="1">
                <a:solidFill>
                  <a:schemeClr val="hlink"/>
                </a:solidFill>
              </a:rPr>
              <a:t> </a:t>
            </a:r>
            <a:r>
              <a:rPr lang="en-US" b="1">
                <a:solidFill>
                  <a:srgbClr val="00FF00"/>
                </a:solidFill>
              </a:rPr>
              <a:t>BAH, JAM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Grp="1"/>
          </p:cNvSpPr>
          <p:nvPr>
            <p:ph type="title" idx="4294967295"/>
          </p:nvPr>
        </p:nvSpPr>
        <p:spPr>
          <a:xfrm>
            <a:off x="838200" y="1279525"/>
            <a:ext cx="10515600" cy="411163"/>
          </a:xfrm>
        </p:spPr>
        <p:txBody>
          <a:bodyPr/>
          <a:lstStyle/>
          <a:p>
            <a:pPr algn="ctr" eaLnBrk="1" hangingPunct="1"/>
            <a:r>
              <a:rPr lang="en-US" sz="2400" b="1" smtClean="0">
                <a:solidFill>
                  <a:srgbClr val="5F5F5F"/>
                </a:solidFill>
              </a:rPr>
              <a:t>Major Female Ministerial Influence in Caribbean</a:t>
            </a:r>
            <a:r>
              <a:rPr lang="en-US" sz="2400" b="1" smtClean="0">
                <a:solidFill>
                  <a:srgbClr val="0000FF"/>
                </a:solidFill>
              </a:rPr>
              <a:t> </a:t>
            </a:r>
            <a:br>
              <a:rPr lang="en-US" sz="2400" b="1" smtClean="0">
                <a:solidFill>
                  <a:srgbClr val="0000FF"/>
                </a:solidFill>
              </a:rPr>
            </a:br>
            <a:r>
              <a:rPr lang="en-US" sz="2800" b="1" u="sng" smtClean="0">
                <a:solidFill>
                  <a:srgbClr val="0000FF"/>
                </a:solidFill>
              </a:rPr>
              <a:t>“Social Portfolio” Cluster</a:t>
            </a:r>
          </a:p>
        </p:txBody>
      </p:sp>
      <p:sp>
        <p:nvSpPr>
          <p:cNvPr id="75778" name="Rectangle 3"/>
          <p:cNvSpPr>
            <a:spLocks noGrp="1"/>
          </p:cNvSpPr>
          <p:nvPr>
            <p:ph type="body" idx="4294967295"/>
          </p:nvPr>
        </p:nvSpPr>
        <p:spPr>
          <a:xfrm>
            <a:off x="838200" y="1935163"/>
            <a:ext cx="10515600" cy="4241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b="1" u="sng" smtClean="0">
                <a:solidFill>
                  <a:srgbClr val="FF6600"/>
                </a:solidFill>
              </a:rPr>
              <a:t>Areas</a:t>
            </a:r>
            <a:r>
              <a:rPr lang="en-US" sz="2400" b="1" smtClean="0">
                <a:solidFill>
                  <a:schemeClr val="hlink"/>
                </a:solidFill>
              </a:rPr>
              <a:t>: Social Transformation, Social Development, Social Services, Social Protection, Social Security, Social Affairs, Housing, Community Development, Constituency Development, Urban Development, Human Resource Development, Indigenous People, Youth, Arts, Entertainment and Culture, Sports; Health/Wellness, Public Health, Family and Gender Affairs/Gender Relations, Religious Affairs/Ecclesiastical Affairs.</a:t>
            </a:r>
          </a:p>
          <a:p>
            <a:pPr>
              <a:lnSpc>
                <a:spcPct val="80000"/>
              </a:lnSpc>
            </a:pPr>
            <a:r>
              <a:rPr lang="en-US" sz="2400" b="1" u="sng" smtClean="0">
                <a:solidFill>
                  <a:srgbClr val="FF6600"/>
                </a:solidFill>
              </a:rPr>
              <a:t>Influence</a:t>
            </a:r>
            <a:r>
              <a:rPr lang="en-US" sz="2400" b="1" smtClean="0">
                <a:solidFill>
                  <a:schemeClr val="hlink"/>
                </a:solidFill>
              </a:rPr>
              <a:t>: Women in OAS-CARICOM Cabinets tend, traditionally, to hold these portfolios which </a:t>
            </a:r>
            <a:r>
              <a:rPr lang="en-US" sz="2400" b="1" i="1" smtClean="0">
                <a:solidFill>
                  <a:schemeClr val="hlink"/>
                </a:solidFill>
              </a:rPr>
              <a:t>form the bulk of influence that Caribbean women in Cabinet wield</a:t>
            </a:r>
            <a:r>
              <a:rPr lang="en-US" sz="2400" b="1" smtClean="0">
                <a:solidFill>
                  <a:schemeClr val="hlink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r>
              <a:rPr lang="en-US" sz="2400" b="1" u="sng" smtClean="0">
                <a:solidFill>
                  <a:srgbClr val="5F5F5F"/>
                </a:solidFill>
              </a:rPr>
              <a:t>Note</a:t>
            </a:r>
            <a:r>
              <a:rPr lang="en-US" sz="2400" b="1" smtClean="0">
                <a:solidFill>
                  <a:srgbClr val="5F5F5F"/>
                </a:solidFill>
              </a:rPr>
              <a:t>: 92.3% of OAS-CARICOM states have a woman in charge of a social portfolio cluster – except </a:t>
            </a:r>
            <a:r>
              <a:rPr lang="en-US" sz="2400" b="1" smtClean="0">
                <a:solidFill>
                  <a:srgbClr val="008000"/>
                </a:solidFill>
              </a:rPr>
              <a:t>BEL</a:t>
            </a:r>
            <a:r>
              <a:rPr lang="en-US" sz="2400" b="1" smtClean="0">
                <a:solidFill>
                  <a:srgbClr val="5F5F5F"/>
                </a:solidFill>
              </a:rPr>
              <a:t> which has no female Minister holding any of these.</a:t>
            </a:r>
          </a:p>
        </p:txBody>
      </p:sp>
      <p:pic>
        <p:nvPicPr>
          <p:cNvPr id="75779" name="Imagen 2" descr="logoV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ítulo 1"/>
          <p:cNvSpPr>
            <a:spLocks noGrp="1"/>
          </p:cNvSpPr>
          <p:nvPr>
            <p:ph type="title" idx="4294967295"/>
          </p:nvPr>
        </p:nvSpPr>
        <p:spPr>
          <a:xfrm>
            <a:off x="838200" y="1212850"/>
            <a:ext cx="10515600" cy="341313"/>
          </a:xfrm>
        </p:spPr>
        <p:txBody>
          <a:bodyPr/>
          <a:lstStyle/>
          <a:p>
            <a:pPr algn="ctr"/>
            <a:r>
              <a:rPr lang="en-US" sz="2400" b="1" smtClean="0">
                <a:solidFill>
                  <a:srgbClr val="5F5F5F"/>
                </a:solidFill>
                <a:latin typeface="Footlight MT Light" pitchFamily="18" charset="0"/>
              </a:rPr>
              <a:t>Comparing female portfolios in OAS-CARICOM</a:t>
            </a:r>
          </a:p>
        </p:txBody>
      </p:sp>
      <p:sp>
        <p:nvSpPr>
          <p:cNvPr id="76802" name="Marcador de contenido 2"/>
          <p:cNvSpPr>
            <a:spLocks noGrp="1"/>
          </p:cNvSpPr>
          <p:nvPr>
            <p:ph sz="half" idx="4294967295"/>
          </p:nvPr>
        </p:nvSpPr>
        <p:spPr>
          <a:xfrm>
            <a:off x="838200" y="1641475"/>
            <a:ext cx="5181600" cy="4217988"/>
          </a:xfrm>
        </p:spPr>
        <p:txBody>
          <a:bodyPr/>
          <a:lstStyle/>
          <a:p>
            <a:r>
              <a:rPr lang="en-US" sz="2400" b="1" u="sng" smtClean="0">
                <a:solidFill>
                  <a:srgbClr val="0000FF"/>
                </a:solidFill>
              </a:rPr>
              <a:t>Foreign Affairs and Foreign Trade</a:t>
            </a:r>
            <a:r>
              <a:rPr lang="en-US" sz="2400" b="1" smtClean="0">
                <a:solidFill>
                  <a:schemeClr val="hlink"/>
                </a:solidFill>
              </a:rPr>
              <a:t>: </a:t>
            </a:r>
            <a:r>
              <a:rPr lang="en-US" sz="2400" b="1" smtClean="0">
                <a:solidFill>
                  <a:srgbClr val="5F5F5F"/>
                </a:solidFill>
              </a:rPr>
              <a:t>46.1% of states</a:t>
            </a:r>
            <a:r>
              <a:rPr lang="en-US" sz="2400" b="1" smtClean="0">
                <a:solidFill>
                  <a:schemeClr val="hlink"/>
                </a:solidFill>
              </a:rPr>
              <a:t> have a woman responsible (5 Mins.): </a:t>
            </a:r>
            <a:r>
              <a:rPr lang="en-US" sz="2400" b="1" smtClean="0">
                <a:solidFill>
                  <a:srgbClr val="008000"/>
                </a:solidFill>
              </a:rPr>
              <a:t>BAH, BAR, DOM, GREN, JAM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SUR</a:t>
            </a:r>
            <a:r>
              <a:rPr lang="en-US" sz="2400" b="1" smtClean="0">
                <a:solidFill>
                  <a:schemeClr val="hlink"/>
                </a:solidFill>
              </a:rPr>
              <a:t> and 1 Parl. Sec. in </a:t>
            </a:r>
            <a:r>
              <a:rPr lang="en-US" sz="2400" b="1" smtClean="0">
                <a:solidFill>
                  <a:srgbClr val="008000"/>
                </a:solidFill>
              </a:rPr>
              <a:t>BAH</a:t>
            </a:r>
            <a:r>
              <a:rPr lang="en-US" sz="2400" b="1" smtClean="0">
                <a:solidFill>
                  <a:schemeClr val="hlink"/>
                </a:solidFill>
              </a:rPr>
              <a:t>. Only </a:t>
            </a:r>
            <a:r>
              <a:rPr lang="en-US" sz="2400" b="1" smtClean="0">
                <a:solidFill>
                  <a:srgbClr val="008000"/>
                </a:solidFill>
              </a:rPr>
              <a:t>DOM</a:t>
            </a:r>
            <a:r>
              <a:rPr lang="en-US" sz="2400" b="1" smtClean="0">
                <a:solidFill>
                  <a:schemeClr val="hlink"/>
                </a:solidFill>
              </a:rPr>
              <a:t> has a Min. assigned specifically for CARICOM Affairs.  </a:t>
            </a:r>
          </a:p>
          <a:p>
            <a:r>
              <a:rPr lang="en-US" sz="2400" b="1" u="sng" smtClean="0">
                <a:solidFill>
                  <a:srgbClr val="0000FF"/>
                </a:solidFill>
              </a:rPr>
              <a:t>International Transport and Civil Aviation</a:t>
            </a:r>
            <a:r>
              <a:rPr lang="en-US" sz="2400" b="1" smtClean="0">
                <a:solidFill>
                  <a:schemeClr val="hlink"/>
                </a:solidFill>
              </a:rPr>
              <a:t>: </a:t>
            </a:r>
            <a:r>
              <a:rPr lang="en-US" sz="2400" b="1" smtClean="0">
                <a:solidFill>
                  <a:srgbClr val="008000"/>
                </a:solidFill>
              </a:rPr>
              <a:t>BAH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GREN</a:t>
            </a:r>
            <a:r>
              <a:rPr lang="en-US" sz="2400" b="1" smtClean="0">
                <a:solidFill>
                  <a:schemeClr val="hlink"/>
                </a:solidFill>
              </a:rPr>
              <a:t> have Mins., while </a:t>
            </a:r>
            <a:r>
              <a:rPr lang="en-US" sz="2400" b="1" smtClean="0">
                <a:solidFill>
                  <a:srgbClr val="008000"/>
                </a:solidFill>
              </a:rPr>
              <a:t>BAR</a:t>
            </a:r>
            <a:r>
              <a:rPr lang="en-US" sz="2400" b="1" smtClean="0">
                <a:solidFill>
                  <a:schemeClr val="hlink"/>
                </a:solidFill>
              </a:rPr>
              <a:t> has a Parl. Sec.</a:t>
            </a:r>
          </a:p>
          <a:p>
            <a:r>
              <a:rPr lang="en-US" sz="2400" b="1" u="sng" smtClean="0">
                <a:solidFill>
                  <a:srgbClr val="0000FF"/>
                </a:solidFill>
              </a:rPr>
              <a:t>Tourism</a:t>
            </a:r>
            <a:r>
              <a:rPr lang="en-US" sz="2400" b="1" smtClean="0">
                <a:solidFill>
                  <a:schemeClr val="hlink"/>
                </a:solidFill>
              </a:rPr>
              <a:t>:</a:t>
            </a:r>
            <a:r>
              <a:rPr lang="en-US" sz="2400" b="1" smtClean="0">
                <a:solidFill>
                  <a:srgbClr val="008000"/>
                </a:solidFill>
              </a:rPr>
              <a:t> GREN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TNT</a:t>
            </a:r>
            <a:r>
              <a:rPr lang="en-US" sz="2400" b="1" smtClean="0">
                <a:solidFill>
                  <a:schemeClr val="hlink"/>
                </a:solidFill>
              </a:rPr>
              <a:t> have Mins. while </a:t>
            </a:r>
            <a:r>
              <a:rPr lang="en-US" sz="2400" b="1" smtClean="0">
                <a:solidFill>
                  <a:srgbClr val="008000"/>
                </a:solidFill>
              </a:rPr>
              <a:t>BAR</a:t>
            </a:r>
            <a:r>
              <a:rPr lang="en-US" sz="2400" b="1" smtClean="0">
                <a:solidFill>
                  <a:schemeClr val="hlink"/>
                </a:solidFill>
              </a:rPr>
              <a:t> has a Parl. Sec.</a:t>
            </a:r>
          </a:p>
          <a:p>
            <a:endParaRPr lang="en-US" sz="2400" b="1" smtClean="0">
              <a:solidFill>
                <a:schemeClr val="hlink"/>
              </a:solidFill>
            </a:endParaRPr>
          </a:p>
          <a:p>
            <a:endParaRPr lang="en-US" sz="2400" b="1" smtClean="0"/>
          </a:p>
          <a:p>
            <a:endParaRPr lang="en-US" sz="2400" b="1" smtClean="0"/>
          </a:p>
          <a:p>
            <a:endParaRPr lang="en-US" smtClean="0"/>
          </a:p>
        </p:txBody>
      </p:sp>
      <p:sp>
        <p:nvSpPr>
          <p:cNvPr id="76803" name="Marcador de contenido 3"/>
          <p:cNvSpPr>
            <a:spLocks noGrp="1"/>
          </p:cNvSpPr>
          <p:nvPr>
            <p:ph sz="half" idx="4294967295"/>
          </p:nvPr>
        </p:nvSpPr>
        <p:spPr>
          <a:xfrm>
            <a:off x="6172200" y="1598613"/>
            <a:ext cx="5181600" cy="4370387"/>
          </a:xfrm>
        </p:spPr>
        <p:txBody>
          <a:bodyPr/>
          <a:lstStyle/>
          <a:p>
            <a:r>
              <a:rPr lang="en-US" sz="2400" b="1" u="sng" smtClean="0">
                <a:solidFill>
                  <a:srgbClr val="0000FF"/>
                </a:solidFill>
              </a:rPr>
              <a:t>Business, Commerce and Investment Sector</a:t>
            </a:r>
            <a:r>
              <a:rPr lang="en-US" sz="2400" b="1" smtClean="0">
                <a:solidFill>
                  <a:schemeClr val="hlink"/>
                </a:solidFill>
              </a:rPr>
              <a:t>: Women run these areas in </a:t>
            </a:r>
            <a:r>
              <a:rPr lang="en-US" sz="2400" b="1" smtClean="0">
                <a:solidFill>
                  <a:srgbClr val="5F5F5F"/>
                </a:solidFill>
              </a:rPr>
              <a:t>46.1% of states.</a:t>
            </a:r>
            <a:r>
              <a:rPr lang="en-US" sz="2400" b="1" smtClean="0">
                <a:solidFill>
                  <a:schemeClr val="hlink"/>
                </a:solidFill>
              </a:rPr>
              <a:t> </a:t>
            </a:r>
            <a:r>
              <a:rPr lang="en-US" sz="2400" b="1" smtClean="0">
                <a:solidFill>
                  <a:srgbClr val="008000"/>
                </a:solidFill>
              </a:rPr>
              <a:t>JAM</a:t>
            </a:r>
            <a:r>
              <a:rPr lang="en-US" sz="2400" b="1" smtClean="0">
                <a:solidFill>
                  <a:schemeClr val="hlink"/>
                </a:solidFill>
              </a:rPr>
              <a:t> has the sole Finance Min., while </a:t>
            </a:r>
            <a:r>
              <a:rPr lang="en-US" sz="2400" b="1" smtClean="0">
                <a:solidFill>
                  <a:srgbClr val="008000"/>
                </a:solidFill>
              </a:rPr>
              <a:t>BAH</a:t>
            </a:r>
            <a:r>
              <a:rPr lang="en-US" sz="2400" b="1" smtClean="0">
                <a:solidFill>
                  <a:schemeClr val="hlink"/>
                </a:solidFill>
              </a:rPr>
              <a:t> has a Min. of Financial Services. Trade and Industry are women-run in </a:t>
            </a:r>
            <a:r>
              <a:rPr lang="en-US" sz="2400" b="1" smtClean="0">
                <a:solidFill>
                  <a:srgbClr val="008000"/>
                </a:solidFill>
              </a:rPr>
              <a:t>SUR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TNT.</a:t>
            </a:r>
            <a:endParaRPr lang="en-US" sz="2400" b="1" smtClean="0">
              <a:solidFill>
                <a:schemeClr val="hlink"/>
              </a:solidFill>
            </a:endParaRPr>
          </a:p>
          <a:p>
            <a:r>
              <a:rPr lang="en-US" sz="2400" b="1" u="sng" smtClean="0">
                <a:solidFill>
                  <a:srgbClr val="0000FF"/>
                </a:solidFill>
              </a:rPr>
              <a:t>Labour</a:t>
            </a:r>
            <a:r>
              <a:rPr lang="en-US" sz="2400" b="1" smtClean="0">
                <a:solidFill>
                  <a:schemeClr val="hlink"/>
                </a:solidFill>
              </a:rPr>
              <a:t>: Women-led in: </a:t>
            </a:r>
            <a:r>
              <a:rPr lang="en-US" sz="2400" b="1" smtClean="0">
                <a:solidFill>
                  <a:srgbClr val="008000"/>
                </a:solidFill>
              </a:rPr>
              <a:t>BAR, JAM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TNT; </a:t>
            </a:r>
            <a:r>
              <a:rPr lang="en-US" sz="2400" b="1" smtClean="0">
                <a:solidFill>
                  <a:schemeClr val="hlink"/>
                </a:solidFill>
              </a:rPr>
              <a:t>and the Public Service by a MOS in </a:t>
            </a:r>
            <a:r>
              <a:rPr lang="en-US" sz="2400" b="1" smtClean="0">
                <a:solidFill>
                  <a:srgbClr val="008000"/>
                </a:solidFill>
              </a:rPr>
              <a:t>JAM.</a:t>
            </a:r>
            <a:r>
              <a:rPr lang="en-US" sz="2400" b="1" smtClean="0">
                <a:solidFill>
                  <a:schemeClr val="hlink"/>
                </a:solidFill>
              </a:rPr>
              <a:t> </a:t>
            </a:r>
          </a:p>
          <a:p>
            <a:r>
              <a:rPr lang="en-US" sz="2400" b="1" u="sng" smtClean="0">
                <a:solidFill>
                  <a:srgbClr val="0000FF"/>
                </a:solidFill>
              </a:rPr>
              <a:t>Sustainable Development:</a:t>
            </a:r>
            <a:r>
              <a:rPr lang="en-US" sz="2400" b="1" smtClean="0">
                <a:solidFill>
                  <a:schemeClr val="hlink"/>
                </a:solidFill>
              </a:rPr>
              <a:t> </a:t>
            </a:r>
            <a:r>
              <a:rPr lang="en-US" sz="2400" b="1" smtClean="0">
                <a:solidFill>
                  <a:srgbClr val="008000"/>
                </a:solidFill>
              </a:rPr>
              <a:t>BEL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TNT</a:t>
            </a:r>
            <a:r>
              <a:rPr lang="en-US" sz="2400" b="1" smtClean="0">
                <a:solidFill>
                  <a:schemeClr val="hlink"/>
                </a:solidFill>
              </a:rPr>
              <a:t> have women Mins. </a:t>
            </a:r>
          </a:p>
          <a:p>
            <a:endParaRPr lang="en-US" sz="2400" b="1" smtClean="0">
              <a:solidFill>
                <a:schemeClr val="hlink"/>
              </a:solidFill>
            </a:endParaRPr>
          </a:p>
          <a:p>
            <a:endParaRPr lang="en-US" sz="2400" b="1" smtClean="0">
              <a:solidFill>
                <a:srgbClr val="3399FF"/>
              </a:solidFill>
            </a:endParaRPr>
          </a:p>
          <a:p>
            <a:endParaRPr lang="en-US" sz="2400" b="1" smtClean="0"/>
          </a:p>
          <a:p>
            <a:pPr>
              <a:buFont typeface="Arial" charset="0"/>
              <a:buNone/>
            </a:pPr>
            <a:endParaRPr lang="en-US" smtClean="0"/>
          </a:p>
        </p:txBody>
      </p:sp>
      <p:pic>
        <p:nvPicPr>
          <p:cNvPr id="76804" name="Imagen 2" descr="logoV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5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ítulo 1"/>
          <p:cNvSpPr>
            <a:spLocks noGrp="1"/>
          </p:cNvSpPr>
          <p:nvPr>
            <p:ph type="title" idx="4294967295"/>
          </p:nvPr>
        </p:nvSpPr>
        <p:spPr>
          <a:xfrm>
            <a:off x="852488" y="1165225"/>
            <a:ext cx="10515600" cy="387350"/>
          </a:xfrm>
        </p:spPr>
        <p:txBody>
          <a:bodyPr/>
          <a:lstStyle/>
          <a:p>
            <a:pPr algn="ctr"/>
            <a:r>
              <a:rPr lang="en-US" sz="2400" b="1" smtClean="0">
                <a:solidFill>
                  <a:srgbClr val="5F5F5F"/>
                </a:solidFill>
                <a:latin typeface="Footlight MT Light" pitchFamily="18" charset="0"/>
              </a:rPr>
              <a:t>Comparing female portfolios in OAS-CARICOM</a:t>
            </a:r>
          </a:p>
        </p:txBody>
      </p:sp>
      <p:sp>
        <p:nvSpPr>
          <p:cNvPr id="77826" name="Marcador de contenido 2"/>
          <p:cNvSpPr>
            <a:spLocks noGrp="1"/>
          </p:cNvSpPr>
          <p:nvPr>
            <p:ph sz="half" idx="4294967295"/>
          </p:nvPr>
        </p:nvSpPr>
        <p:spPr>
          <a:xfrm>
            <a:off x="900113" y="1565275"/>
            <a:ext cx="5181600" cy="4170363"/>
          </a:xfrm>
        </p:spPr>
        <p:txBody>
          <a:bodyPr/>
          <a:lstStyle/>
          <a:p>
            <a:r>
              <a:rPr lang="en-US" sz="2400" b="1" u="sng" smtClean="0">
                <a:solidFill>
                  <a:srgbClr val="0000FF"/>
                </a:solidFill>
              </a:rPr>
              <a:t>The Legal Portfolio</a:t>
            </a:r>
            <a:r>
              <a:rPr lang="en-US" sz="2400" b="1" smtClean="0">
                <a:solidFill>
                  <a:schemeClr val="hlink"/>
                </a:solidFill>
              </a:rPr>
              <a:t> (Legal Affairs, Attorney General, Public Safety, Immigration, Justice and Police): In </a:t>
            </a:r>
            <a:r>
              <a:rPr lang="en-US" sz="2400" b="1" smtClean="0">
                <a:solidFill>
                  <a:srgbClr val="008000"/>
                </a:solidFill>
              </a:rPr>
              <a:t>BAH, JAM and SUR</a:t>
            </a:r>
            <a:r>
              <a:rPr lang="en-US" sz="2400" b="1" smtClean="0">
                <a:solidFill>
                  <a:schemeClr val="hlink"/>
                </a:solidFill>
              </a:rPr>
              <a:t>, these areas are headed by women; and influenced by Parl. Secs. in </a:t>
            </a:r>
            <a:r>
              <a:rPr lang="en-US" sz="2400" b="1" smtClean="0">
                <a:solidFill>
                  <a:srgbClr val="008000"/>
                </a:solidFill>
              </a:rPr>
              <a:t>ANT-BAR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BAH</a:t>
            </a:r>
            <a:r>
              <a:rPr lang="en-US" sz="2400" b="1" smtClean="0">
                <a:solidFill>
                  <a:schemeClr val="hlink"/>
                </a:solidFill>
              </a:rPr>
              <a:t>.</a:t>
            </a:r>
          </a:p>
          <a:p>
            <a:r>
              <a:rPr lang="en-US" sz="2400" b="1" u="sng" smtClean="0">
                <a:solidFill>
                  <a:srgbClr val="0000FF"/>
                </a:solidFill>
              </a:rPr>
              <a:t>Energy Portfolio</a:t>
            </a:r>
            <a:r>
              <a:rPr lang="en-US" sz="2400" b="1" smtClean="0">
                <a:solidFill>
                  <a:schemeClr val="hlink"/>
                </a:solidFill>
              </a:rPr>
              <a:t>: Only </a:t>
            </a:r>
            <a:r>
              <a:rPr lang="en-US" sz="2400" b="1" smtClean="0">
                <a:solidFill>
                  <a:srgbClr val="008000"/>
                </a:solidFill>
              </a:rPr>
              <a:t>BEL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TNT</a:t>
            </a:r>
            <a:r>
              <a:rPr lang="en-US" sz="2400" b="1" smtClean="0">
                <a:solidFill>
                  <a:schemeClr val="hlink"/>
                </a:solidFill>
              </a:rPr>
              <a:t> have women running this portfolio. </a:t>
            </a:r>
            <a:r>
              <a:rPr lang="en-US" sz="2400" b="1" smtClean="0">
                <a:solidFill>
                  <a:srgbClr val="0000FF"/>
                </a:solidFill>
              </a:rPr>
              <a:t>Science and Technology</a:t>
            </a:r>
            <a:r>
              <a:rPr lang="en-US" sz="2400" b="1" smtClean="0">
                <a:solidFill>
                  <a:schemeClr val="hlink"/>
                </a:solidFill>
              </a:rPr>
              <a:t>: Only </a:t>
            </a:r>
            <a:r>
              <a:rPr lang="en-US" sz="2400" b="1" smtClean="0">
                <a:solidFill>
                  <a:srgbClr val="008000"/>
                </a:solidFill>
              </a:rPr>
              <a:t>BEL </a:t>
            </a:r>
            <a:r>
              <a:rPr lang="en-US" sz="2400" b="1" smtClean="0">
                <a:solidFill>
                  <a:schemeClr val="hlink"/>
                </a:solidFill>
              </a:rPr>
              <a:t>has a female Min. for this area. </a:t>
            </a:r>
          </a:p>
          <a:p>
            <a:r>
              <a:rPr lang="en-US" sz="2400" b="1" u="sng" smtClean="0">
                <a:solidFill>
                  <a:srgbClr val="0000FF"/>
                </a:solidFill>
              </a:rPr>
              <a:t>Indigenous People</a:t>
            </a:r>
            <a:r>
              <a:rPr lang="en-US" sz="2400" b="1" smtClean="0">
                <a:solidFill>
                  <a:schemeClr val="hlink"/>
                </a:solidFill>
              </a:rPr>
              <a:t>: </a:t>
            </a:r>
            <a:r>
              <a:rPr lang="en-US" sz="2400" b="1" smtClean="0">
                <a:solidFill>
                  <a:srgbClr val="008000"/>
                </a:solidFill>
              </a:rPr>
              <a:t>BEL </a:t>
            </a:r>
            <a:r>
              <a:rPr lang="en-US" sz="2400" b="1" smtClean="0">
                <a:solidFill>
                  <a:schemeClr val="hlink"/>
                </a:solidFill>
              </a:rPr>
              <a:t>has the only woman Min. in this area. </a:t>
            </a:r>
          </a:p>
          <a:p>
            <a:endParaRPr lang="en-US" sz="2400" b="1" smtClean="0">
              <a:solidFill>
                <a:schemeClr val="hlink"/>
              </a:solidFill>
            </a:endParaRPr>
          </a:p>
          <a:p>
            <a:endParaRPr lang="en-US" sz="2400" b="1" smtClean="0">
              <a:solidFill>
                <a:schemeClr val="hlink"/>
              </a:solidFill>
            </a:endParaRPr>
          </a:p>
          <a:p>
            <a:endParaRPr lang="en-US" sz="2400" b="1" smtClean="0">
              <a:solidFill>
                <a:schemeClr val="hlink"/>
              </a:solidFill>
            </a:endParaRPr>
          </a:p>
          <a:p>
            <a:endParaRPr lang="en-US" smtClean="0"/>
          </a:p>
        </p:txBody>
      </p:sp>
      <p:sp>
        <p:nvSpPr>
          <p:cNvPr id="77827" name="Marcador de contenido 3"/>
          <p:cNvSpPr>
            <a:spLocks noGrp="1"/>
          </p:cNvSpPr>
          <p:nvPr>
            <p:ph sz="half" idx="4294967295"/>
          </p:nvPr>
        </p:nvSpPr>
        <p:spPr>
          <a:xfrm>
            <a:off x="6172200" y="1673225"/>
            <a:ext cx="5181600" cy="4079875"/>
          </a:xfrm>
        </p:spPr>
        <p:txBody>
          <a:bodyPr/>
          <a:lstStyle/>
          <a:p>
            <a:r>
              <a:rPr lang="en-US" sz="2400" b="1" u="sng" smtClean="0">
                <a:solidFill>
                  <a:srgbClr val="0000FF"/>
                </a:solidFill>
              </a:rPr>
              <a:t>Public Works, Public Utilities and Infrastructure</a:t>
            </a:r>
            <a:r>
              <a:rPr lang="en-US" sz="2400" b="1" smtClean="0">
                <a:solidFill>
                  <a:schemeClr val="hlink"/>
                </a:solidFill>
              </a:rPr>
              <a:t>:</a:t>
            </a:r>
            <a:r>
              <a:rPr lang="en-US" sz="2400" b="1" smtClean="0">
                <a:solidFill>
                  <a:srgbClr val="008000"/>
                </a:solidFill>
              </a:rPr>
              <a:t> BEL, DOM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GUY</a:t>
            </a:r>
            <a:r>
              <a:rPr lang="en-US" sz="2400" b="1" smtClean="0">
                <a:solidFill>
                  <a:schemeClr val="hlink"/>
                </a:solidFill>
              </a:rPr>
              <a:t> have women in charge of these areas.</a:t>
            </a:r>
          </a:p>
          <a:p>
            <a:r>
              <a:rPr lang="en-US" sz="2400" b="1" u="sng" smtClean="0">
                <a:solidFill>
                  <a:srgbClr val="0000FF"/>
                </a:solidFill>
              </a:rPr>
              <a:t>Planning and Project Implementation</a:t>
            </a:r>
            <a:r>
              <a:rPr lang="en-US" sz="2400" b="1" smtClean="0">
                <a:solidFill>
                  <a:schemeClr val="hlink"/>
                </a:solidFill>
              </a:rPr>
              <a:t>: </a:t>
            </a:r>
            <a:r>
              <a:rPr lang="en-US" sz="2400" b="1" smtClean="0">
                <a:solidFill>
                  <a:srgbClr val="008000"/>
                </a:solidFill>
              </a:rPr>
              <a:t>TNT’s </a:t>
            </a:r>
            <a:r>
              <a:rPr lang="en-US" sz="2400" b="1" smtClean="0">
                <a:solidFill>
                  <a:schemeClr val="hlink"/>
                </a:solidFill>
              </a:rPr>
              <a:t>has the only female Planning Min. </a:t>
            </a:r>
            <a:r>
              <a:rPr lang="en-US" sz="2400" b="1" smtClean="0">
                <a:solidFill>
                  <a:srgbClr val="008000"/>
                </a:solidFill>
              </a:rPr>
              <a:t>GREN</a:t>
            </a:r>
            <a:r>
              <a:rPr lang="en-US" sz="2400" b="1" smtClean="0">
                <a:solidFill>
                  <a:schemeClr val="hlink"/>
                </a:solidFill>
              </a:rPr>
              <a:t> has a Parl. Sec. on Implementation. </a:t>
            </a:r>
            <a:r>
              <a:rPr lang="en-US" sz="2400" b="1" smtClean="0">
                <a:solidFill>
                  <a:srgbClr val="008000"/>
                </a:solidFill>
              </a:rPr>
              <a:t>DOM</a:t>
            </a:r>
            <a:r>
              <a:rPr lang="en-US" sz="2400" b="1" smtClean="0">
                <a:solidFill>
                  <a:schemeClr val="hlink"/>
                </a:solidFill>
              </a:rPr>
              <a:t> had a Min. of State on Project Planning and Implementation (Apr. 2016).</a:t>
            </a:r>
          </a:p>
          <a:p>
            <a:endParaRPr lang="en-US" sz="2400" b="1" smtClean="0">
              <a:solidFill>
                <a:schemeClr val="hlink"/>
              </a:solidFill>
            </a:endParaRPr>
          </a:p>
          <a:p>
            <a:endParaRPr lang="en-US" sz="2400" b="1" smtClean="0">
              <a:solidFill>
                <a:schemeClr val="hlink"/>
              </a:solidFill>
            </a:endParaRPr>
          </a:p>
          <a:p>
            <a:pPr>
              <a:buFont typeface="Arial" charset="0"/>
              <a:buNone/>
            </a:pPr>
            <a:endParaRPr lang="en-US" smtClean="0"/>
          </a:p>
        </p:txBody>
      </p:sp>
      <p:pic>
        <p:nvPicPr>
          <p:cNvPr id="77828" name="Imagen 2" descr="logoV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2"/>
          <p:cNvSpPr>
            <a:spLocks noGrp="1"/>
          </p:cNvSpPr>
          <p:nvPr>
            <p:ph type="title" idx="4294967295"/>
          </p:nvPr>
        </p:nvSpPr>
        <p:spPr>
          <a:xfrm>
            <a:off x="838200" y="1185863"/>
            <a:ext cx="10483850" cy="100012"/>
          </a:xfrm>
        </p:spPr>
        <p:txBody>
          <a:bodyPr/>
          <a:lstStyle/>
          <a:p>
            <a:pPr eaLnBrk="1" hangingPunct="1"/>
            <a:r>
              <a:rPr lang="en-US" sz="2000" b="1" smtClean="0">
                <a:solidFill>
                  <a:srgbClr val="5F5F5F"/>
                </a:solidFill>
                <a:latin typeface="Broadway" pitchFamily="82" charset="0"/>
              </a:rPr>
              <a:t>Conclusion</a:t>
            </a:r>
            <a:endParaRPr lang="en-US" sz="2000" smtClean="0">
              <a:solidFill>
                <a:srgbClr val="0000FF"/>
              </a:solidFill>
              <a:latin typeface="Broadway" pitchFamily="82" charset="0"/>
            </a:endParaRPr>
          </a:p>
        </p:txBody>
      </p:sp>
      <p:sp>
        <p:nvSpPr>
          <p:cNvPr id="78850" name="Rectangle 3"/>
          <p:cNvSpPr>
            <a:spLocks noGrp="1"/>
          </p:cNvSpPr>
          <p:nvPr>
            <p:ph type="body" idx="4294967295"/>
          </p:nvPr>
        </p:nvSpPr>
        <p:spPr>
          <a:xfrm>
            <a:off x="838200" y="1516063"/>
            <a:ext cx="10515600" cy="46609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sz="2400" b="1" smtClean="0">
                <a:solidFill>
                  <a:srgbClr val="008000"/>
                </a:solidFill>
              </a:rPr>
              <a:t>TNT</a:t>
            </a:r>
            <a:r>
              <a:rPr lang="en-US" sz="2400" b="1" smtClean="0">
                <a:solidFill>
                  <a:schemeClr val="hlink"/>
                </a:solidFill>
              </a:rPr>
              <a:t> – has consistently ranked high globally, and also currently has the most varied female portfolios held by women at a high cabinet level (only 1 MoS).</a:t>
            </a:r>
          </a:p>
          <a:p>
            <a:pPr>
              <a:lnSpc>
                <a:spcPct val="70000"/>
              </a:lnSpc>
            </a:pPr>
            <a:r>
              <a:rPr lang="en-US" sz="2400" b="1" smtClean="0">
                <a:solidFill>
                  <a:srgbClr val="008000"/>
                </a:solidFill>
              </a:rPr>
              <a:t>BAH, GREN and JAM</a:t>
            </a:r>
            <a:r>
              <a:rPr lang="en-US" sz="2400" b="1" smtClean="0">
                <a:solidFill>
                  <a:schemeClr val="hlink"/>
                </a:solidFill>
              </a:rPr>
              <a:t> - currently have the broadest female capital (3 of 4 areas as: Min. AG, MoS and Parl. Sec.). Yet, only </a:t>
            </a:r>
            <a:r>
              <a:rPr lang="en-US" sz="2400" b="1" smtClean="0">
                <a:solidFill>
                  <a:srgbClr val="008000"/>
                </a:solidFill>
              </a:rPr>
              <a:t>GREN</a:t>
            </a:r>
            <a:r>
              <a:rPr lang="en-US" sz="2400" b="1" smtClean="0">
                <a:solidFill>
                  <a:schemeClr val="hlink"/>
                </a:solidFill>
              </a:rPr>
              <a:t> has been for the most part at the high end of the parity spectrum.</a:t>
            </a:r>
          </a:p>
          <a:p>
            <a:pPr>
              <a:lnSpc>
                <a:spcPct val="70000"/>
              </a:lnSpc>
            </a:pPr>
            <a:r>
              <a:rPr lang="en-US" sz="2400" b="1" smtClean="0">
                <a:solidFill>
                  <a:srgbClr val="008000"/>
                </a:solidFill>
              </a:rPr>
              <a:t>DOM</a:t>
            </a:r>
            <a:r>
              <a:rPr lang="en-US" sz="2400" b="1" smtClean="0">
                <a:solidFill>
                  <a:schemeClr val="hlink"/>
                </a:solidFill>
              </a:rPr>
              <a:t> - currently ranks among the least for parity (2013-2016), yet has 6 women Mins. many in non-traditional portfolios.</a:t>
            </a:r>
          </a:p>
          <a:p>
            <a:pPr>
              <a:lnSpc>
                <a:spcPct val="70000"/>
              </a:lnSpc>
            </a:pPr>
            <a:r>
              <a:rPr lang="en-US" sz="2400" b="1" smtClean="0">
                <a:solidFill>
                  <a:srgbClr val="008000"/>
                </a:solidFill>
              </a:rPr>
              <a:t>GUY</a:t>
            </a:r>
            <a:r>
              <a:rPr lang="en-US" sz="2400" b="1" smtClean="0">
                <a:solidFill>
                  <a:schemeClr val="hlink"/>
                </a:solidFill>
              </a:rPr>
              <a:t> - ranks consistently high on the global ranking, but currently has the least no. of senior decision-making women serving in traditional portfolios (1 Min and 4 MoS, all in the social portfolios). </a:t>
            </a:r>
          </a:p>
          <a:p>
            <a:pPr>
              <a:lnSpc>
                <a:spcPct val="70000"/>
              </a:lnSpc>
            </a:pPr>
            <a:r>
              <a:rPr lang="en-US" sz="2400" b="1" smtClean="0">
                <a:solidFill>
                  <a:srgbClr val="008000"/>
                </a:solidFill>
              </a:rPr>
              <a:t>SKN</a:t>
            </a:r>
            <a:r>
              <a:rPr lang="en-US" sz="2400" b="1" smtClean="0">
                <a:solidFill>
                  <a:schemeClr val="hlink"/>
                </a:solidFill>
              </a:rPr>
              <a:t> and </a:t>
            </a:r>
            <a:r>
              <a:rPr lang="en-US" sz="2400" b="1" smtClean="0">
                <a:solidFill>
                  <a:srgbClr val="008000"/>
                </a:solidFill>
              </a:rPr>
              <a:t>SVG</a:t>
            </a:r>
            <a:r>
              <a:rPr lang="en-US" sz="2400" b="1" smtClean="0">
                <a:solidFill>
                  <a:schemeClr val="hlink"/>
                </a:solidFill>
              </a:rPr>
              <a:t> have the lowest female Cabinet nos. Each women serves in a traditional social portfolio.   </a:t>
            </a:r>
          </a:p>
          <a:p>
            <a:pPr>
              <a:lnSpc>
                <a:spcPct val="70000"/>
              </a:lnSpc>
            </a:pPr>
            <a:r>
              <a:rPr lang="en-US" sz="2400" b="1" smtClean="0">
                <a:solidFill>
                  <a:srgbClr val="FF6600"/>
                </a:solidFill>
              </a:rPr>
              <a:t>Overall, greater parity as legislators may or may not be reflected by cabinet parity (numbers, rank and portfolios held). </a:t>
            </a:r>
          </a:p>
          <a:p>
            <a:pPr>
              <a:lnSpc>
                <a:spcPct val="70000"/>
              </a:lnSpc>
            </a:pPr>
            <a:endParaRPr lang="en-US" sz="2400" b="1" smtClean="0">
              <a:solidFill>
                <a:srgbClr val="FF6600"/>
              </a:solidFill>
            </a:endParaRPr>
          </a:p>
          <a:p>
            <a:pPr>
              <a:lnSpc>
                <a:spcPct val="70000"/>
              </a:lnSpc>
            </a:pPr>
            <a:endParaRPr lang="en-US" sz="24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70000"/>
              </a:lnSpc>
            </a:pPr>
            <a:endParaRPr lang="en-US" sz="2400" smtClean="0"/>
          </a:p>
        </p:txBody>
      </p:sp>
      <p:pic>
        <p:nvPicPr>
          <p:cNvPr id="78851" name="Imagen 2" descr="logoV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ítulo 1"/>
          <p:cNvSpPr>
            <a:spLocks noGrp="1"/>
          </p:cNvSpPr>
          <p:nvPr>
            <p:ph type="ctrTitle" idx="4294967295"/>
          </p:nvPr>
        </p:nvSpPr>
        <p:spPr>
          <a:xfrm>
            <a:off x="317500" y="3787775"/>
            <a:ext cx="11215688" cy="1158875"/>
          </a:xfrm>
        </p:spPr>
        <p:txBody>
          <a:bodyPr anchor="b"/>
          <a:lstStyle/>
          <a:p>
            <a:pPr algn="ctr" eaLnBrk="1" hangingPunct="1"/>
            <a:r>
              <a:rPr lang="es-PE" sz="4800" b="1" smtClean="0">
                <a:solidFill>
                  <a:schemeClr val="accent2"/>
                </a:solidFill>
                <a:latin typeface="Britannic Bold" pitchFamily="34" charset="0"/>
              </a:rPr>
              <a:t>Thank you for your kind attention!</a:t>
            </a:r>
          </a:p>
        </p:txBody>
      </p:sp>
      <p:sp>
        <p:nvSpPr>
          <p:cNvPr id="79874" name="Subtítulo 2"/>
          <p:cNvSpPr>
            <a:spLocks noGrp="1"/>
          </p:cNvSpPr>
          <p:nvPr>
            <p:ph type="subTitle" idx="4294967295"/>
          </p:nvPr>
        </p:nvSpPr>
        <p:spPr>
          <a:xfrm>
            <a:off x="596900" y="5159375"/>
            <a:ext cx="10936288" cy="322263"/>
          </a:xfrm>
        </p:spPr>
        <p:txBody>
          <a:bodyPr/>
          <a:lstStyle/>
          <a:p>
            <a:pPr marL="0" indent="0" algn="ctr" eaLnBrk="1" hangingPunct="1">
              <a:lnSpc>
                <a:spcPct val="70000"/>
              </a:lnSpc>
              <a:buFont typeface="Arial" charset="0"/>
              <a:buNone/>
            </a:pPr>
            <a:r>
              <a:rPr lang="en-US" sz="2400" b="1" smtClean="0">
                <a:solidFill>
                  <a:srgbClr val="5F5F5F"/>
                </a:solidFill>
              </a:rPr>
              <a:t>Yasmin Solitahe Odlum, Specialist Coordinator for the Caribbean</a:t>
            </a:r>
          </a:p>
          <a:p>
            <a:pPr marL="0" indent="0" algn="ctr" eaLnBrk="1" hangingPunct="1">
              <a:lnSpc>
                <a:spcPct val="70000"/>
              </a:lnSpc>
              <a:buFont typeface="Arial" charset="0"/>
              <a:buNone/>
            </a:pPr>
            <a:r>
              <a:rPr lang="en-US" sz="2400" b="1" smtClean="0">
                <a:solidFill>
                  <a:schemeClr val="hlink"/>
                </a:solidFill>
              </a:rPr>
              <a:t> Tel: (202) 370 5071/email:</a:t>
            </a:r>
            <a:r>
              <a:rPr lang="en-US" sz="2400" b="1" smtClean="0">
                <a:solidFill>
                  <a:srgbClr val="5F5F5F"/>
                </a:solidFill>
              </a:rPr>
              <a:t> </a:t>
            </a:r>
            <a:r>
              <a:rPr lang="en-US" sz="2400" b="1" smtClean="0">
                <a:solidFill>
                  <a:srgbClr val="5F5F5F"/>
                </a:solidFill>
                <a:hlinkClick r:id="rId2"/>
              </a:rPr>
              <a:t>yodlum@oas.org</a:t>
            </a:r>
            <a:endParaRPr lang="en-US" sz="2400" b="1" smtClean="0">
              <a:solidFill>
                <a:srgbClr val="5F5F5F"/>
              </a:solidFill>
            </a:endParaRPr>
          </a:p>
          <a:p>
            <a:pPr marL="0" indent="0" algn="ctr" eaLnBrk="1" hangingPunct="1">
              <a:lnSpc>
                <a:spcPct val="70000"/>
              </a:lnSpc>
              <a:buFont typeface="Arial" charset="0"/>
              <a:buNone/>
            </a:pPr>
            <a:endParaRPr lang="en-US" sz="2400" b="1" smtClean="0">
              <a:solidFill>
                <a:srgbClr val="5F5F5F"/>
              </a:solidFill>
            </a:endParaRPr>
          </a:p>
        </p:txBody>
      </p:sp>
      <p:pic>
        <p:nvPicPr>
          <p:cNvPr id="79875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6" name="Imagen 2" descr="logoV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7" name="Picture 3" descr="CIM-Logo-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8" name="Picture 7" descr="caricom-carifesta-flag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17625" y="2552700"/>
            <a:ext cx="9144000" cy="171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 idx="4294967295"/>
          </p:nvPr>
        </p:nvSpPr>
        <p:spPr>
          <a:xfrm>
            <a:off x="533400" y="1127125"/>
            <a:ext cx="10393363" cy="501650"/>
          </a:xfrm>
        </p:spPr>
        <p:txBody>
          <a:bodyPr/>
          <a:lstStyle/>
          <a:p>
            <a:pPr algn="ctr" eaLnBrk="1" hangingPunct="1"/>
            <a:r>
              <a:rPr lang="en-US" sz="2800" b="1" u="sng" smtClean="0">
                <a:solidFill>
                  <a:srgbClr val="5F5F5F"/>
                </a:solidFill>
              </a:rPr>
              <a:t>Contents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>
          <a:xfrm>
            <a:off x="838200" y="1724025"/>
            <a:ext cx="10515600" cy="4452938"/>
          </a:xfrm>
        </p:spPr>
        <p:txBody>
          <a:bodyPr/>
          <a:lstStyle/>
          <a:p>
            <a:pPr marL="457200" indent="-457200" eaLnBrk="1" hangingPunct="1">
              <a:buFont typeface="Arial" charset="0"/>
              <a:buAutoNum type="arabicPeriod"/>
            </a:pPr>
            <a:r>
              <a:rPr lang="en-US" sz="2400" b="1" smtClean="0">
                <a:solidFill>
                  <a:schemeClr val="hlink"/>
                </a:solidFill>
              </a:rPr>
              <a:t>Introduction: Definition and Scope 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z="2400" b="1" smtClean="0">
                <a:solidFill>
                  <a:schemeClr val="hlink"/>
                </a:solidFill>
              </a:rPr>
              <a:t>Tables 1-8: States’ Global Ranking and Analysis: 1997-Feb. 2016 (IPU/ECLAC)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z="2400" b="1" smtClean="0">
                <a:solidFill>
                  <a:schemeClr val="hlink"/>
                </a:solidFill>
              </a:rPr>
              <a:t>Comparing State Parity based on Global Ranking (IPU/ECLAC)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z="2400" b="1" smtClean="0">
                <a:solidFill>
                  <a:schemeClr val="hlink"/>
                </a:solidFill>
              </a:rPr>
              <a:t>Observations: OAS-CARICOM’s Global Ranking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z="2400" b="1" smtClean="0">
                <a:solidFill>
                  <a:schemeClr val="hlink"/>
                </a:solidFill>
              </a:rPr>
              <a:t>OAS-CARICOM Ranking – Latest Data (IPU, April 1</a:t>
            </a:r>
            <a:r>
              <a:rPr lang="en-US" sz="2400" b="1" baseline="30000" smtClean="0">
                <a:solidFill>
                  <a:schemeClr val="hlink"/>
                </a:solidFill>
              </a:rPr>
              <a:t>st</a:t>
            </a:r>
            <a:r>
              <a:rPr lang="en-US" sz="2400" b="1" smtClean="0">
                <a:solidFill>
                  <a:schemeClr val="hlink"/>
                </a:solidFill>
              </a:rPr>
              <a:t>, 2016)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z="2400" b="1" smtClean="0">
                <a:solidFill>
                  <a:schemeClr val="hlink"/>
                </a:solidFill>
              </a:rPr>
              <a:t>State Breakdown of Female Cabinet Capital (OAS/CIM)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z="2400" b="1" smtClean="0">
                <a:solidFill>
                  <a:schemeClr val="hlink"/>
                </a:solidFill>
              </a:rPr>
              <a:t>Analysis: OAS-CARICOM’s Women in Cabinet</a:t>
            </a:r>
          </a:p>
          <a:p>
            <a:pPr marL="457200" indent="-457200" eaLnBrk="1" hangingPunct="1">
              <a:buFont typeface="Arial" charset="0"/>
              <a:buAutoNum type="arabicPeriod"/>
            </a:pPr>
            <a:r>
              <a:rPr lang="en-US" sz="2400" b="1" smtClean="0">
                <a:solidFill>
                  <a:schemeClr val="hlink"/>
                </a:solidFill>
              </a:rPr>
              <a:t>Conclusion: OAS-CARICOM Women’s Cabinet Share and Global Ranking    </a:t>
            </a:r>
          </a:p>
        </p:txBody>
      </p:sp>
      <p:pic>
        <p:nvPicPr>
          <p:cNvPr id="17411" name="Imagen 2" descr="logoV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455275" cy="971550"/>
          </a:xfrm>
        </p:spPr>
        <p:txBody>
          <a:bodyPr/>
          <a:lstStyle/>
          <a:p>
            <a:pPr algn="ctr" eaLnBrk="1" hangingPunct="1"/>
            <a:r>
              <a:rPr lang="en-US" sz="4000" smtClean="0"/>
              <a:t/>
            </a:r>
            <a:br>
              <a:rPr lang="en-US" sz="4000" smtClean="0"/>
            </a:br>
            <a:r>
              <a:rPr lang="en-US" sz="4000" smtClean="0"/>
              <a:t/>
            </a:r>
            <a:br>
              <a:rPr lang="en-US" sz="4000" smtClean="0"/>
            </a:br>
            <a:r>
              <a:rPr lang="en-US" sz="2800" b="1" u="sng" smtClean="0">
                <a:solidFill>
                  <a:srgbClr val="5F5F5F"/>
                </a:solidFill>
              </a:rPr>
              <a:t>Introduction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854075" y="1755775"/>
            <a:ext cx="10515600" cy="39719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u="sng" smtClean="0">
                <a:solidFill>
                  <a:srgbClr val="FF6600"/>
                </a:solidFill>
              </a:rPr>
              <a:t>Definition</a:t>
            </a:r>
            <a:r>
              <a:rPr lang="en-US" sz="2400" b="1" smtClean="0">
                <a:solidFill>
                  <a:schemeClr val="hlink"/>
                </a:solidFill>
              </a:rPr>
              <a:t>: Parity refers to women’s access to politics and; in particular, to decision-making positions in legislative, executive and judicial branches; and in all institutions from the international to the local level and in organisations which deal with public and political life. </a:t>
            </a:r>
          </a:p>
          <a:p>
            <a:pPr>
              <a:lnSpc>
                <a:spcPct val="80000"/>
              </a:lnSpc>
            </a:pPr>
            <a:r>
              <a:rPr lang="en-US" sz="2400" b="1" u="sng" smtClean="0">
                <a:solidFill>
                  <a:srgbClr val="FF6600"/>
                </a:solidFill>
              </a:rPr>
              <a:t>Overview</a:t>
            </a:r>
            <a:r>
              <a:rPr lang="en-US" sz="2400" b="1" smtClean="0">
                <a:solidFill>
                  <a:schemeClr val="hlink"/>
                </a:solidFill>
              </a:rPr>
              <a:t>: Based on IPU and ECLAC data from 1997-2016, this presentation will focus primarily on OAS-CARICOM parity in the Lower House. In addition, the presentation will take a preliminary look at OAS-CARICOM women’s current share of Cabinet. </a:t>
            </a:r>
          </a:p>
          <a:p>
            <a:pPr>
              <a:lnSpc>
                <a:spcPct val="80000"/>
              </a:lnSpc>
            </a:pPr>
            <a:r>
              <a:rPr lang="en-US" sz="2400" b="1" u="sng" smtClean="0">
                <a:solidFill>
                  <a:schemeClr val="accent2"/>
                </a:solidFill>
              </a:rPr>
              <a:t>Note</a:t>
            </a:r>
            <a:r>
              <a:rPr lang="en-US" sz="2400" b="1" smtClean="0">
                <a:solidFill>
                  <a:schemeClr val="hlink"/>
                </a:solidFill>
              </a:rPr>
              <a:t>: The analysis will not cover OAS-CARICOM’s women’s presence, power or parity in the Senate. Neither does it extend to any examination of the Judicial branches - where as ECLAC shows, Caribbean women are very dominant -  since the data sets were uneven among the states. </a:t>
            </a:r>
          </a:p>
        </p:txBody>
      </p:sp>
      <p:pic>
        <p:nvPicPr>
          <p:cNvPr id="18435" name="Imagen 2" descr="logoV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Imagen 3"/>
          <p:cNvPicPr>
            <a:picLocks noChangeAspect="1"/>
          </p:cNvPicPr>
          <p:nvPr/>
        </p:nvPicPr>
        <p:blipFill>
          <a:blip r:embed="rId3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9" name="Título 1"/>
          <p:cNvSpPr>
            <a:spLocks noGrp="1"/>
          </p:cNvSpPr>
          <p:nvPr>
            <p:ph type="title" idx="4294967295"/>
          </p:nvPr>
        </p:nvSpPr>
        <p:spPr>
          <a:xfrm>
            <a:off x="838200" y="1212850"/>
            <a:ext cx="10515600" cy="477838"/>
          </a:xfrm>
        </p:spPr>
        <p:txBody>
          <a:bodyPr/>
          <a:lstStyle/>
          <a:p>
            <a:pPr algn="ctr"/>
            <a:r>
              <a:rPr lang="en-US" sz="2000" b="1" smtClean="0">
                <a:solidFill>
                  <a:schemeClr val="hlink"/>
                </a:solidFill>
              </a:rPr>
              <a:t>Tables 1-2: Number and Percentage of Legislators (Ant-Bar to Guy)</a:t>
            </a:r>
            <a:br>
              <a:rPr lang="en-US" sz="2000" b="1" smtClean="0">
                <a:solidFill>
                  <a:schemeClr val="hlink"/>
                </a:solidFill>
              </a:rPr>
            </a:br>
            <a:r>
              <a:rPr lang="en-US" sz="2000" b="1" smtClean="0">
                <a:solidFill>
                  <a:schemeClr val="hlink"/>
                </a:solidFill>
              </a:rPr>
              <a:t>1997-2006 (IPU/ECLAC)</a:t>
            </a:r>
          </a:p>
        </p:txBody>
      </p:sp>
      <p:graphicFrame>
        <p:nvGraphicFramePr>
          <p:cNvPr id="64517" name="Object 5"/>
          <p:cNvGraphicFramePr>
            <a:graphicFrameLocks noChangeAspect="1"/>
          </p:cNvGraphicFramePr>
          <p:nvPr>
            <p:ph sz="half" idx="4294967295"/>
          </p:nvPr>
        </p:nvGraphicFramePr>
        <p:xfrm>
          <a:off x="288925" y="1827213"/>
          <a:ext cx="5684838" cy="3892550"/>
        </p:xfrm>
        <a:graphic>
          <a:graphicData uri="http://schemas.openxmlformats.org/presentationml/2006/ole">
            <p:oleObj spid="_x0000_s64517" name="Chart" r:id="rId3" imgW="10525218" imgH="3971883" progId="MSGraph.Chart.8">
              <p:embed followColorScheme="full"/>
            </p:oleObj>
          </a:graphicData>
        </a:graphic>
      </p:graphicFrame>
      <p:graphicFrame>
        <p:nvGraphicFramePr>
          <p:cNvPr id="64518" name="Object 6"/>
          <p:cNvGraphicFramePr>
            <a:graphicFrameLocks noChangeAspect="1"/>
          </p:cNvGraphicFramePr>
          <p:nvPr>
            <p:ph sz="half" idx="4294967295"/>
          </p:nvPr>
        </p:nvGraphicFramePr>
        <p:xfrm>
          <a:off x="6172200" y="1870075"/>
          <a:ext cx="5791200" cy="3898900"/>
        </p:xfrm>
        <a:graphic>
          <a:graphicData uri="http://schemas.openxmlformats.org/presentationml/2006/ole">
            <p:oleObj spid="_x0000_s64518" name="Chart" r:id="rId4" imgW="10525218" imgH="4048015" progId="MSGraph.Chart.8">
              <p:embed followColorScheme="full"/>
            </p:oleObj>
          </a:graphicData>
        </a:graphic>
      </p:graphicFrame>
      <p:pic>
        <p:nvPicPr>
          <p:cNvPr id="64520" name="Imagen 2" descr="logoV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1" name="Imagen 3"/>
          <p:cNvPicPr>
            <a:picLocks noChangeAspect="1"/>
          </p:cNvPicPr>
          <p:nvPr/>
        </p:nvPicPr>
        <p:blipFill>
          <a:blip r:embed="rId6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2" name="Picture 3" descr="CIM-Logo-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4" name="Título 1"/>
          <p:cNvSpPr>
            <a:spLocks noGrp="1"/>
          </p:cNvSpPr>
          <p:nvPr>
            <p:ph type="title" idx="4294967295"/>
          </p:nvPr>
        </p:nvSpPr>
        <p:spPr>
          <a:xfrm>
            <a:off x="838200" y="1212850"/>
            <a:ext cx="10515600" cy="477838"/>
          </a:xfrm>
        </p:spPr>
        <p:txBody>
          <a:bodyPr/>
          <a:lstStyle/>
          <a:p>
            <a:pPr algn="ctr"/>
            <a:r>
              <a:rPr lang="en-US" sz="2000" b="1" smtClean="0">
                <a:solidFill>
                  <a:schemeClr val="hlink"/>
                </a:solidFill>
              </a:rPr>
              <a:t>Tables 3-4: Number and Percentage of Legislators (HAITI to TNT)</a:t>
            </a:r>
            <a:br>
              <a:rPr lang="en-US" sz="2000" b="1" smtClean="0">
                <a:solidFill>
                  <a:schemeClr val="hlink"/>
                </a:solidFill>
              </a:rPr>
            </a:br>
            <a:r>
              <a:rPr lang="en-US" sz="2000" b="1" smtClean="0">
                <a:solidFill>
                  <a:schemeClr val="hlink"/>
                </a:solidFill>
              </a:rPr>
              <a:t>1997-2006 (IPU/ECLAC)</a:t>
            </a:r>
          </a:p>
        </p:txBody>
      </p:sp>
      <p:graphicFrame>
        <p:nvGraphicFramePr>
          <p:cNvPr id="65542" name="Object 6"/>
          <p:cNvGraphicFramePr>
            <a:graphicFrameLocks noChangeAspect="1"/>
          </p:cNvGraphicFramePr>
          <p:nvPr>
            <p:ph sz="half" idx="4294967295"/>
          </p:nvPr>
        </p:nvGraphicFramePr>
        <p:xfrm>
          <a:off x="198438" y="1892300"/>
          <a:ext cx="5821362" cy="3824288"/>
        </p:xfrm>
        <a:graphic>
          <a:graphicData uri="http://schemas.openxmlformats.org/presentationml/2006/ole">
            <p:oleObj spid="_x0000_s65542" name="Chart" r:id="rId3" imgW="10525218" imgH="4267200" progId="MSGraph.Chart.8">
              <p:embed followColorScheme="full"/>
            </p:oleObj>
          </a:graphicData>
        </a:graphic>
      </p:graphicFrame>
      <p:graphicFrame>
        <p:nvGraphicFramePr>
          <p:cNvPr id="65543" name="Object 7"/>
          <p:cNvGraphicFramePr>
            <a:graphicFrameLocks noChangeAspect="1"/>
          </p:cNvGraphicFramePr>
          <p:nvPr>
            <p:ph sz="half" idx="4294967295"/>
          </p:nvPr>
        </p:nvGraphicFramePr>
        <p:xfrm>
          <a:off x="6172200" y="1879600"/>
          <a:ext cx="5791200" cy="3863975"/>
        </p:xfrm>
        <a:graphic>
          <a:graphicData uri="http://schemas.openxmlformats.org/presentationml/2006/ole">
            <p:oleObj spid="_x0000_s65543" name="Chart" r:id="rId4" imgW="10525218" imgH="4010084" progId="MSGraph.Chart.8">
              <p:embed followColorScheme="full"/>
            </p:oleObj>
          </a:graphicData>
        </a:graphic>
      </p:graphicFrame>
      <p:pic>
        <p:nvPicPr>
          <p:cNvPr id="65545" name="Imagen 2" descr="logoV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6" name="Imagen 3"/>
          <p:cNvPicPr>
            <a:picLocks noChangeAspect="1"/>
          </p:cNvPicPr>
          <p:nvPr/>
        </p:nvPicPr>
        <p:blipFill>
          <a:blip r:embed="rId6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7" name="Picture 3" descr="CIM-Logo-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7" name="Título 1"/>
          <p:cNvSpPr>
            <a:spLocks noGrp="1"/>
          </p:cNvSpPr>
          <p:nvPr>
            <p:ph type="title" idx="4294967295"/>
          </p:nvPr>
        </p:nvSpPr>
        <p:spPr>
          <a:xfrm>
            <a:off x="838200" y="1212850"/>
            <a:ext cx="10515600" cy="477838"/>
          </a:xfrm>
        </p:spPr>
        <p:txBody>
          <a:bodyPr/>
          <a:lstStyle/>
          <a:p>
            <a:pPr algn="ctr"/>
            <a:r>
              <a:rPr lang="en-US" sz="2000" b="1" smtClean="0">
                <a:solidFill>
                  <a:schemeClr val="hlink"/>
                </a:solidFill>
              </a:rPr>
              <a:t>Tables 5-6: Number and Percentage of Legislators (ANT-BAR to GUY) </a:t>
            </a:r>
            <a:br>
              <a:rPr lang="en-US" sz="2000" b="1" smtClean="0">
                <a:solidFill>
                  <a:schemeClr val="hlink"/>
                </a:solidFill>
              </a:rPr>
            </a:br>
            <a:r>
              <a:rPr lang="en-US" sz="2000" b="1" smtClean="0">
                <a:solidFill>
                  <a:schemeClr val="hlink"/>
                </a:solidFill>
              </a:rPr>
              <a:t>2007-2015/16 (IPU/ECLAC)</a:t>
            </a:r>
          </a:p>
        </p:txBody>
      </p:sp>
      <p:graphicFrame>
        <p:nvGraphicFramePr>
          <p:cNvPr id="66565" name="Object 5"/>
          <p:cNvGraphicFramePr>
            <a:graphicFrameLocks noChangeAspect="1"/>
          </p:cNvGraphicFramePr>
          <p:nvPr>
            <p:ph sz="half" idx="4294967295"/>
          </p:nvPr>
        </p:nvGraphicFramePr>
        <p:xfrm>
          <a:off x="182563" y="1901825"/>
          <a:ext cx="5837237" cy="3805238"/>
        </p:xfrm>
        <a:graphic>
          <a:graphicData uri="http://schemas.openxmlformats.org/presentationml/2006/ole">
            <p:oleObj spid="_x0000_s66565" name="Chart" r:id="rId3" imgW="10525218" imgH="4048015" progId="MSGraph.Chart.8">
              <p:embed followColorScheme="full"/>
            </p:oleObj>
          </a:graphicData>
        </a:graphic>
      </p:graphicFrame>
      <p:graphicFrame>
        <p:nvGraphicFramePr>
          <p:cNvPr id="66566" name="Object 6"/>
          <p:cNvGraphicFramePr>
            <a:graphicFrameLocks noChangeAspect="1"/>
          </p:cNvGraphicFramePr>
          <p:nvPr>
            <p:ph sz="half" idx="4294967295"/>
          </p:nvPr>
        </p:nvGraphicFramePr>
        <p:xfrm>
          <a:off x="6172200" y="1892300"/>
          <a:ext cx="5837238" cy="3808413"/>
        </p:xfrm>
        <a:graphic>
          <a:graphicData uri="http://schemas.openxmlformats.org/presentationml/2006/ole">
            <p:oleObj spid="_x0000_s66566" name="Chart" r:id="rId4" imgW="10525218" imgH="3838583" progId="MSGraph.Chart.8">
              <p:embed followColorScheme="full"/>
            </p:oleObj>
          </a:graphicData>
        </a:graphic>
      </p:graphicFrame>
      <p:pic>
        <p:nvPicPr>
          <p:cNvPr id="66568" name="Imagen 2" descr="logoV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9" name="Imagen 3"/>
          <p:cNvPicPr>
            <a:picLocks noChangeAspect="1"/>
          </p:cNvPicPr>
          <p:nvPr/>
        </p:nvPicPr>
        <p:blipFill>
          <a:blip r:embed="rId6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0" name="Picture 3" descr="CIM-Logo-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1" name="Título 1"/>
          <p:cNvSpPr>
            <a:spLocks noGrp="1"/>
          </p:cNvSpPr>
          <p:nvPr>
            <p:ph type="title" idx="4294967295"/>
          </p:nvPr>
        </p:nvSpPr>
        <p:spPr>
          <a:xfrm>
            <a:off x="838200" y="1212850"/>
            <a:ext cx="10515600" cy="477838"/>
          </a:xfrm>
        </p:spPr>
        <p:txBody>
          <a:bodyPr/>
          <a:lstStyle/>
          <a:p>
            <a:pPr algn="ctr"/>
            <a:r>
              <a:rPr lang="en-US" sz="2000" b="1" smtClean="0">
                <a:solidFill>
                  <a:schemeClr val="hlink"/>
                </a:solidFill>
              </a:rPr>
              <a:t>Tables 7-8: Number and Percentage of Legislators (HAITI to TNT) </a:t>
            </a:r>
            <a:br>
              <a:rPr lang="en-US" sz="2000" b="1" smtClean="0">
                <a:solidFill>
                  <a:schemeClr val="hlink"/>
                </a:solidFill>
              </a:rPr>
            </a:br>
            <a:r>
              <a:rPr lang="en-US" sz="2000" b="1" smtClean="0">
                <a:solidFill>
                  <a:schemeClr val="hlink"/>
                </a:solidFill>
              </a:rPr>
              <a:t>2007-2015/16 (IPU/ECLAC)</a:t>
            </a:r>
          </a:p>
        </p:txBody>
      </p:sp>
      <p:graphicFrame>
        <p:nvGraphicFramePr>
          <p:cNvPr id="67589" name="Object 5"/>
          <p:cNvGraphicFramePr>
            <a:graphicFrameLocks noChangeAspect="1"/>
          </p:cNvGraphicFramePr>
          <p:nvPr>
            <p:ph sz="half" idx="4294967295"/>
          </p:nvPr>
        </p:nvGraphicFramePr>
        <p:xfrm>
          <a:off x="0" y="1901825"/>
          <a:ext cx="6019800" cy="3789363"/>
        </p:xfrm>
        <a:graphic>
          <a:graphicData uri="http://schemas.openxmlformats.org/presentationml/2006/ole">
            <p:oleObj spid="_x0000_s67589" name="Chart" r:id="rId3" imgW="10525218" imgH="3733732" progId="MSGraph.Chart.8">
              <p:embed followColorScheme="full"/>
            </p:oleObj>
          </a:graphicData>
        </a:graphic>
      </p:graphicFrame>
      <p:graphicFrame>
        <p:nvGraphicFramePr>
          <p:cNvPr id="67590" name="Object 6"/>
          <p:cNvGraphicFramePr>
            <a:graphicFrameLocks noChangeAspect="1"/>
          </p:cNvGraphicFramePr>
          <p:nvPr>
            <p:ph sz="half" idx="4294967295"/>
          </p:nvPr>
        </p:nvGraphicFramePr>
        <p:xfrm>
          <a:off x="6110288" y="1793875"/>
          <a:ext cx="5837237" cy="3959225"/>
        </p:xfrm>
        <a:graphic>
          <a:graphicData uri="http://schemas.openxmlformats.org/presentationml/2006/ole">
            <p:oleObj spid="_x0000_s67590" name="Chart" r:id="rId4" imgW="10515735" imgH="4352815" progId="MSGraph.Chart.8">
              <p:embed followColorScheme="full"/>
            </p:oleObj>
          </a:graphicData>
        </a:graphic>
      </p:graphicFrame>
      <p:pic>
        <p:nvPicPr>
          <p:cNvPr id="67592" name="Imagen 2" descr="logoV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3" name="Imagen 3"/>
          <p:cNvPicPr>
            <a:picLocks noChangeAspect="1"/>
          </p:cNvPicPr>
          <p:nvPr/>
        </p:nvPicPr>
        <p:blipFill>
          <a:blip r:embed="rId6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4" name="Picture 3" descr="CIM-Logo-ES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ítulo 1"/>
          <p:cNvSpPr>
            <a:spLocks noGrp="1"/>
          </p:cNvSpPr>
          <p:nvPr>
            <p:ph type="title" idx="4294967295"/>
          </p:nvPr>
        </p:nvSpPr>
        <p:spPr>
          <a:xfrm>
            <a:off x="838200" y="1052513"/>
            <a:ext cx="10515600" cy="420687"/>
          </a:xfrm>
        </p:spPr>
        <p:txBody>
          <a:bodyPr/>
          <a:lstStyle/>
          <a:p>
            <a:pPr algn="ctr" eaLnBrk="1" hangingPunct="1"/>
            <a:r>
              <a:rPr lang="en-US" sz="2400" b="1" u="sng" smtClean="0">
                <a:solidFill>
                  <a:schemeClr val="hlink"/>
                </a:solidFill>
                <a:latin typeface="Footlight MT Light" pitchFamily="18" charset="0"/>
              </a:rPr>
              <a:t>Chart: Comparing State Parity based on Global Rank: 1997-2016</a:t>
            </a:r>
          </a:p>
        </p:txBody>
      </p:sp>
      <p:graphicFrame>
        <p:nvGraphicFramePr>
          <p:cNvPr id="74802" name="Group 50"/>
          <p:cNvGraphicFramePr>
            <a:graphicFrameLocks noGrp="1"/>
          </p:cNvGraphicFramePr>
          <p:nvPr>
            <p:ph idx="4294967295"/>
          </p:nvPr>
        </p:nvGraphicFramePr>
        <p:xfrm>
          <a:off x="838200" y="1477963"/>
          <a:ext cx="10517188" cy="4408487"/>
        </p:xfrm>
        <a:graphic>
          <a:graphicData uri="http://schemas.openxmlformats.org/drawingml/2006/table">
            <a:tbl>
              <a:tblPr/>
              <a:tblGrid>
                <a:gridCol w="2103438"/>
                <a:gridCol w="2103437"/>
                <a:gridCol w="2103438"/>
                <a:gridCol w="2103437"/>
                <a:gridCol w="2103438"/>
              </a:tblGrid>
              <a:tr h="593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PERIOD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Top Rank in Parity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(10s-30s)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2</a:t>
                      </a:r>
                      <a:r>
                        <a:rPr kumimoji="0" lang="en-US" sz="2000" b="1" i="0" u="none" strike="noStrike" cap="none" normalizeH="0" baseline="3000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nd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 Tier in Parity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(40s-50s)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Middle Rank In Parity (60s-80s)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LEAST PARITY Rank (90s and above)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1997-2000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BAH,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GREN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GUY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JAM, SKN, SLU,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SUR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</a:rPr>
                        <a:t>BAR, DOM, JAM, SLU, SVG, TNT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 Narrow" pitchFamily="34" charset="0"/>
                        </a:rPr>
                        <a:t>ANT-BAR, BEL,HAITI, SVG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BEL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HAITI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SVG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2001-2004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DOM,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GREN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GUY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SVG,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SUR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 TNT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</a:rPr>
                        <a:t>BAR, DOM, JAM, SKN, SUR, TNT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 Narrow" pitchFamily="34" charset="0"/>
                        </a:rPr>
                        <a:t>ANT-BAR, BAR, BEL, JAM, SKN, SLU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ANT-BAR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BEL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HAITI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SKN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635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2005-2008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GREN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GUY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TNT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</a:rPr>
                        <a:t>BAH, SVG, TNT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 Narrow" pitchFamily="34" charset="0"/>
                        </a:rPr>
                        <a:t>BAR, DOM, GREN, JAM, SVG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ANT-BAR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BAH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BAR,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BEL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HAITI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SKN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SLU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958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2009-2012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GUY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SUR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TNT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</a:rPr>
                        <a:t>SVG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 Narrow" pitchFamily="34" charset="0"/>
                        </a:rPr>
                        <a:t>DOM, JAM, SVG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ANT-BAR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BAH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BAR,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BEL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DOM, GREN,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HAITI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JAM,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SKN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SVG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SUR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815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9900"/>
                          </a:solidFill>
                          <a:effectLst/>
                          <a:latin typeface="Arial Narrow" pitchFamily="34" charset="0"/>
                        </a:rPr>
                        <a:t>2013-2016 (Feb.)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GREN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GUY</a:t>
                      </a: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Arial Narrow" pitchFamily="34" charset="0"/>
                        </a:rPr>
                        <a:t>TNT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 Narrow" pitchFamily="34" charset="0"/>
                        </a:rPr>
                        <a:t>GUY, SUR, TNT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rial Narrow" pitchFamily="34" charset="0"/>
                        </a:rPr>
                        <a:t>BAR, DOM, SLU, SUR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ANT-BAR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BAH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BAR,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BEL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DOM,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HAITI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JAM,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SKN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SLU, </a:t>
                      </a:r>
                      <a:r>
                        <a:rPr kumimoji="0" lang="en-US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SVG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Narrow" pitchFamily="34" charset="0"/>
                        </a:rPr>
                        <a:t>, SUR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pic>
        <p:nvPicPr>
          <p:cNvPr id="73774" name="Imagen 5"/>
          <p:cNvPicPr>
            <a:picLocks noChangeAspect="1"/>
          </p:cNvPicPr>
          <p:nvPr/>
        </p:nvPicPr>
        <p:blipFill>
          <a:blip r:embed="rId2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5" name="Imagen 2" descr="logoV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76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ítulo 1"/>
          <p:cNvSpPr>
            <a:spLocks noGrp="1"/>
          </p:cNvSpPr>
          <p:nvPr>
            <p:ph type="title" idx="4294967295"/>
          </p:nvPr>
        </p:nvSpPr>
        <p:spPr>
          <a:xfrm>
            <a:off x="838200" y="1128713"/>
            <a:ext cx="10515600" cy="360362"/>
          </a:xfrm>
        </p:spPr>
        <p:txBody>
          <a:bodyPr/>
          <a:lstStyle/>
          <a:p>
            <a:pPr algn="ctr"/>
            <a:r>
              <a:rPr lang="en-US" sz="2400" b="1" u="sng" smtClean="0">
                <a:solidFill>
                  <a:srgbClr val="5F5F5F"/>
                </a:solidFill>
                <a:latin typeface="Britannic Bold" pitchFamily="34" charset="0"/>
              </a:rPr>
              <a:t>Table 9: OAS-CARICOM RANKING April 1, 2016: ANT-BAR TO TNT</a:t>
            </a:r>
          </a:p>
        </p:txBody>
      </p:sp>
      <p:graphicFrame>
        <p:nvGraphicFramePr>
          <p:cNvPr id="78930" name="Group 82"/>
          <p:cNvGraphicFramePr>
            <a:graphicFrameLocks noGrp="1"/>
          </p:cNvGraphicFramePr>
          <p:nvPr>
            <p:ph idx="4294967295"/>
          </p:nvPr>
        </p:nvGraphicFramePr>
        <p:xfrm>
          <a:off x="744538" y="1520825"/>
          <a:ext cx="5162550" cy="4389438"/>
        </p:xfrm>
        <a:graphic>
          <a:graphicData uri="http://schemas.openxmlformats.org/drawingml/2006/table">
            <a:tbl>
              <a:tblPr/>
              <a:tblGrid>
                <a:gridCol w="1722437"/>
                <a:gridCol w="1719263"/>
                <a:gridCol w="1720850"/>
              </a:tblGrid>
              <a:tr h="8080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Country/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RANK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Lower House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% Lower House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75B6"/>
                    </a:solidFill>
                  </a:tcPr>
                </a:tc>
              </a:tr>
              <a:tr h="742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ANT-BAR: 148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BAH: 135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13.2%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BAR: 109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16.7%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BEL: 177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3.1%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Calibri" pitchFamily="34" charset="0"/>
                        </a:rPr>
                        <a:t>DOM: 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21.9%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alibri" pitchFamily="34" charset="0"/>
                        </a:rPr>
                        <a:t>GREN: 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alibri" pitchFamily="34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alibri" pitchFamily="34" charset="0"/>
                        </a:rPr>
                        <a:t>33.3%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alibri" pitchFamily="34" charset="0"/>
                        </a:rPr>
                        <a:t>GUY: 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alibri" pitchFamily="34" charset="0"/>
                        </a:rPr>
                        <a:t>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alibri" pitchFamily="34" charset="0"/>
                        </a:rPr>
                        <a:t>30.4%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  <p:pic>
        <p:nvPicPr>
          <p:cNvPr id="69672" name="Imagen 5"/>
          <p:cNvPicPr>
            <a:picLocks noChangeAspect="1"/>
          </p:cNvPicPr>
          <p:nvPr/>
        </p:nvPicPr>
        <p:blipFill>
          <a:blip r:embed="rId2"/>
          <a:srcRect t="15907" b="41304"/>
          <a:stretch>
            <a:fillRect/>
          </a:stretch>
        </p:blipFill>
        <p:spPr bwMode="auto">
          <a:xfrm>
            <a:off x="5003800" y="6062663"/>
            <a:ext cx="3432175" cy="87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73" name="Imagen 2" descr="logoV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8575" y="6302375"/>
            <a:ext cx="28146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74" name="Picture 3" descr="CIM-Logo-E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21788" y="6218238"/>
            <a:ext cx="1077912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9040" name="Group 192"/>
          <p:cNvGraphicFramePr>
            <a:graphicFrameLocks noGrp="1"/>
          </p:cNvGraphicFramePr>
          <p:nvPr/>
        </p:nvGraphicFramePr>
        <p:xfrm>
          <a:off x="6457950" y="1512888"/>
          <a:ext cx="4976813" cy="4381500"/>
        </p:xfrm>
        <a:graphic>
          <a:graphicData uri="http://schemas.openxmlformats.org/drawingml/2006/table">
            <a:tbl>
              <a:tblPr/>
              <a:tblGrid>
                <a:gridCol w="1657350"/>
                <a:gridCol w="1662113"/>
                <a:gridCol w="1657350"/>
              </a:tblGrid>
              <a:tr h="896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Country/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RANK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Lower House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% Lower House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E75B6"/>
                    </a:solidFill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HAITI: 185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JAM: 104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17.5%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SKN: 134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13.3%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SLU: 109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16.7%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SVG: 136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Calibri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13.0%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96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Calibri" pitchFamily="34" charset="0"/>
                        </a:rPr>
                        <a:t>SUR: 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Calibri" pitchFamily="34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25.5%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alibri" pitchFamily="34" charset="0"/>
                        </a:rPr>
                        <a:t>TNT: 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alibri" pitchFamily="34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Calibri" pitchFamily="34" charset="0"/>
                        </a:rPr>
                        <a:t>31.0%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DE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15050</TotalTime>
  <Words>1328</Words>
  <Application>Microsoft Office PowerPoint</Application>
  <PresentationFormat>Custom</PresentationFormat>
  <Paragraphs>195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Design Template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8" baseType="lpstr">
      <vt:lpstr>Arial</vt:lpstr>
      <vt:lpstr>Calibri Light</vt:lpstr>
      <vt:lpstr>Calibri</vt:lpstr>
      <vt:lpstr>Broadway</vt:lpstr>
      <vt:lpstr>Footlight MT Light</vt:lpstr>
      <vt:lpstr>Arial Narrow</vt:lpstr>
      <vt:lpstr>Britannic Bold</vt:lpstr>
      <vt:lpstr>Berlin Sans FB Demi</vt:lpstr>
      <vt:lpstr>Tema de Office</vt:lpstr>
      <vt:lpstr>Chart</vt:lpstr>
      <vt:lpstr>Data on Women’s Political Capital in OAS-CARICOM:  1997-2016</vt:lpstr>
      <vt:lpstr>Contents</vt:lpstr>
      <vt:lpstr>  Introduction</vt:lpstr>
      <vt:lpstr>Tables 1-2: Number and Percentage of Legislators (Ant-Bar to Guy) 1997-2006 (IPU/ECLAC)</vt:lpstr>
      <vt:lpstr>Tables 3-4: Number and Percentage of Legislators (HAITI to TNT) 1997-2006 (IPU/ECLAC)</vt:lpstr>
      <vt:lpstr>Tables 5-6: Number and Percentage of Legislators (ANT-BAR to GUY)  2007-2015/16 (IPU/ECLAC)</vt:lpstr>
      <vt:lpstr>Tables 7-8: Number and Percentage of Legislators (HAITI to TNT)  2007-2015/16 (IPU/ECLAC)</vt:lpstr>
      <vt:lpstr>Chart: Comparing State Parity based on Global Rank: 1997-2016</vt:lpstr>
      <vt:lpstr>Table 9: OAS-CARICOM RANKING April 1, 2016: ANT-BAR TO TNT</vt:lpstr>
      <vt:lpstr>Post Feb 2016 – What the Data says?</vt:lpstr>
      <vt:lpstr>Observations: OAS-CARICOM’s Global Ranking</vt:lpstr>
      <vt:lpstr>       Caribbean Women’s  Political Capital  (May 2016)</vt:lpstr>
      <vt:lpstr>              </vt:lpstr>
      <vt:lpstr>Major Female Ministerial Influence in Caribbean  “Social Portfolio” Cluster</vt:lpstr>
      <vt:lpstr>Comparing female portfolios in OAS-CARICOM</vt:lpstr>
      <vt:lpstr>Comparing female portfolios in OAS-CARICOM</vt:lpstr>
      <vt:lpstr>Conclusion</vt:lpstr>
      <vt:lpstr>Thank you for your kind attention!</vt:lpstr>
    </vt:vector>
  </TitlesOfParts>
  <Company>MIMP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Sara Jesús Cuentas Ramirez</dc:creator>
  <cp:lastModifiedBy>yodlum</cp:lastModifiedBy>
  <cp:revision>145</cp:revision>
  <dcterms:created xsi:type="dcterms:W3CDTF">2016-04-16T17:25:47Z</dcterms:created>
  <dcterms:modified xsi:type="dcterms:W3CDTF">2016-05-20T13:38:55Z</dcterms:modified>
</cp:coreProperties>
</file>