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2" r:id="rId2"/>
  </p:sldMasterIdLst>
  <p:notesMasterIdLst>
    <p:notesMasterId r:id="rId12"/>
  </p:notesMasterIdLst>
  <p:handoutMasterIdLst>
    <p:handoutMasterId r:id="rId13"/>
  </p:handoutMasterIdLst>
  <p:sldIdLst>
    <p:sldId id="256" r:id="rId3"/>
    <p:sldId id="300" r:id="rId4"/>
    <p:sldId id="325" r:id="rId5"/>
    <p:sldId id="316" r:id="rId6"/>
    <p:sldId id="318" r:id="rId7"/>
    <p:sldId id="307" r:id="rId8"/>
    <p:sldId id="326" r:id="rId9"/>
    <p:sldId id="328" r:id="rId10"/>
    <p:sldId id="327" r:id="rId11"/>
  </p:sldIdLst>
  <p:sldSz cx="9144000" cy="6858000" type="screen4x3"/>
  <p:notesSz cx="7010400" cy="9296400"/>
  <p:defaultTextStyle>
    <a:defPPr>
      <a:defRPr lang="en-US"/>
    </a:defPPr>
    <a:lvl1pPr algn="ctr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1pPr>
    <a:lvl2pPr marL="457200" algn="ctr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2pPr>
    <a:lvl3pPr marL="914400" algn="ctr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3pPr>
    <a:lvl4pPr marL="1371600" algn="ctr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4pPr>
    <a:lvl5pPr marL="1828800" algn="ctr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DFA125"/>
    <a:srgbClr val="C489FF"/>
    <a:srgbClr val="A74FFF"/>
    <a:srgbClr val="0083E6"/>
    <a:srgbClr val="19C3FF"/>
    <a:srgbClr val="9DCC06"/>
    <a:srgbClr val="FC52A7"/>
    <a:srgbClr val="FFB66D"/>
    <a:srgbClr val="FFD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5" autoAdjust="0"/>
    <p:restoredTop sz="66047" autoAdjust="0"/>
  </p:normalViewPr>
  <p:slideViewPr>
    <p:cSldViewPr snapToObjects="1">
      <p:cViewPr>
        <p:scale>
          <a:sx n="92" d="100"/>
          <a:sy n="92" d="100"/>
        </p:scale>
        <p:origin x="-564" y="-4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F5D0F-A509-4B9C-A2E6-60EAEDFA7B66}" type="datetimeFigureOut">
              <a:rPr lang="en-US" smtClean="0"/>
              <a:t>5/20/2016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765F7-8F0F-456C-A0D9-603B2FEE96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5550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l" defTabSz="465138" eaLnBrk="0" hangingPunct="0">
              <a:defRPr sz="1200"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 eaLnBrk="0" hangingPunct="0">
              <a:defRPr sz="1200"/>
            </a:lvl1pPr>
          </a:lstStyle>
          <a:p>
            <a:pPr>
              <a:defRPr/>
            </a:pPr>
            <a:fld id="{7A6CF06E-4B53-4C97-9CE9-9FADC9020E32}" type="datetime1">
              <a:rPr lang="es-ES_tradnl" altLang="en-US"/>
              <a:pPr>
                <a:defRPr/>
              </a:pPr>
              <a:t>20/05/2016</a:t>
            </a:fld>
            <a:endParaRPr lang="es-ES_tradnl" altLang="en-US"/>
          </a:p>
        </p:txBody>
      </p:sp>
      <p:sp>
        <p:nvSpPr>
          <p:cNvPr id="563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n-US" noProof="0" smtClean="0"/>
              <a:t>Click to edit Master text styles</a:t>
            </a:r>
          </a:p>
          <a:p>
            <a:pPr lvl="1"/>
            <a:r>
              <a:rPr lang="es-ES_tradnl" altLang="en-US" noProof="0" smtClean="0"/>
              <a:t>Second level</a:t>
            </a:r>
          </a:p>
          <a:p>
            <a:pPr lvl="2"/>
            <a:r>
              <a:rPr lang="es-ES_tradnl" altLang="en-US" noProof="0" smtClean="0"/>
              <a:t>Third level</a:t>
            </a:r>
          </a:p>
          <a:p>
            <a:pPr lvl="3"/>
            <a:r>
              <a:rPr lang="es-ES_tradnl" altLang="en-US" noProof="0" smtClean="0"/>
              <a:t>Fourth level</a:t>
            </a:r>
          </a:p>
          <a:p>
            <a:pPr lvl="4"/>
            <a:r>
              <a:rPr lang="es-ES_tradnl" altLang="en-US" noProof="0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l" defTabSz="465138" eaLnBrk="0" hangingPunct="0">
              <a:defRPr sz="1200"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 eaLnBrk="0" hangingPunct="0">
              <a:defRPr sz="1200"/>
            </a:lvl1pPr>
          </a:lstStyle>
          <a:p>
            <a:pPr>
              <a:defRPr/>
            </a:pPr>
            <a:fld id="{77A8AA7B-CDD5-4C79-9EDF-C5F23639CB4C}" type="slidenum">
              <a:rPr lang="es-ES_tradnl" altLang="en-US"/>
              <a:pPr>
                <a:defRPr/>
              </a:pPr>
              <a:t>‹#›</a:t>
            </a:fld>
            <a:endParaRPr lang="es-ES_tradnl" altLang="en-US"/>
          </a:p>
        </p:txBody>
      </p:sp>
    </p:spTree>
    <p:extLst>
      <p:ext uri="{BB962C8B-B14F-4D97-AF65-F5344CB8AC3E}">
        <p14:creationId xmlns:p14="http://schemas.microsoft.com/office/powerpoint/2010/main" val="40635925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11" charset="-128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11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11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11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" altLang="en-US" smtClean="0">
              <a:latin typeface="Verdana" pitchFamily="34" charset="0"/>
            </a:endParaRPr>
          </a:p>
          <a:p>
            <a:pPr eaLnBrk="1" hangingPunct="1"/>
            <a:endParaRPr lang="es-ES" altLang="en-US" smtClean="0">
              <a:latin typeface="Verdana" pitchFamily="34" charset="0"/>
            </a:endParaRPr>
          </a:p>
          <a:p>
            <a:pPr eaLnBrk="1" hangingPunct="1"/>
            <a:endParaRPr lang="es-E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47650" indent="-247650" eaLnBrk="1" hangingPunct="1">
              <a:lnSpc>
                <a:spcPct val="90000"/>
              </a:lnSpc>
            </a:pPr>
            <a:endParaRPr lang="es-ES" altLang="en-US" smtClean="0"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47650" indent="-247650" eaLnBrk="1" hangingPunct="1">
              <a:lnSpc>
                <a:spcPct val="90000"/>
              </a:lnSpc>
            </a:pPr>
            <a:endParaRPr lang="es-ES" altLang="en-US" smtClean="0"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47650" indent="-247650" eaLnBrk="1" hangingPunct="1">
              <a:lnSpc>
                <a:spcPct val="90000"/>
              </a:lnSpc>
            </a:pPr>
            <a:endParaRPr lang="es-ES" altLang="en-US" smtClean="0"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47650" indent="-247650" eaLnBrk="1" hangingPunct="1">
              <a:lnSpc>
                <a:spcPct val="80000"/>
              </a:lnSpc>
            </a:pPr>
            <a:endParaRPr lang="es-ES_tradnl" altLang="en-US" sz="10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47650" indent="-247650" eaLnBrk="1" hangingPunct="1">
              <a:lnSpc>
                <a:spcPct val="80000"/>
              </a:lnSpc>
            </a:pPr>
            <a:endParaRPr lang="es-ES_tradnl" altLang="en-US" sz="10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47650" indent="-247650" eaLnBrk="1" hangingPunct="1">
              <a:lnSpc>
                <a:spcPct val="80000"/>
              </a:lnSpc>
            </a:pPr>
            <a:endParaRPr lang="es-ES_tradnl" altLang="en-US" sz="10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47650" indent="-247650" eaLnBrk="1" hangingPunct="1">
              <a:lnSpc>
                <a:spcPct val="80000"/>
              </a:lnSpc>
            </a:pPr>
            <a:endParaRPr lang="es-ES_tradnl" altLang="en-US" sz="10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47650" indent="-247650" eaLnBrk="1" hangingPunct="1">
              <a:lnSpc>
                <a:spcPct val="80000"/>
              </a:lnSpc>
            </a:pPr>
            <a:endParaRPr lang="es-ES_tradnl" altLang="en-US" sz="10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ECEB9-6C42-4221-B4C4-2375D814F069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1ADF3-D27D-42B4-96F2-8F203FCCFF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620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F8A60-88A8-48E4-92DF-72A5E0FA79CC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3BAE3-7C16-4CF8-8516-D6078976CE1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951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0AEB2-135D-4814-BF61-FD26E6BEB260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31BAB-7FE4-4334-B157-3BDAD6F98F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75206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4614541-742B-456A-953C-5D29E4FDCEB1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155C9-A04B-414F-B2A3-819114E521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53387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779EAA4C-038A-4F37-BF8B-2091050E2201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125C9-9684-498D-9518-AC8DD8EAF7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8112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4354B850-5CA5-4840-9562-4F8D3EC18EFF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89F2C-51B0-4730-9D36-4753BAB46E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9743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8DCC4853-ECA5-4F30-9A52-3FDA3479B3D0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7E22D-9DAC-4F72-8333-28395AD6C9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0416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867569B-2423-40C9-9533-2234820C1F41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9CB66-2A47-42C8-B9A3-6FA1BF22AD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50593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D175873E-1F0C-4082-AB3D-EA12B7AADE2E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CDF5F-8C3C-4897-A657-114976046A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211176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9A76194D-49E6-4964-97C6-D5B6577E68E6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52E7A-07CA-48FC-AA2C-C6F87D09E1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82826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A38CFE3-885F-4896-B966-162B331F0EDC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999E3-FDB7-4858-AB24-9E557E212B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748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58C76-E351-432E-AD54-5F0C21D06F66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C9E5F-D2CB-479A-A00F-760341155A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00178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954C104-8533-474C-945F-7918B1B15C60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76C1-6530-4196-B693-3944470135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03104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FDE8AA4D-0C0E-4BAC-89C4-7E7A3BD9FB30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520A5F-D279-414A-B7F1-34AA261185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59408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34150" y="838200"/>
            <a:ext cx="215265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838200"/>
            <a:ext cx="630555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0931AEAD-D6C8-4F31-854C-2614CCBD182A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65B5E-743B-44F1-B051-DCA0723D58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6847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DE219-B085-4AF5-8605-A83C3A0C1D3A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8F4C30-B3B7-4175-9086-96E8D15F55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6927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4A767-2A6E-4ACF-AC05-FEBC5A685548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84C58-FDBB-41E4-9680-4B4514B322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6146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59680-5F62-4511-990B-9F82129DD9DC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BA126-6FA1-431F-A851-F72F3CB2FB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849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19143-A94B-4F8D-B4DA-1A5644CA1C6E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30EBB-76B0-4EB1-949F-3D4AE8B386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4327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2723-4E35-4C73-AB49-E80488EFAF5B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7A96C-24C2-4C66-925D-9C9D2EF53F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2592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0481F-3664-4F3A-9C29-5066371745F2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FE7F0-435A-47A9-B430-AD06325D2A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135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A0E03-B55D-4E32-B058-6642592FB78B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B8CA6-5674-4C2C-B503-281B74E363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5692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" y="838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981200"/>
            <a:ext cx="8229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AAB5C65-8ED0-4DC7-B710-5E79469B1C45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EE7CD55-7D31-4919-A1BC-8BD2D58D38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1" name="Picture 12" descr="insidebar_spa_oran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" y="838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981200"/>
            <a:ext cx="8229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0E46F91-8ADD-4F51-B1D3-8A722242AAF2}" type="datetime1">
              <a:rPr lang="en-US" altLang="en-US"/>
              <a:pPr>
                <a:defRPr/>
              </a:pPr>
              <a:t>5/20/2016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es-ES_tradnl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4CA09D56-1C13-4955-8DF8-6364D95A01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3079" name="Picture 7" descr="insidebar_spa_oran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ＭＳ Ｐゴシック" pitchFamily="-111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ＭＳ Ｐゴシック" pitchFamily="-111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ＭＳ Ｐゴシック" pitchFamily="-111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ＭＳ Ｐゴシック" pitchFamily="-111" charset="-128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ＭＳ Ｐゴシック" pitchFamily="-111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ＭＳ Ｐゴシック" pitchFamily="-111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ＭＳ Ｐゴシック" pitchFamily="-111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  <a:ea typeface="ＭＳ Ｐゴシック" pitchFamily="-111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http://farm1.static.flickr.com/51/144919068_74908ce1be_t.jpg" TargetMode="External"/><Relationship Id="rId13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12" Type="http://schemas.openxmlformats.org/officeDocument/2006/relationships/image" Target="http://farm1.static.flickr.com/56/134973350_89dfcd132f_t.jpg" TargetMode="External"/><Relationship Id="rId2" Type="http://schemas.openxmlformats.org/officeDocument/2006/relationships/notesSlide" Target="../notesSlides/notesSlide1.xml"/><Relationship Id="rId16" Type="http://schemas.openxmlformats.org/officeDocument/2006/relationships/image" Target="http://farm6.static.flickr.com/5023/5596209360_21a753cbc9_t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http://farm1.static.flickr.com/217/495178765_b42747e0d6_t.jpg" TargetMode="External"/><Relationship Id="rId11" Type="http://schemas.openxmlformats.org/officeDocument/2006/relationships/image" Target="../media/image7.jpeg"/><Relationship Id="rId5" Type="http://schemas.openxmlformats.org/officeDocument/2006/relationships/image" Target="../media/image4.jpeg"/><Relationship Id="rId15" Type="http://schemas.openxmlformats.org/officeDocument/2006/relationships/image" Target="../media/image9.jpeg"/><Relationship Id="rId10" Type="http://schemas.openxmlformats.org/officeDocument/2006/relationships/image" Target="http://farm6.static.flickr.com/5003/5349307734_5e1ec76fec_t.jpg" TargetMode="External"/><Relationship Id="rId4" Type="http://schemas.openxmlformats.org/officeDocument/2006/relationships/image" Target="../media/image3.jpeg"/><Relationship Id="rId9" Type="http://schemas.openxmlformats.org/officeDocument/2006/relationships/image" Target="../media/image6.jpeg"/><Relationship Id="rId14" Type="http://schemas.openxmlformats.org/officeDocument/2006/relationships/image" Target="http://farm4.static.flickr.com/3135/2582483615_2cdfa25597_t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 Box 49"/>
          <p:cNvSpPr txBox="1">
            <a:spLocks noChangeArrowheads="1"/>
          </p:cNvSpPr>
          <p:nvPr/>
        </p:nvSpPr>
        <p:spPr bwMode="auto">
          <a:xfrm>
            <a:off x="762000" y="2514600"/>
            <a:ext cx="1600200" cy="1066800"/>
          </a:xfrm>
          <a:prstGeom prst="rect">
            <a:avLst/>
          </a:prstGeom>
          <a:solidFill>
            <a:srgbClr val="FF99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52" name="Title 1"/>
          <p:cNvSpPr>
            <a:spLocks noGrp="1"/>
          </p:cNvSpPr>
          <p:nvPr>
            <p:ph type="title" idx="4294967295"/>
          </p:nvPr>
        </p:nvSpPr>
        <p:spPr>
          <a:xfrm>
            <a:off x="2209800" y="2590800"/>
            <a:ext cx="6781800" cy="2190750"/>
          </a:xfrm>
          <a:noFill/>
        </p:spPr>
        <p:txBody>
          <a:bodyPr/>
          <a:lstStyle/>
          <a:p>
            <a:pPr algn="r"/>
            <a:r>
              <a:rPr lang="es-ES" altLang="en-US" sz="2800" dirty="0" smtClean="0">
                <a:solidFill>
                  <a:schemeClr val="bg1"/>
                </a:solidFill>
                <a:ea typeface="ＭＳ Ｐゴシック" pitchFamily="-111" charset="-128"/>
              </a:rPr>
              <a:t>INFORME DE LA PRESIDENTA DE LA </a:t>
            </a:r>
            <a:r>
              <a:rPr lang="es-ES" altLang="en-US" sz="2800" dirty="0" smtClean="0">
                <a:solidFill>
                  <a:schemeClr val="bg1"/>
                </a:solidFill>
                <a:ea typeface="ＭＳ Ｐゴシック" pitchFamily="-111" charset="-128"/>
              </a:rPr>
              <a:t>CIM</a:t>
            </a:r>
            <a:br>
              <a:rPr lang="es-ES" altLang="en-US" sz="2800" dirty="0" smtClean="0">
                <a:solidFill>
                  <a:schemeClr val="bg1"/>
                </a:solidFill>
                <a:ea typeface="ＭＳ Ｐゴシック" pitchFamily="-111" charset="-128"/>
              </a:rPr>
            </a:br>
            <a:r>
              <a:rPr lang="es-ES" altLang="en-US" sz="2800" dirty="0" smtClean="0">
                <a:solidFill>
                  <a:schemeClr val="bg1"/>
                </a:solidFill>
                <a:ea typeface="ＭＳ Ｐゴシック" pitchFamily="-111" charset="-128"/>
              </a:rPr>
              <a:t>Alejandra Mora </a:t>
            </a:r>
            <a:r>
              <a:rPr lang="es-ES" altLang="en-US" sz="2800" dirty="0" err="1" smtClean="0">
                <a:solidFill>
                  <a:schemeClr val="bg1"/>
                </a:solidFill>
                <a:ea typeface="ＭＳ Ｐゴシック" pitchFamily="-111" charset="-128"/>
              </a:rPr>
              <a:t>Mora</a:t>
            </a:r>
            <a:r>
              <a:rPr lang="es-ES" altLang="en-US" sz="2800" dirty="0" smtClean="0">
                <a:solidFill>
                  <a:schemeClr val="bg1"/>
                </a:solidFill>
                <a:ea typeface="ＭＳ Ｐゴシック" pitchFamily="-111" charset="-128"/>
              </a:rPr>
              <a:t/>
            </a:r>
            <a:br>
              <a:rPr lang="es-ES" altLang="en-US" sz="2800" dirty="0" smtClean="0">
                <a:solidFill>
                  <a:schemeClr val="bg1"/>
                </a:solidFill>
                <a:ea typeface="ＭＳ Ｐゴシック" pitchFamily="-111" charset="-128"/>
              </a:rPr>
            </a:br>
            <a:r>
              <a:rPr lang="es-ES" altLang="en-US" sz="2800" dirty="0" smtClean="0">
                <a:solidFill>
                  <a:schemeClr val="bg1"/>
                </a:solidFill>
                <a:ea typeface="ＭＳ Ｐゴシック" pitchFamily="-111" charset="-128"/>
              </a:rPr>
              <a:t>Trigésima Séptima Asamblea de Delegadas</a:t>
            </a:r>
            <a:br>
              <a:rPr lang="es-ES" altLang="en-US" sz="2800" dirty="0" smtClean="0">
                <a:solidFill>
                  <a:schemeClr val="bg1"/>
                </a:solidFill>
                <a:ea typeface="ＭＳ Ｐゴシック" pitchFamily="-111" charset="-128"/>
              </a:rPr>
            </a:br>
            <a:r>
              <a:rPr lang="es-ES" altLang="en-US" sz="2800" dirty="0" smtClean="0">
                <a:solidFill>
                  <a:schemeClr val="bg1"/>
                </a:solidFill>
                <a:ea typeface="ＭＳ Ｐゴシック" pitchFamily="-111" charset="-128"/>
              </a:rPr>
              <a:t>24 y 25 de mayo</a:t>
            </a:r>
            <a:br>
              <a:rPr lang="es-ES" altLang="en-US" sz="2800" dirty="0" smtClean="0">
                <a:solidFill>
                  <a:schemeClr val="bg1"/>
                </a:solidFill>
                <a:ea typeface="ＭＳ Ｐゴシック" pitchFamily="-111" charset="-128"/>
              </a:rPr>
            </a:br>
            <a:r>
              <a:rPr lang="es-ES" altLang="en-US" sz="2800" dirty="0" smtClean="0">
                <a:solidFill>
                  <a:schemeClr val="bg1"/>
                </a:solidFill>
                <a:ea typeface="ＭＳ Ｐゴシック" pitchFamily="-111" charset="-128"/>
              </a:rPr>
              <a:t>Lima, Perú</a:t>
            </a:r>
            <a:endParaRPr lang="es-ES" altLang="en-US" sz="2000" dirty="0" smtClean="0">
              <a:solidFill>
                <a:srgbClr val="7900F2"/>
              </a:solidFill>
              <a:ea typeface="ＭＳ Ｐゴシック" pitchFamily="-111" charset="-128"/>
            </a:endParaRPr>
          </a:p>
        </p:txBody>
      </p:sp>
      <p:pic>
        <p:nvPicPr>
          <p:cNvPr id="27653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486400"/>
            <a:ext cx="2286000" cy="107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4" name="Text Box 29"/>
          <p:cNvSpPr txBox="1">
            <a:spLocks noChangeArrowheads="1"/>
          </p:cNvSpPr>
          <p:nvPr/>
        </p:nvSpPr>
        <p:spPr bwMode="auto">
          <a:xfrm>
            <a:off x="0" y="800100"/>
            <a:ext cx="419100" cy="800100"/>
          </a:xfrm>
          <a:prstGeom prst="rect">
            <a:avLst/>
          </a:prstGeom>
          <a:solidFill>
            <a:srgbClr val="E2C5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55" name="Text Box 30"/>
          <p:cNvSpPr txBox="1">
            <a:spLocks noChangeArrowheads="1"/>
          </p:cNvSpPr>
          <p:nvPr/>
        </p:nvSpPr>
        <p:spPr bwMode="auto">
          <a:xfrm>
            <a:off x="4572000" y="685800"/>
            <a:ext cx="1257300" cy="914400"/>
          </a:xfrm>
          <a:prstGeom prst="rect">
            <a:avLst/>
          </a:prstGeom>
          <a:solidFill>
            <a:srgbClr val="F0E1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56" name="Text Box 31"/>
          <p:cNvSpPr txBox="1">
            <a:spLocks noChangeArrowheads="1"/>
          </p:cNvSpPr>
          <p:nvPr/>
        </p:nvSpPr>
        <p:spPr bwMode="auto">
          <a:xfrm>
            <a:off x="3543300" y="0"/>
            <a:ext cx="800100" cy="914400"/>
          </a:xfrm>
          <a:prstGeom prst="rect">
            <a:avLst/>
          </a:prstGeom>
          <a:solidFill>
            <a:srgbClr val="F0E1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57" name="Text Box 32"/>
          <p:cNvSpPr txBox="1">
            <a:spLocks noChangeArrowheads="1"/>
          </p:cNvSpPr>
          <p:nvPr/>
        </p:nvSpPr>
        <p:spPr bwMode="auto">
          <a:xfrm>
            <a:off x="800100" y="0"/>
            <a:ext cx="2743200" cy="914400"/>
          </a:xfrm>
          <a:prstGeom prst="rect">
            <a:avLst/>
          </a:prstGeom>
          <a:solidFill>
            <a:srgbClr val="FF99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58" name="Text Box 33"/>
          <p:cNvSpPr txBox="1">
            <a:spLocks noChangeArrowheads="1"/>
          </p:cNvSpPr>
          <p:nvPr/>
        </p:nvSpPr>
        <p:spPr bwMode="auto">
          <a:xfrm>
            <a:off x="0" y="0"/>
            <a:ext cx="914400" cy="914400"/>
          </a:xfrm>
          <a:prstGeom prst="rect">
            <a:avLst/>
          </a:prstGeom>
          <a:solidFill>
            <a:srgbClr val="9933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59" name="Text Box 34"/>
          <p:cNvSpPr txBox="1">
            <a:spLocks noChangeArrowheads="1"/>
          </p:cNvSpPr>
          <p:nvPr/>
        </p:nvSpPr>
        <p:spPr bwMode="auto">
          <a:xfrm>
            <a:off x="2857500" y="457200"/>
            <a:ext cx="2514600" cy="685800"/>
          </a:xfrm>
          <a:prstGeom prst="rect">
            <a:avLst/>
          </a:prstGeom>
          <a:solidFill>
            <a:srgbClr val="9933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60" name="Text Box 35"/>
          <p:cNvSpPr txBox="1">
            <a:spLocks noChangeArrowheads="1"/>
          </p:cNvSpPr>
          <p:nvPr/>
        </p:nvSpPr>
        <p:spPr bwMode="auto">
          <a:xfrm>
            <a:off x="4114800" y="0"/>
            <a:ext cx="1714500" cy="685800"/>
          </a:xfrm>
          <a:prstGeom prst="rect">
            <a:avLst/>
          </a:prstGeom>
          <a:solidFill>
            <a:srgbClr val="FFCC99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61" name="Text Box 36"/>
          <p:cNvSpPr txBox="1">
            <a:spLocks noChangeArrowheads="1"/>
          </p:cNvSpPr>
          <p:nvPr/>
        </p:nvSpPr>
        <p:spPr bwMode="auto">
          <a:xfrm>
            <a:off x="2286000" y="800100"/>
            <a:ext cx="1714500" cy="800100"/>
          </a:xfrm>
          <a:prstGeom prst="rect">
            <a:avLst/>
          </a:prstGeom>
          <a:solidFill>
            <a:srgbClr val="F0E1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62" name="Text Box 37"/>
          <p:cNvSpPr txBox="1">
            <a:spLocks noChangeArrowheads="1"/>
          </p:cNvSpPr>
          <p:nvPr/>
        </p:nvSpPr>
        <p:spPr bwMode="auto">
          <a:xfrm>
            <a:off x="800100" y="1143000"/>
            <a:ext cx="2514600" cy="762000"/>
          </a:xfrm>
          <a:prstGeom prst="rect">
            <a:avLst/>
          </a:prstGeom>
          <a:solidFill>
            <a:srgbClr val="FF99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pic>
        <p:nvPicPr>
          <p:cNvPr id="27663" name="Picture 39" descr="http://farm1.static.flickr.com/217/495178765_b42747e0d6_t.jpg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42900"/>
            <a:ext cx="1181100" cy="9080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4" name="Picture 40" descr="http://farm1.static.flickr.com/51/144919068_74908ce1be_t.jpg"/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38" y="0"/>
            <a:ext cx="998537" cy="1331913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65" name="Text Box 41"/>
          <p:cNvSpPr txBox="1">
            <a:spLocks noChangeArrowheads="1"/>
          </p:cNvSpPr>
          <p:nvPr/>
        </p:nvSpPr>
        <p:spPr bwMode="auto">
          <a:xfrm>
            <a:off x="0" y="1600200"/>
            <a:ext cx="1714500" cy="685800"/>
          </a:xfrm>
          <a:prstGeom prst="rect">
            <a:avLst/>
          </a:prstGeom>
          <a:solidFill>
            <a:srgbClr val="FFCC99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66" name="Text Box 42"/>
          <p:cNvSpPr txBox="1">
            <a:spLocks noChangeArrowheads="1"/>
          </p:cNvSpPr>
          <p:nvPr/>
        </p:nvSpPr>
        <p:spPr bwMode="auto">
          <a:xfrm>
            <a:off x="800100" y="2114550"/>
            <a:ext cx="762000" cy="800100"/>
          </a:xfrm>
          <a:prstGeom prst="rect">
            <a:avLst/>
          </a:prstGeom>
          <a:solidFill>
            <a:srgbClr val="E2C5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67" name="Text Box 43"/>
          <p:cNvSpPr txBox="1">
            <a:spLocks noChangeArrowheads="1"/>
          </p:cNvSpPr>
          <p:nvPr/>
        </p:nvSpPr>
        <p:spPr bwMode="auto">
          <a:xfrm>
            <a:off x="0" y="2514600"/>
            <a:ext cx="914400" cy="914400"/>
          </a:xfrm>
          <a:prstGeom prst="rect">
            <a:avLst/>
          </a:prstGeom>
          <a:solidFill>
            <a:srgbClr val="9933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pic>
        <p:nvPicPr>
          <p:cNvPr id="27668" name="Picture 44" descr="http://farm6.static.flickr.com/5003/5349307734_5e1ec76fec_t.jpg"/>
          <p:cNvPicPr>
            <a:picLocks noChangeAspect="1" noChangeArrowheads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0"/>
          <a:stretch>
            <a:fillRect/>
          </a:stretch>
        </p:blipFill>
        <p:spPr bwMode="auto">
          <a:xfrm>
            <a:off x="0" y="1957388"/>
            <a:ext cx="1149350" cy="108267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69" name="Picture 38" descr="http://farm1.static.flickr.com/56/134973350_89dfcd132f_t.jpg"/>
          <p:cNvPicPr>
            <a:picLocks noChangeAspect="1" noChangeArrowheads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601663"/>
            <a:ext cx="1143000" cy="107473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70" name="Text Box 45"/>
          <p:cNvSpPr txBox="1">
            <a:spLocks noChangeArrowheads="1"/>
          </p:cNvSpPr>
          <p:nvPr/>
        </p:nvSpPr>
        <p:spPr bwMode="auto">
          <a:xfrm>
            <a:off x="0" y="3429000"/>
            <a:ext cx="800100" cy="914400"/>
          </a:xfrm>
          <a:prstGeom prst="rect">
            <a:avLst/>
          </a:prstGeom>
          <a:solidFill>
            <a:srgbClr val="F0E1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71" name="Text Box 46"/>
          <p:cNvSpPr txBox="1">
            <a:spLocks noChangeArrowheads="1"/>
          </p:cNvSpPr>
          <p:nvPr/>
        </p:nvSpPr>
        <p:spPr bwMode="auto">
          <a:xfrm>
            <a:off x="0" y="4000500"/>
            <a:ext cx="685800" cy="800100"/>
          </a:xfrm>
          <a:prstGeom prst="rect">
            <a:avLst/>
          </a:prstGeom>
          <a:solidFill>
            <a:srgbClr val="FFCC99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72" name="Text Box 47"/>
          <p:cNvSpPr txBox="1">
            <a:spLocks noChangeArrowheads="1"/>
          </p:cNvSpPr>
          <p:nvPr/>
        </p:nvSpPr>
        <p:spPr bwMode="auto">
          <a:xfrm>
            <a:off x="342900" y="3576638"/>
            <a:ext cx="952500" cy="919162"/>
          </a:xfrm>
          <a:prstGeom prst="rect">
            <a:avLst/>
          </a:prstGeom>
          <a:solidFill>
            <a:srgbClr val="9933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73" name="Text Box 50"/>
          <p:cNvSpPr txBox="1">
            <a:spLocks noChangeArrowheads="1"/>
          </p:cNvSpPr>
          <p:nvPr/>
        </p:nvSpPr>
        <p:spPr bwMode="auto">
          <a:xfrm>
            <a:off x="5715000" y="590550"/>
            <a:ext cx="1905000" cy="1085850"/>
          </a:xfrm>
          <a:prstGeom prst="rect">
            <a:avLst/>
          </a:prstGeom>
          <a:solidFill>
            <a:srgbClr val="FF99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74" name="Text Box 51"/>
          <p:cNvSpPr txBox="1">
            <a:spLocks noChangeArrowheads="1"/>
          </p:cNvSpPr>
          <p:nvPr/>
        </p:nvSpPr>
        <p:spPr bwMode="auto">
          <a:xfrm>
            <a:off x="6286500" y="342900"/>
            <a:ext cx="1058863" cy="950913"/>
          </a:xfrm>
          <a:prstGeom prst="rect">
            <a:avLst/>
          </a:prstGeom>
          <a:solidFill>
            <a:srgbClr val="E2C5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75" name="Text Box 52"/>
          <p:cNvSpPr txBox="1">
            <a:spLocks noChangeArrowheads="1"/>
          </p:cNvSpPr>
          <p:nvPr/>
        </p:nvSpPr>
        <p:spPr bwMode="auto">
          <a:xfrm>
            <a:off x="5829300" y="0"/>
            <a:ext cx="1270000" cy="925513"/>
          </a:xfrm>
          <a:prstGeom prst="rect">
            <a:avLst/>
          </a:prstGeom>
          <a:solidFill>
            <a:srgbClr val="9933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pic>
        <p:nvPicPr>
          <p:cNvPr id="27676" name="Picture 53" descr="http://farm4.static.flickr.com/3135/2582483615_2cdfa25597_t.jpg"/>
          <p:cNvPicPr>
            <a:picLocks noChangeAspect="1" noChangeArrowheads="1"/>
          </p:cNvPicPr>
          <p:nvPr/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0" r="22321"/>
          <a:stretch>
            <a:fillRect/>
          </a:stretch>
        </p:blipFill>
        <p:spPr bwMode="auto">
          <a:xfrm>
            <a:off x="6019800" y="477838"/>
            <a:ext cx="892175" cy="96996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77" name="Text Box 54"/>
          <p:cNvSpPr txBox="1">
            <a:spLocks noChangeArrowheads="1"/>
          </p:cNvSpPr>
          <p:nvPr/>
        </p:nvSpPr>
        <p:spPr bwMode="auto">
          <a:xfrm>
            <a:off x="7924800" y="0"/>
            <a:ext cx="1219200" cy="2417763"/>
          </a:xfrm>
          <a:prstGeom prst="rect">
            <a:avLst/>
          </a:prstGeom>
          <a:solidFill>
            <a:srgbClr val="9933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78" name="Text Box 55"/>
          <p:cNvSpPr txBox="1">
            <a:spLocks noChangeArrowheads="1"/>
          </p:cNvSpPr>
          <p:nvPr/>
        </p:nvSpPr>
        <p:spPr bwMode="auto">
          <a:xfrm>
            <a:off x="7467600" y="658813"/>
            <a:ext cx="1219200" cy="1455737"/>
          </a:xfrm>
          <a:prstGeom prst="rect">
            <a:avLst/>
          </a:prstGeom>
          <a:solidFill>
            <a:srgbClr val="FFCC99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sp>
        <p:nvSpPr>
          <p:cNvPr id="27679" name="Text Box 56"/>
          <p:cNvSpPr txBox="1">
            <a:spLocks noChangeArrowheads="1"/>
          </p:cNvSpPr>
          <p:nvPr/>
        </p:nvSpPr>
        <p:spPr bwMode="auto">
          <a:xfrm>
            <a:off x="7620000" y="303213"/>
            <a:ext cx="1168400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charset="0"/>
            </a:endParaRPr>
          </a:p>
        </p:txBody>
      </p:sp>
      <p:pic>
        <p:nvPicPr>
          <p:cNvPr id="27680" name="Picture 57" descr="http://farm6.static.flickr.com/5023/5596209360_21a753cbc9_t.jpg"/>
          <p:cNvPicPr>
            <a:picLocks noChangeAspect="1" noChangeArrowheads="1"/>
          </p:cNvPicPr>
          <p:nvPr/>
        </p:nvPicPr>
        <p:blipFill>
          <a:blip r:embed="rId15" r:link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887413"/>
            <a:ext cx="1371600" cy="109696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itle 1"/>
          <p:cNvSpPr>
            <a:spLocks noGrp="1"/>
          </p:cNvSpPr>
          <p:nvPr>
            <p:ph type="title"/>
          </p:nvPr>
        </p:nvSpPr>
        <p:spPr>
          <a:xfrm>
            <a:off x="228600" y="838199"/>
            <a:ext cx="8534400" cy="1309687"/>
          </a:xfrm>
          <a:noFill/>
        </p:spPr>
        <p:txBody>
          <a:bodyPr/>
          <a:lstStyle/>
          <a:p>
            <a:r>
              <a:rPr lang="es-ES" altLang="en-US" sz="3200" dirty="0" smtClean="0">
                <a:ea typeface="ＭＳ Ｐゴシック" pitchFamily="-111" charset="-128"/>
              </a:rPr>
              <a:t>Promoción de la ciudanía plena de las mujeres</a:t>
            </a:r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304800" y="1828800"/>
            <a:ext cx="78486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682" name="AutoShape 11"/>
          <p:cNvSpPr>
            <a:spLocks noChangeArrowheads="1"/>
          </p:cNvSpPr>
          <p:nvPr/>
        </p:nvSpPr>
        <p:spPr bwMode="auto">
          <a:xfrm>
            <a:off x="4343400" y="2200274"/>
            <a:ext cx="2667000" cy="1066800"/>
          </a:xfrm>
          <a:prstGeom prst="roundRect">
            <a:avLst>
              <a:gd name="adj" fmla="val 16667"/>
            </a:avLst>
          </a:prstGeom>
          <a:solidFill>
            <a:srgbClr val="CD9B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800" b="1" dirty="0" smtClean="0"/>
              <a:t>Ciudadanía plena </a:t>
            </a:r>
            <a:endParaRPr lang="es-ES" altLang="en-US" sz="1800" b="1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1800" b="1" dirty="0" smtClean="0"/>
              <a:t>de </a:t>
            </a:r>
            <a:r>
              <a:rPr lang="es-ES" altLang="en-US" sz="1800" b="1" dirty="0"/>
              <a:t>las mujeres</a:t>
            </a:r>
            <a:endParaRPr lang="es-ES" altLang="en-US" sz="1800" dirty="0">
              <a:latin typeface="Arial" charset="0"/>
            </a:endParaRPr>
          </a:p>
        </p:txBody>
      </p:sp>
      <p:sp>
        <p:nvSpPr>
          <p:cNvPr id="28684" name="AutoShape 17"/>
          <p:cNvSpPr>
            <a:spLocks noChangeArrowheads="1"/>
          </p:cNvSpPr>
          <p:nvPr/>
        </p:nvSpPr>
        <p:spPr bwMode="auto">
          <a:xfrm>
            <a:off x="2957945" y="2954482"/>
            <a:ext cx="838200" cy="485775"/>
          </a:xfrm>
          <a:prstGeom prst="rightArrow">
            <a:avLst>
              <a:gd name="adj1" fmla="val 50000"/>
              <a:gd name="adj2" fmla="val 43137"/>
            </a:avLst>
          </a:prstGeom>
          <a:solidFill>
            <a:srgbClr val="FFFFFF"/>
          </a:solidFill>
          <a:ln w="38100" algn="ctr">
            <a:solidFill>
              <a:srgbClr val="CD9B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n-US" sz="1800">
              <a:latin typeface="Arial" charset="0"/>
            </a:endParaRPr>
          </a:p>
        </p:txBody>
      </p:sp>
      <p:sp>
        <p:nvSpPr>
          <p:cNvPr id="28685" name="AutoShape 18"/>
          <p:cNvSpPr>
            <a:spLocks noChangeArrowheads="1"/>
          </p:cNvSpPr>
          <p:nvPr/>
        </p:nvSpPr>
        <p:spPr bwMode="auto">
          <a:xfrm>
            <a:off x="2957945" y="2195512"/>
            <a:ext cx="838200" cy="485775"/>
          </a:xfrm>
          <a:prstGeom prst="rightArrow">
            <a:avLst>
              <a:gd name="adj1" fmla="val 50000"/>
              <a:gd name="adj2" fmla="val 43137"/>
            </a:avLst>
          </a:prstGeom>
          <a:solidFill>
            <a:srgbClr val="FFFFFF"/>
          </a:solidFill>
          <a:ln w="38100" algn="ctr">
            <a:solidFill>
              <a:srgbClr val="A74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s-ES_tradnl" altLang="en-US" sz="1800"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3400" y="2147887"/>
            <a:ext cx="259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err="1" smtClean="0">
                <a:latin typeface="+mj-lt"/>
              </a:rPr>
              <a:t>Gobernabilidad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dirty="0" err="1" smtClean="0">
                <a:latin typeface="+mj-lt"/>
              </a:rPr>
              <a:t>democrática</a:t>
            </a:r>
            <a:endParaRPr lang="en-US" sz="20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4181" y="2885641"/>
            <a:ext cx="259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CR" sz="2000" dirty="0" smtClean="0">
                <a:latin typeface="+mj-lt"/>
              </a:rPr>
              <a:t>Eliminación </a:t>
            </a:r>
            <a:r>
              <a:rPr lang="es-CR" sz="2000" dirty="0">
                <a:latin typeface="+mj-lt"/>
              </a:rPr>
              <a:t>de la violencia de género</a:t>
            </a:r>
            <a:endParaRPr lang="en-US" sz="2000" dirty="0">
              <a:latin typeface="+mj-lt"/>
            </a:endParaRPr>
          </a:p>
        </p:txBody>
      </p:sp>
      <p:sp>
        <p:nvSpPr>
          <p:cNvPr id="3" name="Left Brace 2"/>
          <p:cNvSpPr/>
          <p:nvPr/>
        </p:nvSpPr>
        <p:spPr>
          <a:xfrm rot="5400000">
            <a:off x="1208809" y="2971800"/>
            <a:ext cx="685800" cy="205740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70609" y="4572000"/>
            <a:ext cx="2362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dirty="0" smtClean="0">
                <a:latin typeface="+mj-lt"/>
              </a:rPr>
              <a:t>Fundamentales </a:t>
            </a:r>
            <a:r>
              <a:rPr lang="es-CR" dirty="0">
                <a:latin typeface="+mj-lt"/>
              </a:rPr>
              <a:t>para el </a:t>
            </a:r>
            <a:r>
              <a:rPr lang="es-CR" dirty="0" smtClean="0">
                <a:latin typeface="+mj-lt"/>
              </a:rPr>
              <a:t> </a:t>
            </a:r>
            <a:r>
              <a:rPr lang="es-CR" b="1" dirty="0" smtClean="0">
                <a:latin typeface="+mj-lt"/>
              </a:rPr>
              <a:t>pleno ejercicio </a:t>
            </a:r>
            <a:r>
              <a:rPr lang="es-CR" dirty="0">
                <a:latin typeface="+mj-lt"/>
              </a:rPr>
              <a:t>de los derechos humanos y de la seguridad ciudadana</a:t>
            </a:r>
            <a:endParaRPr lang="en-US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2" t="-111" r="16782" b="111"/>
          <a:stretch/>
        </p:blipFill>
        <p:spPr>
          <a:xfrm>
            <a:off x="3674918" y="3733800"/>
            <a:ext cx="4771016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itle 1"/>
          <p:cNvSpPr>
            <a:spLocks noGrp="1"/>
          </p:cNvSpPr>
          <p:nvPr>
            <p:ph type="title"/>
          </p:nvPr>
        </p:nvSpPr>
        <p:spPr>
          <a:xfrm>
            <a:off x="228600" y="838200"/>
            <a:ext cx="8915400" cy="1143000"/>
          </a:xfrm>
          <a:noFill/>
        </p:spPr>
        <p:txBody>
          <a:bodyPr/>
          <a:lstStyle/>
          <a:p>
            <a:r>
              <a:rPr lang="es-CR" sz="3200" dirty="0"/>
              <a:t>P</a:t>
            </a:r>
            <a:r>
              <a:rPr lang="es-CR" sz="3200" dirty="0" smtClean="0"/>
              <a:t>olíticas </a:t>
            </a:r>
            <a:r>
              <a:rPr lang="es-CR" sz="3200" dirty="0"/>
              <a:t>de </a:t>
            </a:r>
            <a:r>
              <a:rPr lang="es-CR" sz="3200" dirty="0" err="1"/>
              <a:t>transversalización</a:t>
            </a:r>
            <a:r>
              <a:rPr lang="es-CR" sz="3200" dirty="0"/>
              <a:t> del enfoque de género</a:t>
            </a:r>
            <a:endParaRPr lang="es-ES" altLang="en-US" sz="3200" dirty="0" smtClean="0">
              <a:ea typeface="ＭＳ Ｐゴシック" pitchFamily="-111" charset="-128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42455" y="2209800"/>
            <a:ext cx="7162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>
              <a:spcBef>
                <a:spcPct val="0"/>
              </a:spcBef>
              <a:buClr>
                <a:srgbClr val="FF6600"/>
              </a:buClr>
              <a:buFont typeface="Wingdings" pitchFamily="2" charset="2"/>
              <a:buChar char="§"/>
            </a:pPr>
            <a:r>
              <a:rPr lang="es-ES" altLang="en-US" sz="2000" dirty="0" smtClean="0"/>
              <a:t>Precondición </a:t>
            </a:r>
            <a:r>
              <a:rPr lang="es-ES" altLang="en-US" sz="2000" dirty="0"/>
              <a:t>del </a:t>
            </a:r>
            <a:r>
              <a:rPr lang="es-ES" altLang="en-US" sz="2000" b="1" dirty="0"/>
              <a:t>desarrollo humano sostenible </a:t>
            </a:r>
            <a:r>
              <a:rPr lang="es-ES" altLang="en-US" sz="2000" dirty="0"/>
              <a:t>e </a:t>
            </a:r>
            <a:r>
              <a:rPr lang="es-ES" altLang="en-US" sz="2000" dirty="0" smtClean="0"/>
              <a:t>incluyente</a:t>
            </a:r>
            <a:br>
              <a:rPr lang="es-ES" altLang="en-US" sz="2000" dirty="0" smtClean="0"/>
            </a:br>
            <a:endParaRPr lang="es-ES" altLang="en-US" sz="2000" dirty="0" smtClean="0"/>
          </a:p>
          <a:p>
            <a:pPr>
              <a:spcBef>
                <a:spcPct val="0"/>
              </a:spcBef>
              <a:buClr>
                <a:srgbClr val="FF6600"/>
              </a:buClr>
              <a:buFont typeface="Wingdings" pitchFamily="2" charset="2"/>
              <a:buChar char="§"/>
            </a:pPr>
            <a:r>
              <a:rPr lang="es-CR" sz="2000" dirty="0" smtClean="0"/>
              <a:t>Fortalecimiento de </a:t>
            </a:r>
            <a:r>
              <a:rPr lang="es-CR" sz="2000" dirty="0"/>
              <a:t>la imagen de la OEA</a:t>
            </a:r>
            <a:r>
              <a:rPr lang="es-ES" altLang="en-US" sz="2000" dirty="0" smtClean="0"/>
              <a:t>:  responde a las </a:t>
            </a:r>
            <a:r>
              <a:rPr lang="es-ES" altLang="en-US" sz="2000" b="1" dirty="0" smtClean="0"/>
              <a:t>demandas</a:t>
            </a:r>
            <a:r>
              <a:rPr lang="es-ES" altLang="en-US" sz="2000" dirty="0" smtClean="0"/>
              <a:t> de las mujeres del hemisferio</a:t>
            </a:r>
          </a:p>
          <a:p>
            <a:pPr>
              <a:spcBef>
                <a:spcPct val="0"/>
              </a:spcBef>
              <a:buClr>
                <a:srgbClr val="FF6600"/>
              </a:buClr>
              <a:buFont typeface="Wingdings" pitchFamily="2" charset="2"/>
              <a:buNone/>
            </a:pPr>
            <a:endParaRPr lang="es-ES" altLang="en-US" sz="800" dirty="0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304800" y="1971820"/>
            <a:ext cx="76200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82" y="3847407"/>
            <a:ext cx="4190396" cy="27826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810000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76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Title 1"/>
          <p:cNvSpPr>
            <a:spLocks noGrp="1"/>
          </p:cNvSpPr>
          <p:nvPr>
            <p:ph type="title"/>
          </p:nvPr>
        </p:nvSpPr>
        <p:spPr>
          <a:xfrm>
            <a:off x="228600" y="838200"/>
            <a:ext cx="7469188" cy="1143000"/>
          </a:xfrm>
          <a:noFill/>
        </p:spPr>
        <p:txBody>
          <a:bodyPr/>
          <a:lstStyle/>
          <a:p>
            <a:r>
              <a:rPr lang="es-ES" altLang="en-US" sz="3200" dirty="0" smtClean="0">
                <a:ea typeface="ＭＳ Ｐゴシック" pitchFamily="-111" charset="-128"/>
              </a:rPr>
              <a:t>Violencia de género y buenas prácticas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32954" y="5638800"/>
            <a:ext cx="7696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>
              <a:spcBef>
                <a:spcPct val="0"/>
              </a:spcBef>
              <a:buClr>
                <a:srgbClr val="FF6600"/>
              </a:buClr>
              <a:buNone/>
            </a:pPr>
            <a:r>
              <a:rPr lang="es-ES" sz="2000" dirty="0"/>
              <a:t>Primer Foro Hemisférico Belém do Pará +</a:t>
            </a:r>
            <a:r>
              <a:rPr lang="es-ES" sz="2000" dirty="0" smtClean="0"/>
              <a:t>20: </a:t>
            </a:r>
          </a:p>
          <a:p>
            <a:pPr>
              <a:spcBef>
                <a:spcPct val="0"/>
              </a:spcBef>
              <a:buClr>
                <a:srgbClr val="FF6600"/>
              </a:buClr>
              <a:buNone/>
            </a:pPr>
            <a:r>
              <a:rPr lang="es-ES" sz="2000" dirty="0" smtClean="0"/>
              <a:t>“</a:t>
            </a:r>
            <a:r>
              <a:rPr lang="es-ES" sz="2000" b="1" dirty="0"/>
              <a:t>Buenas prácticas en </a:t>
            </a:r>
            <a:r>
              <a:rPr lang="es-ES" sz="2000" b="1" dirty="0" smtClean="0"/>
              <a:t>la prevención </a:t>
            </a:r>
            <a:r>
              <a:rPr lang="es-ES" sz="2000" b="1" dirty="0"/>
              <a:t>de la violencia</a:t>
            </a:r>
            <a:r>
              <a:rPr lang="es-ES" sz="2000" dirty="0"/>
              <a:t>.” </a:t>
            </a:r>
            <a:endParaRPr lang="es-ES" sz="2000" dirty="0" smtClean="0"/>
          </a:p>
          <a:p>
            <a:pPr>
              <a:spcBef>
                <a:spcPct val="0"/>
              </a:spcBef>
              <a:buClr>
                <a:srgbClr val="FF6600"/>
              </a:buClr>
              <a:buNone/>
            </a:pPr>
            <a:r>
              <a:rPr lang="en-US" sz="2000" dirty="0" smtClean="0"/>
              <a:t>Pachuca</a:t>
            </a:r>
            <a:r>
              <a:rPr lang="en-US" sz="2000" dirty="0"/>
              <a:t>, México, 14-16 de mayo, 2014</a:t>
            </a:r>
          </a:p>
          <a:p>
            <a:pPr>
              <a:spcBef>
                <a:spcPct val="0"/>
              </a:spcBef>
              <a:buClr>
                <a:srgbClr val="FF6600"/>
              </a:buClr>
              <a:buFont typeface="Wingdings" pitchFamily="2" charset="2"/>
              <a:buNone/>
            </a:pPr>
            <a:endParaRPr lang="es-ES" altLang="en-US" sz="2000" dirty="0"/>
          </a:p>
        </p:txBody>
      </p:sp>
      <p:sp>
        <p:nvSpPr>
          <p:cNvPr id="28678" name="Line 6"/>
          <p:cNvSpPr>
            <a:spLocks noChangeShapeType="1"/>
          </p:cNvSpPr>
          <p:nvPr/>
        </p:nvSpPr>
        <p:spPr bwMode="auto">
          <a:xfrm>
            <a:off x="304800" y="1798638"/>
            <a:ext cx="71628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36" y="2057400"/>
            <a:ext cx="6096000" cy="3448050"/>
          </a:xfrm>
          <a:prstGeom prst="rect">
            <a:avLst/>
          </a:prstGeom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788" y="990600"/>
            <a:ext cx="1446212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301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ChangeArrowheads="1"/>
          </p:cNvSpPr>
          <p:nvPr/>
        </p:nvSpPr>
        <p:spPr bwMode="auto">
          <a:xfrm>
            <a:off x="304798" y="1601490"/>
            <a:ext cx="6629401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lvl="1" eaLnBrk="1" hangingPunct="1">
              <a:spcBef>
                <a:spcPct val="0"/>
              </a:spcBef>
              <a:buClr>
                <a:schemeClr val="bg1">
                  <a:lumMod val="50000"/>
                </a:schemeClr>
              </a:buClr>
              <a:buFont typeface="Calibri" panose="020F0502020204030204" pitchFamily="34" charset="0"/>
              <a:buChar char="—"/>
            </a:pPr>
            <a:endParaRPr lang="es-ES" altLang="en-US" sz="800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itchFamily="2" charset="2"/>
              <a:buChar char="§"/>
            </a:pPr>
            <a:endParaRPr lang="es-ES" altLang="en-US" sz="800" dirty="0">
              <a:solidFill>
                <a:srgbClr val="000000"/>
              </a:solidFill>
            </a:endParaRPr>
          </a:p>
          <a:p>
            <a:pPr marL="342900" lvl="1" indent="-342900" eaLnBrk="1" hangingPunct="1">
              <a:spcBef>
                <a:spcPct val="0"/>
              </a:spcBef>
              <a:buClr>
                <a:srgbClr val="FF6600"/>
              </a:buClr>
              <a:buFont typeface="Wingdings" pitchFamily="2" charset="2"/>
              <a:buChar char="§"/>
            </a:pPr>
            <a:r>
              <a:rPr lang="es-ES" altLang="en-US" sz="2000" b="1" dirty="0">
                <a:solidFill>
                  <a:schemeClr val="accent6">
                    <a:lumMod val="75000"/>
                  </a:schemeClr>
                </a:solidFill>
              </a:rPr>
              <a:t>Mesa redonda </a:t>
            </a:r>
            <a:r>
              <a:rPr lang="es-ES" altLang="en-US" sz="2000" dirty="0">
                <a:solidFill>
                  <a:srgbClr val="000000"/>
                </a:solidFill>
              </a:rPr>
              <a:t>“</a:t>
            </a:r>
            <a:r>
              <a:rPr lang="es-ES" altLang="en-US" sz="2000" b="1" dirty="0">
                <a:solidFill>
                  <a:srgbClr val="000000"/>
                </a:solidFill>
              </a:rPr>
              <a:t>Mujeres y drogas en las Américas: Un diagnóstico en construcción</a:t>
            </a:r>
            <a:r>
              <a:rPr lang="es-ES" altLang="en-US" sz="2000" dirty="0">
                <a:solidFill>
                  <a:srgbClr val="000000"/>
                </a:solidFill>
              </a:rPr>
              <a:t>,”43ª Asamblea General </a:t>
            </a:r>
            <a:r>
              <a:rPr lang="es-ES" altLang="en-US" sz="2000" dirty="0" smtClean="0">
                <a:solidFill>
                  <a:srgbClr val="000000"/>
                </a:solidFill>
              </a:rPr>
              <a:t>de </a:t>
            </a:r>
            <a:r>
              <a:rPr lang="es-ES" altLang="en-US" sz="2000" dirty="0">
                <a:solidFill>
                  <a:srgbClr val="000000"/>
                </a:solidFill>
              </a:rPr>
              <a:t>la OEA </a:t>
            </a:r>
            <a:r>
              <a:rPr lang="es-ES" altLang="en-US" sz="2000" dirty="0" smtClean="0">
                <a:solidFill>
                  <a:srgbClr val="000000"/>
                </a:solidFill>
              </a:rPr>
              <a:t>(</a:t>
            </a:r>
            <a:r>
              <a:rPr lang="es-ES" altLang="en-US" sz="1400" dirty="0">
                <a:solidFill>
                  <a:srgbClr val="000000"/>
                </a:solidFill>
              </a:rPr>
              <a:t>4-6 de junio de 2013, La Antigua, </a:t>
            </a:r>
            <a:r>
              <a:rPr lang="es-ES" altLang="en-US" sz="1400" dirty="0" smtClean="0">
                <a:solidFill>
                  <a:srgbClr val="000000"/>
                </a:solidFill>
              </a:rPr>
              <a:t>Guatemala</a:t>
            </a:r>
            <a:r>
              <a:rPr lang="es-ES" altLang="en-US" sz="2000" dirty="0" smtClean="0">
                <a:solidFill>
                  <a:srgbClr val="000000"/>
                </a:solidFill>
              </a:rPr>
              <a:t>)</a:t>
            </a:r>
            <a:br>
              <a:rPr lang="es-ES" altLang="en-US" sz="2000" dirty="0" smtClean="0">
                <a:solidFill>
                  <a:srgbClr val="000000"/>
                </a:solidFill>
              </a:rPr>
            </a:br>
            <a:endParaRPr lang="es-ES" altLang="en-US" sz="800" dirty="0" smtClean="0">
              <a:solidFill>
                <a:srgbClr val="000000"/>
              </a:solidFill>
            </a:endParaRPr>
          </a:p>
          <a:p>
            <a:pPr marL="342900" lvl="1" indent="-342900" eaLnBrk="1" hangingPunct="1">
              <a:spcBef>
                <a:spcPct val="0"/>
              </a:spcBef>
              <a:buClr>
                <a:srgbClr val="FF6600"/>
              </a:buClr>
              <a:buFont typeface="Wingdings" pitchFamily="2" charset="2"/>
              <a:buChar char="§"/>
            </a:pPr>
            <a:r>
              <a:rPr lang="es-ES_tradnl" sz="2000" b="1" dirty="0" smtClean="0">
                <a:solidFill>
                  <a:schemeClr val="accent6">
                    <a:lumMod val="75000"/>
                  </a:schemeClr>
                </a:solidFill>
              </a:rPr>
              <a:t>Estudio</a:t>
            </a:r>
            <a:r>
              <a:rPr lang="es-ES_tradnl" sz="2000" dirty="0" smtClean="0"/>
              <a:t> </a:t>
            </a:r>
            <a:r>
              <a:rPr lang="es-ES_tradnl" sz="2000" b="1" i="1" dirty="0"/>
              <a:t>Mujeres y drogas en las Américas: Un diagnóstico de políticas en construcción</a:t>
            </a:r>
            <a:r>
              <a:rPr lang="es-ES_tradnl" sz="2000" dirty="0"/>
              <a:t>, que se lanzó en marzo de 2014, en Washington, D.C. </a:t>
            </a:r>
            <a:r>
              <a:rPr lang="es-ES_tradnl" sz="2000" dirty="0" smtClean="0"/>
              <a:t/>
            </a:r>
            <a:br>
              <a:rPr lang="es-ES_tradnl" sz="2000" dirty="0" smtClean="0"/>
            </a:br>
            <a:endParaRPr lang="en-US" sz="800" dirty="0"/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itchFamily="2" charset="2"/>
              <a:buChar char="§"/>
            </a:pPr>
            <a:r>
              <a:rPr lang="es-ES_tradnl" sz="2000" b="1" i="1" dirty="0"/>
              <a:t>Mujeres, políticas de drogas y encarcelamiento: Una </a:t>
            </a:r>
            <a:r>
              <a:rPr lang="es-ES_tradnl" sz="2000" b="1" i="1" dirty="0">
                <a:solidFill>
                  <a:schemeClr val="accent6">
                    <a:lumMod val="75000"/>
                  </a:schemeClr>
                </a:solidFill>
              </a:rPr>
              <a:t>guía</a:t>
            </a:r>
            <a:r>
              <a:rPr lang="es-ES_tradnl" sz="2000" b="1" i="1" dirty="0"/>
              <a:t> para la reforma de políticas en América Latina y el </a:t>
            </a:r>
            <a:r>
              <a:rPr lang="es-ES_tradnl" sz="2000" b="1" i="1" dirty="0" smtClean="0"/>
              <a:t>Caribe</a:t>
            </a:r>
          </a:p>
          <a:p>
            <a:pPr lvl="1" eaLnBrk="1" hangingPunct="1">
              <a:spcBef>
                <a:spcPct val="0"/>
              </a:spcBef>
              <a:buClr>
                <a:schemeClr val="bg1">
                  <a:lumMod val="50000"/>
                </a:schemeClr>
              </a:buClr>
              <a:buFont typeface="Calibri" panose="020F0502020204030204" pitchFamily="34" charset="0"/>
              <a:buChar char="—"/>
            </a:pPr>
            <a:endParaRPr lang="es-ES" altLang="en-US" sz="800" dirty="0">
              <a:solidFill>
                <a:srgbClr val="000000"/>
              </a:solidFill>
            </a:endParaRPr>
          </a:p>
        </p:txBody>
      </p:sp>
      <p:sp>
        <p:nvSpPr>
          <p:cNvPr id="40965" name="Rectangle 3"/>
          <p:cNvSpPr>
            <a:spLocks noChangeArrowheads="1"/>
          </p:cNvSpPr>
          <p:nvPr/>
        </p:nvSpPr>
        <p:spPr bwMode="auto">
          <a:xfrm>
            <a:off x="304800" y="1139825"/>
            <a:ext cx="47468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n-US" sz="2400" b="1" dirty="0" smtClean="0">
                <a:latin typeface="Arial" charset="0"/>
              </a:rPr>
              <a:t>Mujeres y la política de drogas </a:t>
            </a:r>
            <a:endParaRPr lang="es-ES" altLang="en-US" sz="2400" b="1" dirty="0">
              <a:latin typeface="Arial" charset="0"/>
            </a:endParaRPr>
          </a:p>
        </p:txBody>
      </p:sp>
      <p:sp>
        <p:nvSpPr>
          <p:cNvPr id="40966" name="Line 4"/>
          <p:cNvSpPr>
            <a:spLocks noChangeShapeType="1"/>
          </p:cNvSpPr>
          <p:nvPr/>
        </p:nvSpPr>
        <p:spPr bwMode="auto">
          <a:xfrm>
            <a:off x="304800" y="1676400"/>
            <a:ext cx="72390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801" y="3886200"/>
            <a:ext cx="1820708" cy="22822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279" y="1295400"/>
            <a:ext cx="1814966" cy="2397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74" t="33167" r="52822" b="26930"/>
          <a:stretch/>
        </p:blipFill>
        <p:spPr>
          <a:xfrm>
            <a:off x="-895779" y="4827747"/>
            <a:ext cx="4820079" cy="20885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86" t="-440" r="17143" b="11994"/>
          <a:stretch/>
        </p:blipFill>
        <p:spPr>
          <a:xfrm>
            <a:off x="4114800" y="4827747"/>
            <a:ext cx="3009899" cy="208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24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ChangeArrowheads="1"/>
          </p:cNvSpPr>
          <p:nvPr/>
        </p:nvSpPr>
        <p:spPr bwMode="auto">
          <a:xfrm>
            <a:off x="228600" y="1905000"/>
            <a:ext cx="73152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marL="0" lvl="1" indent="0" eaLnBrk="1" hangingPunct="1">
              <a:spcBef>
                <a:spcPct val="0"/>
              </a:spcBef>
              <a:buClr>
                <a:srgbClr val="FF6600"/>
              </a:buClr>
              <a:buNone/>
            </a:pPr>
            <a:endParaRPr lang="es-ES" altLang="en-US" sz="16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itchFamily="2" charset="2"/>
              <a:buChar char="§"/>
            </a:pPr>
            <a:r>
              <a:rPr lang="es-ES_tradnl" sz="2000" dirty="0" smtClean="0"/>
              <a:t>Fortalecer </a:t>
            </a:r>
            <a:r>
              <a:rPr lang="es-ES_tradnl" sz="2000" dirty="0"/>
              <a:t>la capacidad de los Estados Miembros de la </a:t>
            </a:r>
            <a:r>
              <a:rPr lang="es-ES_tradnl" sz="2000" dirty="0" smtClean="0"/>
              <a:t>OEA en el seguimiento </a:t>
            </a:r>
            <a:r>
              <a:rPr lang="es-ES_tradnl" sz="2000" dirty="0"/>
              <a:t>y evaluación </a:t>
            </a:r>
            <a:r>
              <a:rPr lang="es-ES_tradnl" sz="2000" dirty="0" smtClean="0"/>
              <a:t>de </a:t>
            </a:r>
            <a:r>
              <a:rPr lang="es-ES_tradnl" sz="2000" dirty="0"/>
              <a:t>las políticas públicas en los derechos humanos de las mujeres</a:t>
            </a:r>
            <a:r>
              <a:rPr lang="es-ES_tradnl" sz="2000" dirty="0" smtClean="0"/>
              <a:t/>
            </a:r>
            <a:br>
              <a:rPr lang="es-ES_tradnl" sz="2000" dirty="0" smtClean="0"/>
            </a:br>
            <a:endParaRPr lang="es-ES_tradnl" sz="2000" dirty="0" smtClean="0"/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itchFamily="2" charset="2"/>
              <a:buChar char="§"/>
            </a:pPr>
            <a:r>
              <a:rPr lang="es-ES_tradnl" sz="2000" dirty="0" smtClean="0"/>
              <a:t>Evaluar y </a:t>
            </a:r>
            <a:r>
              <a:rPr lang="es-ES_tradnl" sz="2000" dirty="0"/>
              <a:t>r</a:t>
            </a:r>
            <a:r>
              <a:rPr lang="es-ES_tradnl" sz="2000" dirty="0" smtClean="0"/>
              <a:t>espaldar </a:t>
            </a:r>
            <a:r>
              <a:rPr lang="es-ES_tradnl" sz="2000" dirty="0"/>
              <a:t>el papel de los mecanismos nacionales para el avance de la </a:t>
            </a:r>
            <a:r>
              <a:rPr lang="es-ES_tradnl" sz="2000" dirty="0" smtClean="0"/>
              <a:t>mujer como encargados del seguimiento </a:t>
            </a:r>
            <a:r>
              <a:rPr lang="es-ES_tradnl" sz="2000" dirty="0"/>
              <a:t>y </a:t>
            </a:r>
            <a:r>
              <a:rPr lang="es-ES_tradnl" sz="2000" dirty="0" smtClean="0"/>
              <a:t>evaluación de las políticas </a:t>
            </a:r>
          </a:p>
          <a:p>
            <a:pPr marL="0" indent="0" eaLnBrk="1" hangingPunct="1">
              <a:spcBef>
                <a:spcPct val="0"/>
              </a:spcBef>
              <a:buClr>
                <a:srgbClr val="FF6600"/>
              </a:buClr>
              <a:buNone/>
            </a:pPr>
            <a:endParaRPr lang="es-ES_tradnl" altLang="en-US" sz="2000" dirty="0">
              <a:solidFill>
                <a:srgbClr val="000000"/>
              </a:solidFill>
            </a:endParaRPr>
          </a:p>
        </p:txBody>
      </p:sp>
      <p:sp>
        <p:nvSpPr>
          <p:cNvPr id="40965" name="Rectangle 3"/>
          <p:cNvSpPr>
            <a:spLocks noChangeArrowheads="1"/>
          </p:cNvSpPr>
          <p:nvPr/>
        </p:nvSpPr>
        <p:spPr bwMode="auto">
          <a:xfrm>
            <a:off x="264856" y="1028989"/>
            <a:ext cx="743293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s-ES" altLang="en-US" sz="2400" b="1" dirty="0">
                <a:solidFill>
                  <a:srgbClr val="000000"/>
                </a:solidFill>
              </a:rPr>
              <a:t>Sistema Integrado de Indicadores de Derechos Humanos </a:t>
            </a:r>
            <a:endParaRPr lang="es-ES" altLang="en-US" sz="2400" b="1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s-ES" altLang="en-US" sz="2400" b="1" dirty="0" smtClean="0">
                <a:solidFill>
                  <a:srgbClr val="000000"/>
                </a:solidFill>
              </a:rPr>
              <a:t>de </a:t>
            </a:r>
            <a:r>
              <a:rPr lang="es-ES" altLang="en-US" sz="2400" b="1" dirty="0">
                <a:solidFill>
                  <a:srgbClr val="000000"/>
                </a:solidFill>
              </a:rPr>
              <a:t>las Mujeres (SISDEHM) </a:t>
            </a:r>
            <a:r>
              <a:rPr lang="es-ES" altLang="en-US" sz="2400" b="1" dirty="0" smtClean="0">
                <a:latin typeface="Arial" charset="0"/>
              </a:rPr>
              <a:t>:</a:t>
            </a:r>
            <a:endParaRPr lang="es-ES" altLang="en-US" sz="2400" b="1" dirty="0">
              <a:latin typeface="Arial" charset="0"/>
            </a:endParaRPr>
          </a:p>
        </p:txBody>
      </p:sp>
      <p:sp>
        <p:nvSpPr>
          <p:cNvPr id="40966" name="Line 4"/>
          <p:cNvSpPr>
            <a:spLocks noChangeShapeType="1"/>
          </p:cNvSpPr>
          <p:nvPr/>
        </p:nvSpPr>
        <p:spPr bwMode="auto">
          <a:xfrm>
            <a:off x="304800" y="1905000"/>
            <a:ext cx="72390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4415682"/>
            <a:ext cx="3200400" cy="22435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r="21781" b="12783"/>
          <a:stretch/>
        </p:blipFill>
        <p:spPr>
          <a:xfrm>
            <a:off x="552322" y="4419600"/>
            <a:ext cx="3418609" cy="223961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813" y="1878013"/>
            <a:ext cx="1627187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516812" y="6059047"/>
            <a:ext cx="177958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100" dirty="0" err="1" smtClean="0"/>
              <a:t>Fotos</a:t>
            </a:r>
            <a:r>
              <a:rPr lang="en-US" sz="1100" dirty="0" smtClean="0"/>
              <a:t>: </a:t>
            </a:r>
            <a:r>
              <a:rPr lang="en-US" sz="1100" dirty="0" err="1" smtClean="0"/>
              <a:t>Talleres</a:t>
            </a:r>
            <a:r>
              <a:rPr lang="en-US" sz="1100" dirty="0" smtClean="0"/>
              <a:t> </a:t>
            </a:r>
            <a:r>
              <a:rPr lang="en-US" sz="1100" dirty="0" err="1" smtClean="0"/>
              <a:t>Grupos</a:t>
            </a:r>
            <a:r>
              <a:rPr lang="en-US" sz="1100" dirty="0" smtClean="0"/>
              <a:t> de </a:t>
            </a:r>
            <a:r>
              <a:rPr lang="en-US" sz="1100" dirty="0" err="1" smtClean="0"/>
              <a:t>Expertas</a:t>
            </a:r>
            <a:r>
              <a:rPr lang="en-US" sz="1100" dirty="0" smtClean="0"/>
              <a:t>, </a:t>
            </a:r>
            <a:r>
              <a:rPr lang="en-US" sz="1100" dirty="0" err="1" smtClean="0"/>
              <a:t>República</a:t>
            </a:r>
            <a:endParaRPr lang="en-US" sz="1100" dirty="0" smtClean="0"/>
          </a:p>
          <a:p>
            <a:pPr algn="l"/>
            <a:r>
              <a:rPr lang="en-US" sz="1100" dirty="0" smtClean="0"/>
              <a:t>Dominicana y Panamá 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ChangeArrowheads="1"/>
          </p:cNvSpPr>
          <p:nvPr/>
        </p:nvSpPr>
        <p:spPr bwMode="auto">
          <a:xfrm>
            <a:off x="228600" y="1905000"/>
            <a:ext cx="73152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marL="0" lvl="1" indent="0" eaLnBrk="1" hangingPunct="1">
              <a:spcBef>
                <a:spcPct val="0"/>
              </a:spcBef>
              <a:buClr>
                <a:srgbClr val="FF6600"/>
              </a:buClr>
              <a:buNone/>
            </a:pPr>
            <a:endParaRPr lang="es-ES" altLang="en-US" sz="16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itchFamily="2" charset="2"/>
              <a:buChar char="§"/>
            </a:pPr>
            <a:r>
              <a:rPr lang="es-ES_tradnl" sz="2000" dirty="0"/>
              <a:t>I</a:t>
            </a:r>
            <a:r>
              <a:rPr lang="es-ES_tradnl" sz="2000" dirty="0" smtClean="0"/>
              <a:t>dentificar </a:t>
            </a:r>
            <a:r>
              <a:rPr lang="es-ES_tradnl" sz="2000" dirty="0"/>
              <a:t>avances y retos en la protección y ejercicio de los derechos de las mujeres que viven con VIH </a:t>
            </a:r>
            <a:r>
              <a:rPr lang="es-ES_tradnl" sz="2000" dirty="0" smtClean="0"/>
              <a:t/>
            </a:r>
            <a:br>
              <a:rPr lang="es-ES_tradnl" sz="2000" dirty="0" smtClean="0"/>
            </a:br>
            <a:endParaRPr lang="en-US" sz="2000" dirty="0"/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itchFamily="2" charset="2"/>
              <a:buChar char="§"/>
            </a:pPr>
            <a:r>
              <a:rPr lang="es-ES" altLang="en-US" sz="2000" dirty="0">
                <a:solidFill>
                  <a:srgbClr val="000000"/>
                </a:solidFill>
              </a:rPr>
              <a:t>I</a:t>
            </a:r>
            <a:r>
              <a:rPr lang="es-ES" altLang="en-US" sz="2000" dirty="0" smtClean="0">
                <a:solidFill>
                  <a:srgbClr val="000000"/>
                </a:solidFill>
              </a:rPr>
              <a:t>mpulsar </a:t>
            </a:r>
            <a:r>
              <a:rPr lang="es-ES" altLang="en-US" sz="2000" dirty="0">
                <a:solidFill>
                  <a:srgbClr val="000000"/>
                </a:solidFill>
              </a:rPr>
              <a:t>el desarrollo de estrategias </a:t>
            </a:r>
            <a:endParaRPr lang="es-ES" altLang="en-US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0"/>
              </a:spcBef>
              <a:buClr>
                <a:srgbClr val="FF6600"/>
              </a:buClr>
              <a:buNone/>
            </a:pPr>
            <a:r>
              <a:rPr lang="es-ES" altLang="en-US" sz="2000" dirty="0" smtClean="0">
                <a:solidFill>
                  <a:srgbClr val="000000"/>
                </a:solidFill>
              </a:rPr>
              <a:t>      regionales y </a:t>
            </a:r>
            <a:r>
              <a:rPr lang="es-ES" altLang="en-US" sz="2000" dirty="0">
                <a:solidFill>
                  <a:srgbClr val="000000"/>
                </a:solidFill>
              </a:rPr>
              <a:t>nacionales, basadas en la </a:t>
            </a:r>
            <a:endParaRPr lang="es-ES" altLang="en-US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0"/>
              </a:spcBef>
              <a:buClr>
                <a:srgbClr val="FF6600"/>
              </a:buClr>
              <a:buNone/>
            </a:pPr>
            <a:r>
              <a:rPr lang="es-ES" altLang="en-US" sz="2000" dirty="0">
                <a:solidFill>
                  <a:srgbClr val="000000"/>
                </a:solidFill>
              </a:rPr>
              <a:t> </a:t>
            </a:r>
            <a:r>
              <a:rPr lang="es-ES" altLang="en-US" sz="2000" dirty="0" smtClean="0">
                <a:solidFill>
                  <a:srgbClr val="000000"/>
                </a:solidFill>
              </a:rPr>
              <a:t>     promoción</a:t>
            </a:r>
            <a:r>
              <a:rPr lang="es-ES" altLang="en-US" sz="2000" dirty="0">
                <a:solidFill>
                  <a:srgbClr val="000000"/>
                </a:solidFill>
              </a:rPr>
              <a:t>, </a:t>
            </a:r>
            <a:r>
              <a:rPr lang="es-ES" altLang="en-US" sz="2000" dirty="0" smtClean="0">
                <a:solidFill>
                  <a:srgbClr val="000000"/>
                </a:solidFill>
              </a:rPr>
              <a:t>protección </a:t>
            </a:r>
            <a:r>
              <a:rPr lang="es-ES" altLang="en-US" sz="2000" dirty="0">
                <a:solidFill>
                  <a:srgbClr val="000000"/>
                </a:solidFill>
              </a:rPr>
              <a:t>y </a:t>
            </a:r>
            <a:endParaRPr lang="es-ES" altLang="en-US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spcBef>
                <a:spcPct val="0"/>
              </a:spcBef>
              <a:buClr>
                <a:srgbClr val="FF6600"/>
              </a:buClr>
              <a:buNone/>
            </a:pPr>
            <a:r>
              <a:rPr lang="es-ES" altLang="en-US" sz="2000" dirty="0">
                <a:solidFill>
                  <a:srgbClr val="000000"/>
                </a:solidFill>
              </a:rPr>
              <a:t> </a:t>
            </a:r>
            <a:r>
              <a:rPr lang="es-ES" altLang="en-US" sz="2000" dirty="0" smtClean="0">
                <a:solidFill>
                  <a:srgbClr val="000000"/>
                </a:solidFill>
              </a:rPr>
              <a:t>     realización </a:t>
            </a:r>
            <a:r>
              <a:rPr lang="es-ES" altLang="en-US" sz="2000" dirty="0">
                <a:solidFill>
                  <a:srgbClr val="000000"/>
                </a:solidFill>
              </a:rPr>
              <a:t>de estos derechos</a:t>
            </a:r>
            <a:endParaRPr lang="es-ES_tradnl" altLang="en-US" sz="2000" dirty="0">
              <a:solidFill>
                <a:srgbClr val="000000"/>
              </a:solidFill>
            </a:endParaRPr>
          </a:p>
        </p:txBody>
      </p:sp>
      <p:sp>
        <p:nvSpPr>
          <p:cNvPr id="40965" name="Rectangle 3"/>
          <p:cNvSpPr>
            <a:spLocks noChangeArrowheads="1"/>
          </p:cNvSpPr>
          <p:nvPr/>
        </p:nvSpPr>
        <p:spPr bwMode="auto">
          <a:xfrm>
            <a:off x="264856" y="1028989"/>
            <a:ext cx="644753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s-ES" altLang="en-US" sz="2400" b="1" dirty="0">
                <a:solidFill>
                  <a:srgbClr val="000000"/>
                </a:solidFill>
              </a:rPr>
              <a:t>Derechos </a:t>
            </a:r>
            <a:r>
              <a:rPr lang="es-ES" altLang="en-US" sz="2400" b="1" dirty="0" smtClean="0">
                <a:solidFill>
                  <a:srgbClr val="000000"/>
                </a:solidFill>
              </a:rPr>
              <a:t>humanos de </a:t>
            </a:r>
            <a:r>
              <a:rPr lang="es-ES" altLang="en-US" sz="2400" b="1" dirty="0">
                <a:solidFill>
                  <a:srgbClr val="000000"/>
                </a:solidFill>
              </a:rPr>
              <a:t>las mujeres que viven con </a:t>
            </a:r>
            <a:endParaRPr lang="es-ES" altLang="en-US" sz="2400" b="1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s-ES" altLang="en-US" sz="2400" b="1" dirty="0" smtClean="0">
                <a:solidFill>
                  <a:srgbClr val="000000"/>
                </a:solidFill>
              </a:rPr>
              <a:t>VIH/SIDA</a:t>
            </a:r>
            <a:r>
              <a:rPr lang="es-ES" altLang="en-US" sz="2400" b="1" dirty="0" smtClean="0">
                <a:latin typeface="Arial" charset="0"/>
              </a:rPr>
              <a:t>:</a:t>
            </a:r>
            <a:endParaRPr lang="es-ES" altLang="en-US" sz="2400" b="1" dirty="0">
              <a:latin typeface="Arial" charset="0"/>
            </a:endParaRPr>
          </a:p>
        </p:txBody>
      </p:sp>
      <p:sp>
        <p:nvSpPr>
          <p:cNvPr id="40966" name="Line 4"/>
          <p:cNvSpPr>
            <a:spLocks noChangeShapeType="1"/>
          </p:cNvSpPr>
          <p:nvPr/>
        </p:nvSpPr>
        <p:spPr bwMode="auto">
          <a:xfrm>
            <a:off x="277091" y="1905000"/>
            <a:ext cx="69342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048000"/>
            <a:ext cx="2539299" cy="3234583"/>
          </a:xfrm>
          <a:prstGeom prst="rect">
            <a:avLst/>
          </a:prstGeom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788" y="990600"/>
            <a:ext cx="1446212" cy="586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4573" y="4665291"/>
            <a:ext cx="4038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_tradnl" b="1" i="1" dirty="0" smtClean="0">
                <a:solidFill>
                  <a:srgbClr val="FF6600"/>
                </a:solidFill>
              </a:rPr>
              <a:t>Manual </a:t>
            </a:r>
            <a:r>
              <a:rPr lang="es-ES_tradnl" b="1" i="1" dirty="0">
                <a:solidFill>
                  <a:srgbClr val="FF6600"/>
                </a:solidFill>
              </a:rPr>
              <a:t>para fortalecer el ejercicio de los derechos humanos de las mujeres que viven con el VIH en América Latina</a:t>
            </a:r>
            <a:endParaRPr lang="en-US" b="1" dirty="0">
              <a:solidFill>
                <a:srgbClr val="FF66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41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ChangeArrowheads="1"/>
          </p:cNvSpPr>
          <p:nvPr/>
        </p:nvSpPr>
        <p:spPr bwMode="auto">
          <a:xfrm>
            <a:off x="228600" y="1752600"/>
            <a:ext cx="7315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anose="05000000000000000000" pitchFamily="2" charset="2"/>
              <a:buChar char="§"/>
            </a:pPr>
            <a:r>
              <a:rPr lang="es-ES_tradnl" sz="2000" dirty="0" smtClean="0"/>
              <a:t>Rezagados en nuestra región</a:t>
            </a:r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anose="05000000000000000000" pitchFamily="2" charset="2"/>
              <a:buChar char="§"/>
            </a:pPr>
            <a:endParaRPr lang="es-ES_tradnl" sz="1200" dirty="0" smtClean="0"/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anose="05000000000000000000" pitchFamily="2" charset="2"/>
              <a:buChar char="§"/>
            </a:pPr>
            <a:r>
              <a:rPr lang="es-ES_tradnl" sz="2000" dirty="0" smtClean="0"/>
              <a:t>Posicionar estos derechos como prioritarios </a:t>
            </a:r>
          </a:p>
          <a:p>
            <a:pPr marL="0" indent="0" eaLnBrk="1" hangingPunct="1">
              <a:spcBef>
                <a:spcPct val="0"/>
              </a:spcBef>
              <a:buClr>
                <a:srgbClr val="FF6600"/>
              </a:buClr>
              <a:buNone/>
            </a:pPr>
            <a:r>
              <a:rPr lang="es-ES_tradnl" sz="2000" dirty="0"/>
              <a:t> </a:t>
            </a:r>
            <a:r>
              <a:rPr lang="es-ES_tradnl" sz="2000" dirty="0" smtClean="0"/>
              <a:t>     en la agenda política de los Estados </a:t>
            </a:r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anose="05000000000000000000" pitchFamily="2" charset="2"/>
              <a:buChar char="§"/>
            </a:pPr>
            <a:endParaRPr lang="es-ES_tradnl" sz="1200" dirty="0"/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anose="05000000000000000000" pitchFamily="2" charset="2"/>
              <a:buChar char="§"/>
            </a:pPr>
            <a:r>
              <a:rPr lang="es-ES_tradnl" sz="2000" dirty="0" smtClean="0"/>
              <a:t>Elevar a rango jurídico la </a:t>
            </a:r>
            <a:r>
              <a:rPr lang="es-CR" sz="2000" i="1" dirty="0"/>
              <a:t>Declaración sobre la </a:t>
            </a:r>
            <a:endParaRPr lang="es-CR" sz="2000" i="1" dirty="0" smtClean="0"/>
          </a:p>
          <a:p>
            <a:pPr marL="0" indent="0" eaLnBrk="1" hangingPunct="1">
              <a:spcBef>
                <a:spcPct val="0"/>
              </a:spcBef>
              <a:buClr>
                <a:srgbClr val="FF6600"/>
              </a:buClr>
              <a:buNone/>
            </a:pPr>
            <a:r>
              <a:rPr lang="es-CR" sz="2000" i="1" dirty="0"/>
              <a:t> </a:t>
            </a:r>
            <a:r>
              <a:rPr lang="es-CR" sz="2000" i="1" dirty="0" smtClean="0"/>
              <a:t>    Violencia </a:t>
            </a:r>
            <a:r>
              <a:rPr lang="es-CR" sz="2000" i="1" dirty="0"/>
              <a:t>contra las Mujeres, Niñas y Adolescentes </a:t>
            </a:r>
            <a:endParaRPr lang="es-CR" sz="2000" i="1" dirty="0" smtClean="0"/>
          </a:p>
          <a:p>
            <a:pPr marL="0" indent="0" eaLnBrk="1" hangingPunct="1">
              <a:spcBef>
                <a:spcPct val="0"/>
              </a:spcBef>
              <a:buClr>
                <a:srgbClr val="FF6600"/>
              </a:buClr>
              <a:buNone/>
            </a:pPr>
            <a:r>
              <a:rPr lang="es-CR" sz="2000" i="1" dirty="0" smtClean="0"/>
              <a:t>      y </a:t>
            </a:r>
            <a:r>
              <a:rPr lang="es-CR" sz="2000" i="1" dirty="0"/>
              <a:t>sus Derechos Sexuales y </a:t>
            </a:r>
            <a:r>
              <a:rPr lang="es-CR" sz="2000" i="1" dirty="0" smtClean="0"/>
              <a:t>Reproductivos</a:t>
            </a:r>
          </a:p>
          <a:p>
            <a:pPr marL="0" indent="0" eaLnBrk="1" hangingPunct="1">
              <a:spcBef>
                <a:spcPct val="0"/>
              </a:spcBef>
              <a:buClr>
                <a:srgbClr val="FF6600"/>
              </a:buClr>
              <a:buNone/>
            </a:pPr>
            <a:endParaRPr lang="es-ES_tradnl" sz="2000" dirty="0"/>
          </a:p>
          <a:p>
            <a:pPr marL="0" indent="0" eaLnBrk="1" hangingPunct="1">
              <a:spcBef>
                <a:spcPct val="0"/>
              </a:spcBef>
              <a:buClr>
                <a:srgbClr val="FF6600"/>
              </a:buClr>
              <a:buNone/>
            </a:pPr>
            <a:r>
              <a:rPr lang="es-CR" sz="2000" dirty="0" smtClean="0"/>
              <a:t> </a:t>
            </a:r>
            <a:r>
              <a:rPr lang="es-ES_tradnl" sz="2000" dirty="0" smtClean="0"/>
              <a:t/>
            </a:r>
            <a:br>
              <a:rPr lang="es-ES_tradnl" sz="2000" dirty="0" smtClean="0"/>
            </a:br>
            <a:endParaRPr lang="es-ES_tradnl" altLang="en-US" sz="2000" dirty="0">
              <a:solidFill>
                <a:srgbClr val="000000"/>
              </a:solidFill>
            </a:endParaRPr>
          </a:p>
        </p:txBody>
      </p:sp>
      <p:sp>
        <p:nvSpPr>
          <p:cNvPr id="40965" name="Rectangle 3"/>
          <p:cNvSpPr>
            <a:spLocks noChangeArrowheads="1"/>
          </p:cNvSpPr>
          <p:nvPr/>
        </p:nvSpPr>
        <p:spPr bwMode="auto">
          <a:xfrm>
            <a:off x="264856" y="1028989"/>
            <a:ext cx="72841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s-CR" altLang="en-US" b="1" dirty="0" smtClean="0">
                <a:solidFill>
                  <a:srgbClr val="000000"/>
                </a:solidFill>
              </a:rPr>
              <a:t>Derechos a la salud sexual y reproductiva</a:t>
            </a:r>
            <a:r>
              <a:rPr lang="es-ES" altLang="en-US" sz="2400" b="1" dirty="0" smtClean="0">
                <a:latin typeface="Arial" charset="0"/>
              </a:rPr>
              <a:t>:</a:t>
            </a:r>
            <a:endParaRPr lang="es-ES" altLang="en-US" sz="2400" b="1" dirty="0">
              <a:latin typeface="Arial" charset="0"/>
            </a:endParaRPr>
          </a:p>
        </p:txBody>
      </p:sp>
      <p:sp>
        <p:nvSpPr>
          <p:cNvPr id="40966" name="Line 4"/>
          <p:cNvSpPr>
            <a:spLocks noChangeShapeType="1"/>
          </p:cNvSpPr>
          <p:nvPr/>
        </p:nvSpPr>
        <p:spPr bwMode="auto">
          <a:xfrm>
            <a:off x="228600" y="1600200"/>
            <a:ext cx="70866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795" y="1752600"/>
            <a:ext cx="1974743" cy="24135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33" r="8237" b="29821"/>
          <a:stretch/>
        </p:blipFill>
        <p:spPr>
          <a:xfrm>
            <a:off x="-30734" y="4270664"/>
            <a:ext cx="6913937" cy="25873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42294" y="5105162"/>
            <a:ext cx="1905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s-ES" sz="1400" b="1" dirty="0"/>
              <a:t>Violencia, Salud y Derechos Sexuales y Reproductivos</a:t>
            </a:r>
          </a:p>
          <a:p>
            <a:pPr algn="l"/>
            <a:r>
              <a:rPr lang="es-ES" sz="1400" dirty="0"/>
              <a:t>  (19 de junio de 2015, Salón de las Américas de la OEA, Washington, D.C.)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0586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ChangeArrowheads="1"/>
          </p:cNvSpPr>
          <p:nvPr/>
        </p:nvSpPr>
        <p:spPr bwMode="auto">
          <a:xfrm>
            <a:off x="228600" y="1752600"/>
            <a:ext cx="7315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anose="05000000000000000000" pitchFamily="2" charset="2"/>
              <a:buChar char="§"/>
            </a:pPr>
            <a:r>
              <a:rPr lang="es-ES" sz="2000" dirty="0" smtClean="0"/>
              <a:t>Adopción de la </a:t>
            </a:r>
            <a:r>
              <a:rPr lang="es-ES" sz="2000" i="1" dirty="0" smtClean="0"/>
              <a:t>Política </a:t>
            </a:r>
            <a:r>
              <a:rPr lang="es-ES" sz="2000" i="1" dirty="0"/>
              <a:t>Institucional de Igualdad de Género, Diversidad y Derechos Humanos de la Secretaría </a:t>
            </a:r>
            <a:r>
              <a:rPr lang="es-ES" sz="2000" i="1" dirty="0" smtClean="0"/>
              <a:t>General </a:t>
            </a:r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anose="05000000000000000000" pitchFamily="2" charset="2"/>
              <a:buChar char="§"/>
            </a:pPr>
            <a:endParaRPr lang="es-ES_tradnl" sz="800" dirty="0"/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anose="05000000000000000000" pitchFamily="2" charset="2"/>
              <a:buChar char="§"/>
            </a:pPr>
            <a:r>
              <a:rPr lang="es-ES" sz="2000" dirty="0"/>
              <a:t>A</a:t>
            </a:r>
            <a:r>
              <a:rPr lang="es-ES" sz="2000" dirty="0" smtClean="0"/>
              <a:t>vanzar </a:t>
            </a:r>
            <a:r>
              <a:rPr lang="es-ES" sz="2000" dirty="0"/>
              <a:t>la igualdad y equidad en el ejercicio de los </a:t>
            </a:r>
            <a:r>
              <a:rPr lang="es-ES" sz="2000" dirty="0" smtClean="0"/>
              <a:t>derechos, </a:t>
            </a:r>
            <a:r>
              <a:rPr lang="es-ES" sz="2000" dirty="0"/>
              <a:t>la igualdad de oportunidades y la igualdad de trato para hombres y mujeres en todo el trabajo de la SG/OEA </a:t>
            </a:r>
            <a:r>
              <a:rPr lang="es-ES" sz="2000" dirty="0" smtClean="0"/>
              <a:t/>
            </a:r>
            <a:br>
              <a:rPr lang="es-ES" sz="2000" dirty="0" smtClean="0"/>
            </a:br>
            <a:endParaRPr lang="es-ES" sz="800" dirty="0"/>
          </a:p>
          <a:p>
            <a:pPr eaLnBrk="1" hangingPunct="1">
              <a:spcBef>
                <a:spcPct val="0"/>
              </a:spcBef>
              <a:buClr>
                <a:srgbClr val="FF6600"/>
              </a:buClr>
              <a:buFont typeface="Wingdings" panose="05000000000000000000" pitchFamily="2" charset="2"/>
              <a:buChar char="§"/>
            </a:pPr>
            <a:r>
              <a:rPr lang="es-ES" sz="2000" dirty="0" smtClean="0"/>
              <a:t>Fortalecimiento </a:t>
            </a:r>
            <a:r>
              <a:rPr lang="es-ES" sz="2000" dirty="0"/>
              <a:t>de </a:t>
            </a:r>
            <a:r>
              <a:rPr lang="es-ES" sz="2000" dirty="0" smtClean="0"/>
              <a:t>la gestión de la OEA, </a:t>
            </a:r>
            <a:r>
              <a:rPr lang="es-ES" sz="2000" dirty="0"/>
              <a:t>su cultura y sus capacidades institucionales</a:t>
            </a:r>
            <a:endParaRPr lang="es-ES_tradnl" altLang="en-US" sz="2000" dirty="0">
              <a:solidFill>
                <a:srgbClr val="000000"/>
              </a:solidFill>
            </a:endParaRPr>
          </a:p>
        </p:txBody>
      </p:sp>
      <p:sp>
        <p:nvSpPr>
          <p:cNvPr id="40965" name="Rectangle 3"/>
          <p:cNvSpPr>
            <a:spLocks noChangeArrowheads="1"/>
          </p:cNvSpPr>
          <p:nvPr/>
        </p:nvSpPr>
        <p:spPr bwMode="auto">
          <a:xfrm>
            <a:off x="264856" y="1028989"/>
            <a:ext cx="652056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-111" charset="-128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es-CR" altLang="en-US" b="1" dirty="0" smtClean="0">
                <a:solidFill>
                  <a:srgbClr val="000000"/>
                </a:solidFill>
              </a:rPr>
              <a:t>Igualdad de género dentro de la OEA</a:t>
            </a:r>
            <a:r>
              <a:rPr lang="es-ES" altLang="en-US" sz="2400" b="1" dirty="0" smtClean="0">
                <a:latin typeface="Arial" charset="0"/>
              </a:rPr>
              <a:t>:</a:t>
            </a:r>
            <a:endParaRPr lang="es-ES" altLang="en-US" sz="2400" b="1" dirty="0">
              <a:latin typeface="Arial" charset="0"/>
            </a:endParaRPr>
          </a:p>
        </p:txBody>
      </p:sp>
      <p:sp>
        <p:nvSpPr>
          <p:cNvPr id="40966" name="Line 4"/>
          <p:cNvSpPr>
            <a:spLocks noChangeShapeType="1"/>
          </p:cNvSpPr>
          <p:nvPr/>
        </p:nvSpPr>
        <p:spPr bwMode="auto">
          <a:xfrm>
            <a:off x="228600" y="1600200"/>
            <a:ext cx="7391400" cy="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4366913"/>
            <a:ext cx="3508014" cy="25049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80768"/>
            <a:ext cx="3456691" cy="24690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248741" y="5094332"/>
            <a:ext cx="17526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dirty="0" smtClean="0"/>
              <a:t>Foto: Secretario General de la OEA, Luis Almagro, en la ceremonia </a:t>
            </a:r>
            <a:r>
              <a:rPr lang="es-ES" sz="1100" dirty="0"/>
              <a:t>de firma de la Política de </a:t>
            </a:r>
            <a:r>
              <a:rPr lang="es-ES" sz="1100" dirty="0" smtClean="0"/>
              <a:t>Igualdad de Género </a:t>
            </a:r>
            <a:r>
              <a:rPr lang="es-ES" sz="1100" dirty="0"/>
              <a:t>de la </a:t>
            </a:r>
            <a:r>
              <a:rPr lang="es-ES" sz="1100" dirty="0" smtClean="0"/>
              <a:t>OEA, junto a Carmen Moreno y Presidente del Consejo Permanente, 7 de marzo, 2016 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4775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_e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powerpoint_eng">
  <a:themeElements>
    <a:clrScheme name="powerpoint_eng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powerpoint_eng">
      <a:majorFont>
        <a:latin typeface="Calibri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owerpoint_eng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3850</TotalTime>
  <Words>387</Words>
  <Application>Microsoft Office PowerPoint</Application>
  <PresentationFormat>On-screen Show (4:3)</PresentationFormat>
  <Paragraphs>56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powerpoint_eng</vt:lpstr>
      <vt:lpstr>2_powerpoint_eng</vt:lpstr>
      <vt:lpstr>INFORME DE LA PRESIDENTA DE LA CIM Alejandra Mora Mora Trigésima Séptima Asamblea de Delegadas 24 y 25 de mayo Lima, Perú</vt:lpstr>
      <vt:lpstr>Promoción de la ciudanía plena de las mujeres</vt:lpstr>
      <vt:lpstr>Políticas de transversalización del enfoque de género</vt:lpstr>
      <vt:lpstr>Violencia de género y buenas prácticas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OAS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Insertar texto aqui</dc:title>
  <dc:creator>Emil Caillaux</dc:creator>
  <cp:lastModifiedBy>%username%</cp:lastModifiedBy>
  <cp:revision>383</cp:revision>
  <cp:lastPrinted>2015-05-08T12:30:38Z</cp:lastPrinted>
  <dcterms:created xsi:type="dcterms:W3CDTF">2009-05-01T18:52:36Z</dcterms:created>
  <dcterms:modified xsi:type="dcterms:W3CDTF">2016-05-20T15:53:10Z</dcterms:modified>
</cp:coreProperties>
</file>