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1" r:id="rId6"/>
    <p:sldId id="263" r:id="rId7"/>
    <p:sldId id="264" r:id="rId8"/>
    <p:sldId id="258" r:id="rId9"/>
    <p:sldId id="266" r:id="rId10"/>
    <p:sldId id="267" r:id="rId11"/>
    <p:sldId id="265" r:id="rId12"/>
    <p:sldId id="260" r:id="rId13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32305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15887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2836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1473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1569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46472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11745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4673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3696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6703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31964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097A5-CB52-4557-8924-3D583F129BA5}" type="datetimeFigureOut">
              <a:rPr lang="es-PE" smtClean="0"/>
              <a:t>23/05/2016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107A9-A3A3-4AF0-B60D-B29815D51B1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8008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97159" y="3788229"/>
            <a:ext cx="10935477" cy="1158648"/>
          </a:xfrm>
        </p:spPr>
        <p:txBody>
          <a:bodyPr>
            <a:noAutofit/>
          </a:bodyPr>
          <a:lstStyle/>
          <a:p>
            <a:r>
              <a:rPr lang="es-ES" sz="4000" dirty="0" smtClean="0"/>
              <a:t>El </a:t>
            </a:r>
            <a:r>
              <a:rPr lang="es-ES" sz="4000" dirty="0"/>
              <a:t>Monitoreo Integral de los Derechos Humanos de las Mujeres (SISDEHM</a:t>
            </a:r>
            <a:r>
              <a:rPr lang="es-ES" sz="4000" dirty="0" smtClean="0"/>
              <a:t>)</a:t>
            </a:r>
            <a:endParaRPr lang="es-PE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97159" y="5042599"/>
            <a:ext cx="10935477" cy="321906"/>
          </a:xfrm>
        </p:spPr>
        <p:txBody>
          <a:bodyPr>
            <a:noAutofit/>
          </a:bodyPr>
          <a:lstStyle/>
          <a:p>
            <a:r>
              <a:rPr lang="es-PE" sz="2800" dirty="0"/>
              <a:t>Derechos económicos </a:t>
            </a:r>
            <a:endParaRPr lang="es-PE" sz="2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1026" name="Imagen 2" descr="logoV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IM-Logo-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888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SISDEHM: Derechos económicos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866543"/>
            <a:ext cx="11315700" cy="38227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>
                <a:solidFill>
                  <a:srgbClr val="000000"/>
                </a:solidFill>
              </a:rPr>
              <a:t>Supuesto de que la economía y las políticas económicas son neutras o ciegas al genero: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Mujeres y hombres no tienen el mismo comportamiento económico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Impacto diferencial de los efectos económicos en mujeres y hombres y del accionar estatal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endParaRPr lang="es-ES" altLang="en-US" sz="800" dirty="0" smtClean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>
                <a:solidFill>
                  <a:srgbClr val="000000"/>
                </a:solidFill>
              </a:rPr>
              <a:t>Derechos a medir: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Derecho </a:t>
            </a:r>
            <a:r>
              <a:rPr lang="es-ES" altLang="en-US" sz="2000" dirty="0">
                <a:solidFill>
                  <a:srgbClr val="000000"/>
                </a:solidFill>
              </a:rPr>
              <a:t>de tener acceso y control de los bienes </a:t>
            </a:r>
            <a:r>
              <a:rPr lang="es-ES" altLang="en-US" sz="2000" dirty="0" smtClean="0">
                <a:solidFill>
                  <a:srgbClr val="000000"/>
                </a:solidFill>
              </a:rPr>
              <a:t>económicos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Derecho de </a:t>
            </a:r>
            <a:r>
              <a:rPr lang="es-ES" altLang="en-US" sz="2000" dirty="0">
                <a:solidFill>
                  <a:srgbClr val="000000"/>
                </a:solidFill>
              </a:rPr>
              <a:t>generar recursos económicos a través del trabajo remunerado </a:t>
            </a:r>
            <a:endParaRPr lang="es-ES" altLang="en-US" sz="2000" dirty="0" smtClean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Derecho </a:t>
            </a:r>
            <a:r>
              <a:rPr lang="es-ES" altLang="en-US" sz="2000" dirty="0">
                <a:solidFill>
                  <a:srgbClr val="000000"/>
                </a:solidFill>
              </a:rPr>
              <a:t>de </a:t>
            </a:r>
            <a:r>
              <a:rPr lang="es-ES" altLang="en-US" sz="2000" dirty="0" smtClean="0">
                <a:solidFill>
                  <a:srgbClr val="000000"/>
                </a:solidFill>
              </a:rPr>
              <a:t>propiedad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endParaRPr lang="es-ES" altLang="en-US" sz="900" dirty="0" smtClean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sz="2400" dirty="0" smtClean="0"/>
              <a:t>Supervivencia </a:t>
            </a:r>
            <a:r>
              <a:rPr lang="es-ES" sz="2400" dirty="0"/>
              <a:t>humana </a:t>
            </a:r>
            <a:r>
              <a:rPr lang="es-ES" sz="2400" dirty="0" smtClean="0"/>
              <a:t>como el </a:t>
            </a:r>
            <a:r>
              <a:rPr lang="es-ES" sz="2400" dirty="0"/>
              <a:t>elemento central del análisis </a:t>
            </a:r>
            <a:r>
              <a:rPr lang="es-ES" sz="2400" dirty="0" smtClean="0"/>
              <a:t>económico:</a:t>
            </a:r>
            <a:endParaRPr lang="es-ES" altLang="en-US" sz="2400" dirty="0" smtClean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err="1" smtClean="0">
                <a:solidFill>
                  <a:srgbClr val="000000"/>
                </a:solidFill>
              </a:rPr>
              <a:t>Visibilizaci</a:t>
            </a:r>
            <a:r>
              <a:rPr lang="es-ES" altLang="en-US" sz="2000" dirty="0" err="1">
                <a:solidFill>
                  <a:srgbClr val="000000"/>
                </a:solidFill>
              </a:rPr>
              <a:t>ó</a:t>
            </a:r>
            <a:r>
              <a:rPr lang="es-ES" altLang="en-US" sz="2000" dirty="0" err="1" smtClean="0">
                <a:solidFill>
                  <a:srgbClr val="000000"/>
                </a:solidFill>
              </a:rPr>
              <a:t>n</a:t>
            </a:r>
            <a:r>
              <a:rPr lang="es-ES" altLang="en-US" sz="2000" dirty="0" smtClean="0">
                <a:solidFill>
                  <a:srgbClr val="000000"/>
                </a:solidFill>
              </a:rPr>
              <a:t> </a:t>
            </a:r>
            <a:r>
              <a:rPr lang="es-ES" altLang="en-US" sz="2000" dirty="0">
                <a:solidFill>
                  <a:srgbClr val="000000"/>
                </a:solidFill>
              </a:rPr>
              <a:t>de servicios inmateriales como el cuidado </a:t>
            </a:r>
            <a:r>
              <a:rPr lang="es-ES" altLang="en-US" sz="2000" dirty="0" smtClean="0">
                <a:solidFill>
                  <a:srgbClr val="000000"/>
                </a:solidFill>
              </a:rPr>
              <a:t>y la </a:t>
            </a:r>
            <a:r>
              <a:rPr lang="es-ES" altLang="en-US" sz="2000" dirty="0">
                <a:solidFill>
                  <a:srgbClr val="000000"/>
                </a:solidFill>
              </a:rPr>
              <a:t>transmisión de las habilidades </a:t>
            </a:r>
            <a:endParaRPr lang="es-ES" altLang="en-US" sz="2000" dirty="0" smtClean="0">
              <a:solidFill>
                <a:srgbClr val="000000"/>
              </a:solidFill>
            </a:endParaRP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000" dirty="0" smtClean="0">
                <a:solidFill>
                  <a:srgbClr val="000000"/>
                </a:solidFill>
              </a:rPr>
              <a:t>Cada </a:t>
            </a:r>
            <a:r>
              <a:rPr lang="es-ES" altLang="en-US" sz="2000" dirty="0">
                <a:solidFill>
                  <a:srgbClr val="000000"/>
                </a:solidFill>
              </a:rPr>
              <a:t>persona tiene la posibilidad de cuidar, de ser cuidado y </a:t>
            </a:r>
            <a:r>
              <a:rPr lang="es-ES" altLang="en-US" sz="2000" dirty="0" err="1" smtClean="0">
                <a:solidFill>
                  <a:srgbClr val="000000"/>
                </a:solidFill>
              </a:rPr>
              <a:t>autocuidarse</a:t>
            </a:r>
            <a:endParaRPr lang="es-ES" altLang="en-US" sz="20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1100" dirty="0">
              <a:solidFill>
                <a:srgbClr val="000000"/>
              </a:solidFill>
            </a:endParaRPr>
          </a:p>
          <a:p>
            <a:pPr marL="0" indent="0">
              <a:lnSpc>
                <a:spcPct val="120000"/>
              </a:lnSpc>
              <a:buClr>
                <a:schemeClr val="accent1">
                  <a:lumMod val="50000"/>
                </a:schemeClr>
              </a:buClr>
              <a:buNone/>
            </a:pPr>
            <a:endParaRPr lang="es-PE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37827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Indicadores</a:t>
            </a:r>
            <a:endParaRPr lang="es-PE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209733"/>
              </p:ext>
            </p:extLst>
          </p:nvPr>
        </p:nvGraphicFramePr>
        <p:xfrm>
          <a:off x="838200" y="2043113"/>
          <a:ext cx="10453914" cy="256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3971">
                  <a:extLst>
                    <a:ext uri="{9D8B030D-6E8A-4147-A177-3AD203B41FA5}">
                      <a16:colId xmlns:a16="http://schemas.microsoft.com/office/drawing/2014/main" xmlns="" val="3502970683"/>
                    </a:ext>
                  </a:extLst>
                </a:gridCol>
                <a:gridCol w="8069943">
                  <a:extLst>
                    <a:ext uri="{9D8B030D-6E8A-4147-A177-3AD203B41FA5}">
                      <a16:colId xmlns:a16="http://schemas.microsoft.com/office/drawing/2014/main" xmlns="" val="2329687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PE" dirty="0" smtClean="0"/>
                        <a:t>Tipo de</a:t>
                      </a:r>
                      <a:r>
                        <a:rPr lang="es-PE" baseline="0" dirty="0" smtClean="0"/>
                        <a:t> i</a:t>
                      </a:r>
                      <a:r>
                        <a:rPr lang="es-PE" dirty="0" smtClean="0"/>
                        <a:t>ndicador</a:t>
                      </a:r>
                      <a:endParaRPr lang="es-P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dirty="0" smtClean="0"/>
                        <a:t>Ejemplo</a:t>
                      </a:r>
                      <a:endParaRPr lang="es-P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4555655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s-PE" sz="2400" b="1" dirty="0" smtClean="0"/>
                        <a:t>Categoría:</a:t>
                      </a:r>
                      <a:r>
                        <a:rPr lang="es-PE" sz="2400" b="1" baseline="0" dirty="0" smtClean="0"/>
                        <a:t> Incorporación del derecho</a:t>
                      </a:r>
                      <a:endParaRPr lang="es-PE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s-P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Estructural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La Constitución nacional incorpora y reconoce la normativa  y los estándares internacionales sobre los derechos económicos de las mujeres </a:t>
                      </a:r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4678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De proceso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Programas o medidas activas de redistribución de tierra agrícola y/o reformas agrarias </a:t>
                      </a:r>
                      <a:endParaRPr lang="es-P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De resultado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Índice de feminidad de la indigencia y de la pobreza según área geográfica</a:t>
                      </a:r>
                      <a:endParaRPr lang="es-P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38274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97159" y="4058688"/>
            <a:ext cx="10935477" cy="1158648"/>
          </a:xfrm>
        </p:spPr>
        <p:txBody>
          <a:bodyPr/>
          <a:lstStyle/>
          <a:p>
            <a:r>
              <a:rPr lang="es-PE" dirty="0" smtClean="0"/>
              <a:t>GRACIAS</a:t>
            </a:r>
            <a:endParaRPr lang="es-PE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1026" name="Imagen 2" descr="logoV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IM-Logo-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257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1834651" y="2515580"/>
            <a:ext cx="2819400" cy="93821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Convención sobre la Eliminación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de todas las Formas de Discriminación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contra la Mujer (CEDAW, 1979)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4882651" y="2515580"/>
            <a:ext cx="2590800" cy="93821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Convención Interamericana para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Prevenir, Sancionar y Erradicar la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Violencia contra la Mujer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000" b="1">
                <a:latin typeface="Arial" charset="0"/>
              </a:rPr>
              <a:t>(Convención de Belém do Pará, 1994)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1834662" y="1225061"/>
            <a:ext cx="8686800" cy="83820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33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>
                <a:latin typeface="Arial" charset="0"/>
              </a:rPr>
              <a:t>MISIÓN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>
                <a:latin typeface="Arial" charset="0"/>
              </a:rPr>
              <a:t>Apoyar los Estados en la armonización de los acuerdos internacionales sobre derechos de las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>
                <a:latin typeface="Arial" charset="0"/>
              </a:rPr>
              <a:t>mujeres e igualdad de género y la legislación y política pública efectiva a nivel nacional</a:t>
            </a: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6160477" y="2063261"/>
            <a:ext cx="0" cy="304800"/>
          </a:xfrm>
          <a:prstGeom prst="line">
            <a:avLst/>
          </a:prstGeom>
          <a:noFill/>
          <a:ln w="57150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6160477" y="3453793"/>
            <a:ext cx="0" cy="420688"/>
          </a:xfrm>
          <a:prstGeom prst="line">
            <a:avLst/>
          </a:prstGeom>
          <a:noFill/>
          <a:ln w="57150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4406900" y="3949700"/>
            <a:ext cx="1676400" cy="6096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 dirty="0">
                <a:latin typeface="Arial" charset="0"/>
              </a:rPr>
              <a:t>Igualdad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 dirty="0">
                <a:latin typeface="Arial" charset="0"/>
              </a:rPr>
              <a:t>no discriminación</a:t>
            </a: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2657475" y="5075237"/>
            <a:ext cx="7010400" cy="53340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2400" b="1" dirty="0" smtClean="0">
                <a:latin typeface="Arial" charset="0"/>
              </a:rPr>
              <a:t>Planes, programas y proyectos de </a:t>
            </a:r>
            <a:r>
              <a:rPr lang="es-ES" altLang="en-US" sz="2400" b="1" dirty="0">
                <a:latin typeface="Arial" charset="0"/>
              </a:rPr>
              <a:t>la </a:t>
            </a:r>
            <a:r>
              <a:rPr lang="es-ES" altLang="en-US" sz="2400" b="1" dirty="0" smtClean="0">
                <a:latin typeface="Arial" charset="0"/>
              </a:rPr>
              <a:t>CIM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6160477" y="4559300"/>
            <a:ext cx="0" cy="420687"/>
          </a:xfrm>
          <a:prstGeom prst="line">
            <a:avLst/>
          </a:prstGeom>
          <a:noFill/>
          <a:ln w="57150">
            <a:solidFill>
              <a:schemeClr val="accent1">
                <a:lumMod val="7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7778251" y="2515580"/>
            <a:ext cx="2743200" cy="93821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n-US" sz="1000" b="1">
                <a:latin typeface="Arial" charset="0"/>
              </a:rPr>
              <a:t>Programa interamericano para la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n-US" sz="1000" b="1">
                <a:latin typeface="Arial" charset="0"/>
              </a:rPr>
              <a:t>promoción de los derechos humanos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n-US" sz="1000" b="1">
                <a:latin typeface="Arial" charset="0"/>
              </a:rPr>
              <a:t>de la mujer y la equidad 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altLang="en-US" sz="1000" b="1">
                <a:latin typeface="Arial" charset="0"/>
              </a:rPr>
              <a:t>igualdad de género (PIA, 2000)</a:t>
            </a:r>
            <a:endParaRPr lang="es-ES" altLang="en-US" sz="1000" b="1">
              <a:latin typeface="Arial" charset="0"/>
            </a:endParaRPr>
          </a:p>
        </p:txBody>
      </p:sp>
      <p:sp>
        <p:nvSpPr>
          <p:cNvPr id="19" name="AutoShape 13"/>
          <p:cNvSpPr>
            <a:spLocks noChangeArrowheads="1"/>
          </p:cNvSpPr>
          <p:nvPr/>
        </p:nvSpPr>
        <p:spPr bwMode="auto">
          <a:xfrm>
            <a:off x="6235700" y="3949700"/>
            <a:ext cx="1676400" cy="6096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>
                <a:latin typeface="Arial" charset="0"/>
              </a:rPr>
              <a:t>Eliminación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>
                <a:latin typeface="Arial" charset="0"/>
              </a:rPr>
              <a:t>la violencia</a:t>
            </a:r>
          </a:p>
        </p:txBody>
      </p:sp>
    </p:spTree>
    <p:extLst>
      <p:ext uri="{BB962C8B-B14F-4D97-AF65-F5344CB8AC3E}">
        <p14:creationId xmlns:p14="http://schemas.microsoft.com/office/powerpoint/2010/main" val="324676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3"/>
          <p:cNvSpPr>
            <a:spLocks noChangeShapeType="1"/>
          </p:cNvSpPr>
          <p:nvPr/>
        </p:nvSpPr>
        <p:spPr bwMode="auto">
          <a:xfrm>
            <a:off x="3979593" y="1526139"/>
            <a:ext cx="0" cy="381000"/>
          </a:xfrm>
          <a:prstGeom prst="line">
            <a:avLst/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3"/>
          <p:cNvSpPr>
            <a:spLocks noChangeShapeType="1"/>
          </p:cNvSpPr>
          <p:nvPr/>
        </p:nvSpPr>
        <p:spPr bwMode="auto">
          <a:xfrm>
            <a:off x="7637193" y="1526139"/>
            <a:ext cx="0" cy="381000"/>
          </a:xfrm>
          <a:prstGeom prst="line">
            <a:avLst/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91920" y="3279105"/>
            <a:ext cx="11685431" cy="2435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s-ES" altLang="en-US" sz="2000" dirty="0" smtClean="0"/>
              <a:t>Como pasamos de la medición de actividades encaminadas (legislación adoptada, capacitaciones organizadas, reuniones celebradas, etc.) a conocer el impacto de estas actividades?   </a:t>
            </a:r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es-ES" altLang="en-US" sz="2000" dirty="0" smtClean="0"/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s-ES" altLang="en-US" sz="2000" dirty="0" smtClean="0"/>
              <a:t>Iniciativa para fortalecer el monitoreo integral de los derechos de las mujeres:  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1800" dirty="0" smtClean="0"/>
              <a:t>Medición de la capacidad real de las mujeres de ejercer sus derechos en el día a día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1800" dirty="0" smtClean="0"/>
              <a:t>Identificación de obstáculos concretos al ejercicio de estos derechos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1800" dirty="0" smtClean="0"/>
              <a:t>Diseño de políticas publicas, programas, estrategias y actividades para enfrentar y eliminar estos obstáculos – a nivel internacional (CIM) y nacional (Estados Miembros de la OEA)</a:t>
            </a:r>
            <a:endParaRPr lang="es-ES" altLang="en-US" sz="1800" dirty="0"/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anose="05000000000000000000" pitchFamily="2" charset="2"/>
              <a:buChar char="§"/>
            </a:pPr>
            <a:endParaRPr lang="es-ES" altLang="en-US" sz="800" dirty="0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3217593" y="1297539"/>
            <a:ext cx="1524000" cy="304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/>
              <a:t>1900s</a:t>
            </a:r>
            <a:endParaRPr lang="es-ES" altLang="en-US" sz="1600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6875193" y="1297539"/>
            <a:ext cx="1524000" cy="3048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accent1">
                <a:lumMod val="75000"/>
              </a:schemeClr>
            </a:solidFill>
            <a:round/>
            <a:headEnd/>
            <a:tailEnd/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/>
              <a:t>2000s</a:t>
            </a:r>
            <a:endParaRPr lang="es-ES" altLang="en-US" sz="1600">
              <a:latin typeface="Arial" charset="0"/>
            </a:endParaRP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2684193" y="1907139"/>
            <a:ext cx="266700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/>
              <a:t>Establecimiento y fortalecimiento del marco jurídico sobre los derechos de las mujeres</a:t>
            </a:r>
            <a:endParaRPr lang="es-ES" altLang="en-US" sz="1600">
              <a:latin typeface="Arial" charset="0"/>
            </a:endParaRP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6494193" y="1907139"/>
            <a:ext cx="266700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/>
              <a:t>Del dicho al hecho: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/>
              <a:t>Aplicación del marco jurídico</a:t>
            </a:r>
            <a:endParaRPr lang="es-ES" altLang="en-US" sz="1600">
              <a:latin typeface="Arial" charset="0"/>
            </a:endParaRPr>
          </a:p>
        </p:txBody>
      </p:sp>
      <p:sp>
        <p:nvSpPr>
          <p:cNvPr id="15" name="AutoShape 17"/>
          <p:cNvSpPr>
            <a:spLocks noChangeArrowheads="1"/>
          </p:cNvSpPr>
          <p:nvPr/>
        </p:nvSpPr>
        <p:spPr bwMode="auto">
          <a:xfrm>
            <a:off x="5503593" y="2211939"/>
            <a:ext cx="838200" cy="485775"/>
          </a:xfrm>
          <a:prstGeom prst="rightArrow">
            <a:avLst>
              <a:gd name="adj1" fmla="val 50000"/>
              <a:gd name="adj2" fmla="val 43137"/>
            </a:avLst>
          </a:prstGeom>
          <a:solidFill>
            <a:schemeClr val="accent1">
              <a:lumMod val="60000"/>
              <a:lumOff val="40000"/>
            </a:schemeClr>
          </a:solidFill>
          <a:ln w="38100" algn="ctr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n-US" sz="1800">
              <a:latin typeface="Arial" charset="0"/>
            </a:endParaRPr>
          </a:p>
        </p:txBody>
      </p:sp>
      <p:sp>
        <p:nvSpPr>
          <p:cNvPr id="16" name="AutoShape 18"/>
          <p:cNvSpPr>
            <a:spLocks noChangeArrowheads="1"/>
          </p:cNvSpPr>
          <p:nvPr/>
        </p:nvSpPr>
        <p:spPr bwMode="auto">
          <a:xfrm>
            <a:off x="5503593" y="1359452"/>
            <a:ext cx="838200" cy="485775"/>
          </a:xfrm>
          <a:prstGeom prst="rightArrow">
            <a:avLst>
              <a:gd name="adj1" fmla="val 50000"/>
              <a:gd name="adj2" fmla="val 43137"/>
            </a:avLst>
          </a:prstGeom>
          <a:solidFill>
            <a:schemeClr val="accent1">
              <a:lumMod val="75000"/>
            </a:schemeClr>
          </a:solidFill>
          <a:ln w="38100" algn="ctr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647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4051300" y="1676400"/>
            <a:ext cx="0" cy="381000"/>
          </a:xfrm>
          <a:prstGeom prst="line">
            <a:avLst/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3"/>
          <p:cNvSpPr>
            <a:spLocks noChangeShapeType="1"/>
          </p:cNvSpPr>
          <p:nvPr/>
        </p:nvSpPr>
        <p:spPr bwMode="auto">
          <a:xfrm>
            <a:off x="7708900" y="1676400"/>
            <a:ext cx="0" cy="381000"/>
          </a:xfrm>
          <a:prstGeom prst="line">
            <a:avLst/>
          </a:prstGeom>
          <a:noFill/>
          <a:ln w="38100">
            <a:solidFill>
              <a:schemeClr val="accent1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381000" y="3492500"/>
            <a:ext cx="113665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/>
              <a:t>Proyectos iniciados en septiembre de 2012, con el apoyo del Gobierno de Canadá, para la construcción, validación e implementación de Sistemas de Indicadores para la medición del ejercicio de los derechos de las mujeres  </a:t>
            </a:r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800" dirty="0" smtClean="0"/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/>
              <a:t>Monitoreo integral de los derechos de las mujeres con base en los compromisos adquiridos por los Estados a nivel internacional e interamericano  </a:t>
            </a:r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None/>
            </a:pPr>
            <a:endParaRPr lang="es-ES" altLang="en-US" sz="2400" dirty="0"/>
          </a:p>
        </p:txBody>
      </p:sp>
      <p:sp>
        <p:nvSpPr>
          <p:cNvPr id="23" name="AutoShape 11"/>
          <p:cNvSpPr>
            <a:spLocks noChangeArrowheads="1"/>
          </p:cNvSpPr>
          <p:nvPr/>
        </p:nvSpPr>
        <p:spPr bwMode="auto">
          <a:xfrm>
            <a:off x="2755900" y="2057400"/>
            <a:ext cx="266700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 dirty="0"/>
              <a:t>Sistema Integrado de Indicadores de Derechos Humanos de las Mujeres </a:t>
            </a:r>
            <a:endParaRPr lang="es-ES" altLang="en-US" sz="1600" dirty="0">
              <a:latin typeface="Arial" charset="0"/>
            </a:endParaRPr>
          </a:p>
        </p:txBody>
      </p:sp>
      <p:sp>
        <p:nvSpPr>
          <p:cNvPr id="24" name="AutoShape 12"/>
          <p:cNvSpPr>
            <a:spLocks noChangeArrowheads="1"/>
          </p:cNvSpPr>
          <p:nvPr/>
        </p:nvSpPr>
        <p:spPr bwMode="auto">
          <a:xfrm>
            <a:off x="6108700" y="2057400"/>
            <a:ext cx="3200400" cy="10668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600" b="1" dirty="0" smtClean="0"/>
              <a:t>Sistema de Indicadores de medición de la implementación de la Convención de Belem do Para</a:t>
            </a:r>
            <a:endParaRPr lang="es-ES" altLang="en-US" sz="1600" dirty="0">
              <a:latin typeface="Arial" charset="0"/>
            </a:endParaRPr>
          </a:p>
        </p:txBody>
      </p:sp>
      <p:sp>
        <p:nvSpPr>
          <p:cNvPr id="25" name="AutoShape 13"/>
          <p:cNvSpPr>
            <a:spLocks noChangeArrowheads="1"/>
          </p:cNvSpPr>
          <p:nvPr/>
        </p:nvSpPr>
        <p:spPr bwMode="auto">
          <a:xfrm>
            <a:off x="3213100" y="1246909"/>
            <a:ext cx="1676400" cy="6096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 dirty="0">
                <a:latin typeface="Arial" charset="0"/>
              </a:rPr>
              <a:t>Igualdad y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 dirty="0">
                <a:latin typeface="Arial" charset="0"/>
              </a:rPr>
              <a:t>no discriminación</a:t>
            </a:r>
          </a:p>
        </p:txBody>
      </p:sp>
      <p:sp>
        <p:nvSpPr>
          <p:cNvPr id="26" name="AutoShape 13"/>
          <p:cNvSpPr>
            <a:spLocks noChangeArrowheads="1"/>
          </p:cNvSpPr>
          <p:nvPr/>
        </p:nvSpPr>
        <p:spPr bwMode="auto">
          <a:xfrm>
            <a:off x="6870700" y="1257300"/>
            <a:ext cx="1676400" cy="609600"/>
          </a:xfrm>
          <a:prstGeom prst="roundRect">
            <a:avLst>
              <a:gd name="adj" fmla="val 16667"/>
            </a:avLst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>
                <a:latin typeface="Arial" charset="0"/>
              </a:rPr>
              <a:t>Eliminación de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200" b="1">
                <a:latin typeface="Arial" charset="0"/>
              </a:rPr>
              <a:t>la violencia</a:t>
            </a:r>
          </a:p>
        </p:txBody>
      </p:sp>
    </p:spTree>
    <p:extLst>
      <p:ext uri="{BB962C8B-B14F-4D97-AF65-F5344CB8AC3E}">
        <p14:creationId xmlns:p14="http://schemas.microsoft.com/office/powerpoint/2010/main" val="3185388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SISDEHM: Objetivos y publico meta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2043403"/>
            <a:ext cx="11315700" cy="3671597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Impactar la formulación, implementación y evaluación de la política publica con base en un enfoque de derechos humanos 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endParaRPr lang="es-ES" altLang="en-US" sz="800" dirty="0">
              <a:solidFill>
                <a:srgbClr val="000000"/>
              </a:solidFill>
            </a:endParaRP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r>
              <a:rPr lang="es-ES" altLang="en-US" sz="1800" dirty="0">
                <a:solidFill>
                  <a:srgbClr val="000000"/>
                </a:solidFill>
              </a:rPr>
              <a:t>Utilización del SISDEHM en los procesos y reuniones intergubernamentales de la CIM (Asamblea de Delegadas)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r>
              <a:rPr lang="es-ES" altLang="en-US" sz="1800" dirty="0">
                <a:solidFill>
                  <a:srgbClr val="000000"/>
                </a:solidFill>
              </a:rPr>
              <a:t>Análisis y elaboración de informes hemisféricos sobre el ejercicio de los derechos de las mujeres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r>
              <a:rPr lang="es-ES" altLang="en-US" sz="1800" dirty="0">
                <a:solidFill>
                  <a:srgbClr val="000000"/>
                </a:solidFill>
              </a:rPr>
              <a:t>Diálogo hemisférico sobre los avances, retrocesos y obstáculos al pleno ejercicio de los derechos de las mujeres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r>
              <a:rPr lang="es-ES" altLang="en-US" sz="1800" dirty="0" smtClean="0">
                <a:solidFill>
                  <a:srgbClr val="000000"/>
                </a:solidFill>
              </a:rPr>
              <a:t>Apoyo a procesos </a:t>
            </a:r>
            <a:r>
              <a:rPr lang="es-ES" altLang="en-US" sz="1800" dirty="0">
                <a:solidFill>
                  <a:srgbClr val="000000"/>
                </a:solidFill>
              </a:rPr>
              <a:t>nacionales de planificación, asignación de recursos, monitoreo y evaluación y rendición de cuentas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r>
              <a:rPr lang="es-ES" altLang="en-US" sz="1800" dirty="0">
                <a:solidFill>
                  <a:srgbClr val="000000"/>
                </a:solidFill>
              </a:rPr>
              <a:t>Articulación del SISDEHM con otros procesos regionales e internacionales de monitoreo de los derechos humanos (ej. Comité CEDAW)</a:t>
            </a:r>
          </a:p>
          <a:p>
            <a:pPr lvl="1"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alibri" panose="020F0502020204030204" pitchFamily="34" charset="0"/>
              <a:buChar char="—"/>
            </a:pPr>
            <a:endParaRPr lang="es-ES" altLang="en-US" sz="8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800" dirty="0">
              <a:solidFill>
                <a:srgbClr val="000000"/>
              </a:solidFill>
            </a:endParaRPr>
          </a:p>
          <a:p>
            <a:pPr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Gobiernos de los Estados Miembros de la OEA (varios sectores del ejecutivo, legislativo y judicial) </a:t>
            </a:r>
          </a:p>
          <a:p>
            <a:pPr marL="0" indent="0">
              <a:buClr>
                <a:schemeClr val="accent1">
                  <a:lumMod val="50000"/>
                </a:schemeClr>
              </a:buClr>
              <a:buNone/>
            </a:pPr>
            <a:endParaRPr lang="es-PE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983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SISDEHM: Proceso de construcción</a:t>
            </a:r>
            <a:endParaRPr lang="es-P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7200" y="1892301"/>
            <a:ext cx="11315700" cy="38227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Revisión y </a:t>
            </a:r>
            <a:r>
              <a:rPr lang="es-ES" altLang="en-US" sz="2400" dirty="0" smtClean="0">
                <a:solidFill>
                  <a:srgbClr val="000000"/>
                </a:solidFill>
              </a:rPr>
              <a:t>análisis: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100" dirty="0" smtClean="0">
                <a:solidFill>
                  <a:srgbClr val="000000"/>
                </a:solidFill>
              </a:rPr>
              <a:t>Marco </a:t>
            </a:r>
            <a:r>
              <a:rPr lang="es-ES" altLang="en-US" sz="2100" dirty="0">
                <a:solidFill>
                  <a:srgbClr val="000000"/>
                </a:solidFill>
              </a:rPr>
              <a:t>jurídico en torno a los derechos de las </a:t>
            </a:r>
            <a:r>
              <a:rPr lang="es-ES" altLang="en-US" sz="2100" dirty="0" smtClean="0">
                <a:solidFill>
                  <a:srgbClr val="000000"/>
                </a:solidFill>
              </a:rPr>
              <a:t>mujeres</a:t>
            </a:r>
          </a:p>
          <a:p>
            <a:pPr lvl="1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Courier New" panose="02070309020205020404" pitchFamily="49" charset="0"/>
              <a:buChar char="o"/>
            </a:pPr>
            <a:r>
              <a:rPr lang="es-ES" altLang="en-US" sz="2100" dirty="0">
                <a:solidFill>
                  <a:srgbClr val="000000"/>
                </a:solidFill>
              </a:rPr>
              <a:t>S</a:t>
            </a:r>
            <a:r>
              <a:rPr lang="es-ES" altLang="en-US" sz="2100" dirty="0" smtClean="0">
                <a:solidFill>
                  <a:srgbClr val="000000"/>
                </a:solidFill>
              </a:rPr>
              <a:t>istemas </a:t>
            </a:r>
            <a:r>
              <a:rPr lang="es-ES" altLang="en-US" sz="2100" dirty="0">
                <a:solidFill>
                  <a:srgbClr val="000000"/>
                </a:solidFill>
              </a:rPr>
              <a:t>existentes de indicadores y de monitoreo de derechos humanos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10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Grupo de expertas/os  en indicadores, estadísticas, derechos </a:t>
            </a:r>
            <a:r>
              <a:rPr lang="es-ES" altLang="en-US" sz="2400" dirty="0" smtClean="0">
                <a:solidFill>
                  <a:srgbClr val="000000"/>
                </a:solidFill>
              </a:rPr>
              <a:t>humanos                  versión </a:t>
            </a:r>
            <a:r>
              <a:rPr lang="es-ES" altLang="en-US" sz="2400" dirty="0">
                <a:solidFill>
                  <a:srgbClr val="000000"/>
                </a:solidFill>
              </a:rPr>
              <a:t>inicial del </a:t>
            </a:r>
            <a:r>
              <a:rPr lang="es-ES" altLang="en-US" sz="2400" dirty="0" smtClean="0">
                <a:solidFill>
                  <a:srgbClr val="000000"/>
                </a:solidFill>
              </a:rPr>
              <a:t>SISDEHM</a:t>
            </a:r>
            <a:endParaRPr lang="es-ES" altLang="en-US" sz="24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1000" dirty="0" smtClean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>
                <a:solidFill>
                  <a:srgbClr val="000000"/>
                </a:solidFill>
              </a:rPr>
              <a:t>Validación </a:t>
            </a:r>
            <a:r>
              <a:rPr lang="es-ES" altLang="en-US" sz="2400" dirty="0">
                <a:solidFill>
                  <a:srgbClr val="000000"/>
                </a:solidFill>
              </a:rPr>
              <a:t>del SISDEHM mediante talleres en países seleccionados: Brasil, Costa Rica, Ecuador, Guatemala, Perú, República </a:t>
            </a:r>
            <a:r>
              <a:rPr lang="es-ES" altLang="en-US" sz="2400" dirty="0" smtClean="0">
                <a:solidFill>
                  <a:srgbClr val="000000"/>
                </a:solidFill>
              </a:rPr>
              <a:t>Dominicana y Panamá</a:t>
            </a:r>
            <a:endParaRPr lang="es-ES" altLang="en-US" sz="24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11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Participación amplia de diversos sectores del gobierno (ministerio de la mujer, oficina nacional de estadística, oficinas de planeación/presupuesto, etc.), de parlamentarias (legislación/fiscalización de los derechos), y sociedad civil (organizaciones de mujeres y de derechos humanos)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endParaRPr lang="es-ES" altLang="en-US" sz="1100" dirty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Incorporación de los insumos de estos talleres y publicación del </a:t>
            </a:r>
            <a:r>
              <a:rPr lang="es-ES" altLang="en-US" sz="2400" i="1" dirty="0" err="1">
                <a:solidFill>
                  <a:srgbClr val="000000"/>
                </a:solidFill>
              </a:rPr>
              <a:t>Toolkit</a:t>
            </a:r>
            <a:endParaRPr lang="es-ES" altLang="en-US" sz="2400" i="1" dirty="0">
              <a:solidFill>
                <a:srgbClr val="000000"/>
              </a:solidFill>
            </a:endParaRPr>
          </a:p>
          <a:p>
            <a:pPr marL="0" indent="0">
              <a:lnSpc>
                <a:spcPct val="120000"/>
              </a:lnSpc>
              <a:buClr>
                <a:schemeClr val="accent1">
                  <a:lumMod val="50000"/>
                </a:schemeClr>
              </a:buClr>
              <a:buNone/>
            </a:pPr>
            <a:endParaRPr lang="es-PE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ight Arrow 3"/>
          <p:cNvSpPr/>
          <p:nvPr/>
        </p:nvSpPr>
        <p:spPr>
          <a:xfrm>
            <a:off x="7721600" y="2882900"/>
            <a:ext cx="838200" cy="2423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4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889" y="1314451"/>
            <a:ext cx="3257781" cy="4451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13"/>
          <p:cNvSpPr>
            <a:spLocks noChangeArrowheads="1"/>
          </p:cNvSpPr>
          <p:nvPr/>
        </p:nvSpPr>
        <p:spPr bwMode="auto">
          <a:xfrm>
            <a:off x="960582" y="3565297"/>
            <a:ext cx="7496964" cy="381000"/>
          </a:xfrm>
          <a:prstGeom prst="roundRect">
            <a:avLst>
              <a:gd name="adj" fmla="val 16667"/>
            </a:avLst>
          </a:prstGeom>
          <a:solidFill>
            <a:srgbClr val="A74FFF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 a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la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salud: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Marco normativo e indicadores</a:t>
            </a: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auto">
          <a:xfrm>
            <a:off x="939800" y="1981200"/>
            <a:ext cx="7496964" cy="354013"/>
          </a:xfrm>
          <a:prstGeom prst="roundRect">
            <a:avLst>
              <a:gd name="adj" fmla="val 16667"/>
            </a:avLst>
          </a:prstGeom>
          <a:solidFill>
            <a:srgbClr val="DFA125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 a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la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educación: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Marco normativo e indicadores</a:t>
            </a: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>
            <a:off x="939800" y="2868613"/>
            <a:ext cx="7496964" cy="609600"/>
          </a:xfrm>
          <a:prstGeom prst="roundRect">
            <a:avLst>
              <a:gd name="adj" fmla="val 16667"/>
            </a:avLst>
          </a:prstGeom>
          <a:solidFill>
            <a:srgbClr val="FC52A7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 al trabajo y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a la seguridad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social: </a:t>
            </a: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Marco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normativo e indicadores</a:t>
            </a:r>
          </a:p>
        </p:txBody>
      </p:sp>
      <p:sp>
        <p:nvSpPr>
          <p:cNvPr id="29" name="AutoShape 13"/>
          <p:cNvSpPr>
            <a:spLocks noChangeArrowheads="1"/>
          </p:cNvSpPr>
          <p:nvPr/>
        </p:nvSpPr>
        <p:spPr bwMode="auto">
          <a:xfrm>
            <a:off x="939800" y="2411413"/>
            <a:ext cx="7496964" cy="381000"/>
          </a:xfrm>
          <a:prstGeom prst="roundRect">
            <a:avLst>
              <a:gd name="adj" fmla="val 16667"/>
            </a:avLst>
          </a:prstGeom>
          <a:solidFill>
            <a:srgbClr val="FFB66D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Derechos económicos: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Marco normativo e indicadores</a:t>
            </a: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auto">
          <a:xfrm>
            <a:off x="960582" y="4022497"/>
            <a:ext cx="7496964" cy="381000"/>
          </a:xfrm>
          <a:prstGeom prst="roundRect">
            <a:avLst>
              <a:gd name="adj" fmla="val 16667"/>
            </a:avLst>
          </a:prstGeom>
          <a:solidFill>
            <a:srgbClr val="9DCC06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Derechos sexuales y reproductivos: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Marco normativo e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indicadores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auto">
          <a:xfrm>
            <a:off x="960582" y="4936897"/>
            <a:ext cx="7496964" cy="381000"/>
          </a:xfrm>
          <a:prstGeom prst="roundRect">
            <a:avLst>
              <a:gd name="adj" fmla="val 16667"/>
            </a:avLst>
          </a:prstGeom>
          <a:solidFill>
            <a:srgbClr val="0083E6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Introducción y Guía Operativa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" name="AutoShape 13"/>
          <p:cNvSpPr>
            <a:spLocks noChangeArrowheads="1"/>
          </p:cNvSpPr>
          <p:nvPr/>
        </p:nvSpPr>
        <p:spPr bwMode="auto">
          <a:xfrm>
            <a:off x="960582" y="4479697"/>
            <a:ext cx="7496964" cy="381000"/>
          </a:xfrm>
          <a:prstGeom prst="roundRect">
            <a:avLst>
              <a:gd name="adj" fmla="val 16667"/>
            </a:avLst>
          </a:prstGeom>
          <a:solidFill>
            <a:srgbClr val="19C3FF"/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Derechos políticos de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las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mujeres: </a:t>
            </a: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Marco normativo e </a:t>
            </a: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indicadores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4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SISDEHM: Contenidos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806373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Indicadores</a:t>
            </a:r>
            <a:endParaRPr lang="es-PE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4414118"/>
              </p:ext>
            </p:extLst>
          </p:nvPr>
        </p:nvGraphicFramePr>
        <p:xfrm>
          <a:off x="838200" y="2043113"/>
          <a:ext cx="10453914" cy="338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3971">
                  <a:extLst>
                    <a:ext uri="{9D8B030D-6E8A-4147-A177-3AD203B41FA5}">
                      <a16:colId xmlns:a16="http://schemas.microsoft.com/office/drawing/2014/main" xmlns="" val="3502970683"/>
                    </a:ext>
                  </a:extLst>
                </a:gridCol>
                <a:gridCol w="8069943">
                  <a:extLst>
                    <a:ext uri="{9D8B030D-6E8A-4147-A177-3AD203B41FA5}">
                      <a16:colId xmlns:a16="http://schemas.microsoft.com/office/drawing/2014/main" xmlns="" val="2329687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PE" dirty="0" smtClean="0"/>
                        <a:t>Tipo de</a:t>
                      </a:r>
                      <a:r>
                        <a:rPr lang="es-PE" baseline="0" dirty="0" smtClean="0"/>
                        <a:t> i</a:t>
                      </a:r>
                      <a:r>
                        <a:rPr lang="es-PE" dirty="0" smtClean="0"/>
                        <a:t>ndicador</a:t>
                      </a:r>
                      <a:endParaRPr lang="es-P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dirty="0" smtClean="0"/>
                        <a:t>Medición</a:t>
                      </a:r>
                      <a:r>
                        <a:rPr lang="es-PE" baseline="0" dirty="0" smtClean="0"/>
                        <a:t> de…</a:t>
                      </a:r>
                      <a:endParaRPr lang="es-PE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455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Estructural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Ratificación o aprobación de instrumentos jurídicos internacionales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Medidas, normas jurídicas, estrategias, políticas, planes/programas, agencias públicas destinadas a implementar los derechos de las mujeres</a:t>
                      </a:r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4678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De proceso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Calidad y magnitud de los esfuerzos del Estado para implementar los derechos protegidos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Alcance, cobertura y contenido de las estrategias, políticas, planes, programas u otras actividades e intervenciones específicas</a:t>
                      </a:r>
                      <a:endParaRPr lang="es-P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2400" b="1" dirty="0" smtClean="0"/>
                        <a:t>De resultado</a:t>
                      </a:r>
                      <a:endParaRPr lang="es-PE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Logros individuales y colectivos que indican el estado de realización de un derecho humano en un determinado contexto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ES" dirty="0" smtClean="0">
                          <a:effectLst/>
                        </a:rPr>
                        <a:t>Impacto real de las estrategias, programas, intervenciones del Estado</a:t>
                      </a:r>
                      <a:endParaRPr lang="es-PE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22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8" b="41304"/>
          <a:stretch/>
        </p:blipFill>
        <p:spPr>
          <a:xfrm>
            <a:off x="5004262" y="6062775"/>
            <a:ext cx="3432502" cy="878351"/>
          </a:xfrm>
          <a:prstGeom prst="rect">
            <a:avLst/>
          </a:prstGeom>
        </p:spPr>
      </p:pic>
      <p:pic>
        <p:nvPicPr>
          <p:cNvPr id="7" name="Imagen 2" descr="logoV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73" y="6301925"/>
            <a:ext cx="2814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IM-Logo-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1990" y="6217759"/>
            <a:ext cx="1077478" cy="568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AutoShape 13"/>
          <p:cNvSpPr>
            <a:spLocks noChangeArrowheads="1"/>
          </p:cNvSpPr>
          <p:nvPr/>
        </p:nvSpPr>
        <p:spPr bwMode="auto">
          <a:xfrm>
            <a:off x="960582" y="3362101"/>
            <a:ext cx="7130143" cy="3810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Capacidad estatal</a:t>
            </a:r>
          </a:p>
        </p:txBody>
      </p:sp>
      <p:sp>
        <p:nvSpPr>
          <p:cNvPr id="27" name="AutoShape 13"/>
          <p:cNvSpPr>
            <a:spLocks noChangeArrowheads="1"/>
          </p:cNvSpPr>
          <p:nvPr/>
        </p:nvSpPr>
        <p:spPr bwMode="auto">
          <a:xfrm>
            <a:off x="939800" y="1981200"/>
            <a:ext cx="7130143" cy="354013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Incorporación del derecho</a:t>
            </a: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>
            <a:off x="939800" y="2868613"/>
            <a:ext cx="7130143" cy="411616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Compromiso financiero y presupuestal</a:t>
            </a:r>
          </a:p>
        </p:txBody>
      </p:sp>
      <p:sp>
        <p:nvSpPr>
          <p:cNvPr id="29" name="AutoShape 13"/>
          <p:cNvSpPr>
            <a:spLocks noChangeArrowheads="1"/>
          </p:cNvSpPr>
          <p:nvPr/>
        </p:nvSpPr>
        <p:spPr bwMode="auto">
          <a:xfrm>
            <a:off x="939800" y="2411413"/>
            <a:ext cx="7130143" cy="3810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>
                <a:solidFill>
                  <a:srgbClr val="000000"/>
                </a:solidFill>
                <a:latin typeface="Arial" charset="0"/>
              </a:rPr>
              <a:t>Políticas públicas para la igualdad entre mujeres y hombres</a:t>
            </a:r>
          </a:p>
        </p:txBody>
      </p:sp>
      <p:sp>
        <p:nvSpPr>
          <p:cNvPr id="30" name="AutoShape 13"/>
          <p:cNvSpPr>
            <a:spLocks noChangeArrowheads="1"/>
          </p:cNvSpPr>
          <p:nvPr/>
        </p:nvSpPr>
        <p:spPr bwMode="auto">
          <a:xfrm>
            <a:off x="960582" y="3819301"/>
            <a:ext cx="7130143" cy="3810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Acceso a la justicia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1" name="AutoShape 13"/>
          <p:cNvSpPr>
            <a:spLocks noChangeArrowheads="1"/>
          </p:cNvSpPr>
          <p:nvPr/>
        </p:nvSpPr>
        <p:spPr bwMode="auto">
          <a:xfrm>
            <a:off x="960582" y="4733701"/>
            <a:ext cx="7130143" cy="3810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Participación en el diseño, ejecución, seguimiento y evaluación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" name="AutoShape 13"/>
          <p:cNvSpPr>
            <a:spLocks noChangeArrowheads="1"/>
          </p:cNvSpPr>
          <p:nvPr/>
        </p:nvSpPr>
        <p:spPr bwMode="auto">
          <a:xfrm>
            <a:off x="960582" y="4276501"/>
            <a:ext cx="7130143" cy="381000"/>
          </a:xfrm>
          <a:prstGeom prst="roundRect">
            <a:avLst>
              <a:gd name="adj" fmla="val 16667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  <a:extLst/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s-ES" altLang="en-US" sz="1800" b="1" dirty="0" smtClean="0">
                <a:solidFill>
                  <a:srgbClr val="000000"/>
                </a:solidFill>
                <a:latin typeface="Arial" charset="0"/>
              </a:rPr>
              <a:t>Rendición de cuentas (acceso a la información)</a:t>
            </a:r>
            <a:endParaRPr lang="es-ES" altLang="en-US" sz="18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4" name="Título 1"/>
          <p:cNvSpPr>
            <a:spLocks noGrp="1"/>
          </p:cNvSpPr>
          <p:nvPr>
            <p:ph type="title"/>
          </p:nvPr>
        </p:nvSpPr>
        <p:spPr>
          <a:xfrm>
            <a:off x="838200" y="1129004"/>
            <a:ext cx="10515600" cy="785619"/>
          </a:xfrm>
        </p:spPr>
        <p:txBody>
          <a:bodyPr/>
          <a:lstStyle/>
          <a:p>
            <a:r>
              <a:rPr lang="es-PE" dirty="0" smtClean="0"/>
              <a:t>SISDEHM: Categorías conceptuales</a:t>
            </a:r>
            <a:endParaRPr lang="es-PE" dirty="0"/>
          </a:p>
        </p:txBody>
      </p:sp>
      <p:sp>
        <p:nvSpPr>
          <p:cNvPr id="2" name="Right Brace 1"/>
          <p:cNvSpPr/>
          <p:nvPr/>
        </p:nvSpPr>
        <p:spPr>
          <a:xfrm>
            <a:off x="8287657" y="1981200"/>
            <a:ext cx="711200" cy="3133501"/>
          </a:xfrm>
          <a:prstGeom prst="rightBrac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arcador de contenido 2"/>
          <p:cNvSpPr>
            <a:spLocks noGrp="1"/>
          </p:cNvSpPr>
          <p:nvPr>
            <p:ph idx="1"/>
          </p:nvPr>
        </p:nvSpPr>
        <p:spPr>
          <a:xfrm>
            <a:off x="9251018" y="1645563"/>
            <a:ext cx="2550910" cy="3822700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None/>
            </a:pPr>
            <a:r>
              <a:rPr lang="es-ES" altLang="en-US" sz="2400" dirty="0" smtClean="0">
                <a:solidFill>
                  <a:srgbClr val="000000"/>
                </a:solidFill>
              </a:rPr>
              <a:t>Atraviesan los:</a:t>
            </a:r>
          </a:p>
          <a:p>
            <a:pPr marL="0" indent="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None/>
            </a:pPr>
            <a:endParaRPr lang="es-ES" altLang="en-US" sz="800" dirty="0" smtClean="0">
              <a:solidFill>
                <a:srgbClr val="000000"/>
              </a:solidFill>
            </a:endParaRP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>
                <a:solidFill>
                  <a:srgbClr val="000000"/>
                </a:solidFill>
              </a:rPr>
              <a:t>Indicadores estructurales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 smtClean="0">
                <a:solidFill>
                  <a:srgbClr val="000000"/>
                </a:solidFill>
              </a:rPr>
              <a:t>Indicadores de proceso</a:t>
            </a:r>
          </a:p>
          <a:p>
            <a:pPr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s-ES" altLang="en-US" sz="2400" dirty="0">
                <a:solidFill>
                  <a:srgbClr val="000000"/>
                </a:solidFill>
              </a:rPr>
              <a:t>Indicadores de </a:t>
            </a:r>
            <a:r>
              <a:rPr lang="es-ES" altLang="en-US" sz="2400" dirty="0" smtClean="0">
                <a:solidFill>
                  <a:srgbClr val="000000"/>
                </a:solidFill>
              </a:rPr>
              <a:t>resultado</a:t>
            </a:r>
            <a:endParaRPr lang="es-ES" altLang="en-US" sz="2400" dirty="0">
              <a:solidFill>
                <a:srgbClr val="000000"/>
              </a:solidFill>
            </a:endParaRPr>
          </a:p>
          <a:p>
            <a:pPr marL="0" indent="0">
              <a:lnSpc>
                <a:spcPct val="120000"/>
              </a:lnSpc>
              <a:buClr>
                <a:schemeClr val="accent1">
                  <a:lumMod val="50000"/>
                </a:schemeClr>
              </a:buClr>
              <a:buNone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7222983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981</Words>
  <Application>Microsoft Office PowerPoint</Application>
  <PresentationFormat>Custom</PresentationFormat>
  <Paragraphs>122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Tema de Office</vt:lpstr>
      <vt:lpstr>El Monitoreo Integral de los Derechos Humanos de las Mujeres (SISDEHM)</vt:lpstr>
      <vt:lpstr>PowerPoint Presentation</vt:lpstr>
      <vt:lpstr>PowerPoint Presentation</vt:lpstr>
      <vt:lpstr>PowerPoint Presentation</vt:lpstr>
      <vt:lpstr>SISDEHM: Objetivos y publico meta</vt:lpstr>
      <vt:lpstr>SISDEHM: Proceso de construcción</vt:lpstr>
      <vt:lpstr>SISDEHM: Contenidos</vt:lpstr>
      <vt:lpstr>Indicadores</vt:lpstr>
      <vt:lpstr>SISDEHM: Categorías conceptuales</vt:lpstr>
      <vt:lpstr>SISDEHM: Derechos económicos</vt:lpstr>
      <vt:lpstr>Indicadores</vt:lpstr>
      <vt:lpstr>GRACIAS</vt:lpstr>
    </vt:vector>
  </TitlesOfParts>
  <Company>MIMP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 Jesús Cuentas Ramirez</dc:creator>
  <cp:lastModifiedBy>user</cp:lastModifiedBy>
  <cp:revision>23</cp:revision>
  <dcterms:created xsi:type="dcterms:W3CDTF">2016-04-16T17:25:47Z</dcterms:created>
  <dcterms:modified xsi:type="dcterms:W3CDTF">2016-05-24T04:40:20Z</dcterms:modified>
</cp:coreProperties>
</file>