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59" r:id="rId2"/>
    <p:sldId id="274" r:id="rId3"/>
    <p:sldId id="273" r:id="rId4"/>
    <p:sldId id="275" r:id="rId5"/>
    <p:sldId id="276" r:id="rId6"/>
    <p:sldId id="260" r:id="rId7"/>
    <p:sldId id="279" r:id="rId8"/>
    <p:sldId id="280" r:id="rId9"/>
    <p:sldId id="281" r:id="rId10"/>
    <p:sldId id="282" r:id="rId11"/>
    <p:sldId id="283" r:id="rId12"/>
    <p:sldId id="284" r:id="rId13"/>
    <p:sldId id="261" r:id="rId14"/>
    <p:sldId id="258" r:id="rId15"/>
    <p:sldId id="257" r:id="rId16"/>
  </p:sldIdLst>
  <p:sldSz cx="12192000" cy="6858000"/>
  <p:notesSz cx="6858000" cy="9947275"/>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219BA0"/>
    <a:srgbClr val="360D0D"/>
    <a:srgbClr val="401613"/>
    <a:srgbClr val="3CA6A6"/>
    <a:srgbClr val="4FCCB7"/>
    <a:srgbClr val="330704"/>
    <a:srgbClr val="4BC0D2"/>
    <a:srgbClr val="6ED3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6" d="100"/>
          <a:sy n="66" d="100"/>
        </p:scale>
        <p:origin x="-888" y="-27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FAF9963-B706-443C-B90B-624BE93E296C}" type="doc">
      <dgm:prSet loTypeId="urn:microsoft.com/office/officeart/2005/8/layout/venn3" loCatId="relationship" qsTypeId="urn:microsoft.com/office/officeart/2005/8/quickstyle/simple1" qsCatId="simple" csTypeId="urn:microsoft.com/office/officeart/2005/8/colors/accent2_1" csCatId="accent2" phldr="1"/>
      <dgm:spPr/>
      <dgm:t>
        <a:bodyPr/>
        <a:lstStyle/>
        <a:p>
          <a:endParaRPr lang="es-PE"/>
        </a:p>
      </dgm:t>
    </dgm:pt>
    <dgm:pt modelId="{431C6070-EFDC-4BC6-A880-52B6C1DC767E}">
      <dgm:prSet phldrT="[Texto]" custT="1"/>
      <dgm:spPr/>
      <dgm:t>
        <a:bodyPr/>
        <a:lstStyle/>
        <a:p>
          <a:r>
            <a:rPr lang="es-PE" sz="1200" dirty="0" smtClean="0"/>
            <a:t>Los grandes cambios sociales, culturales, económicos, tecnológicos y laborales que han modificado sustancialmente los intereses de la vida de las personas</a:t>
          </a:r>
          <a:endParaRPr lang="es-PE" sz="1200" dirty="0"/>
        </a:p>
      </dgm:t>
    </dgm:pt>
    <dgm:pt modelId="{1FE54266-418F-43C0-9244-6715A0D2A209}" type="parTrans" cxnId="{ED54F991-024A-4F56-A55E-EF78CE88AA01}">
      <dgm:prSet/>
      <dgm:spPr/>
      <dgm:t>
        <a:bodyPr/>
        <a:lstStyle/>
        <a:p>
          <a:endParaRPr lang="es-PE" sz="1200"/>
        </a:p>
      </dgm:t>
    </dgm:pt>
    <dgm:pt modelId="{A7E8C116-70F0-4354-A8CF-593008CBE0C4}" type="sibTrans" cxnId="{ED54F991-024A-4F56-A55E-EF78CE88AA01}">
      <dgm:prSet/>
      <dgm:spPr/>
      <dgm:t>
        <a:bodyPr/>
        <a:lstStyle/>
        <a:p>
          <a:endParaRPr lang="es-PE" sz="1200"/>
        </a:p>
      </dgm:t>
    </dgm:pt>
    <dgm:pt modelId="{9F0CE5D9-415F-4BF2-8CD9-AA38DBFA7DDB}">
      <dgm:prSet custT="1"/>
      <dgm:spPr/>
      <dgm:t>
        <a:bodyPr/>
        <a:lstStyle/>
        <a:p>
          <a:r>
            <a:rPr lang="es-PE" sz="1600" dirty="0" smtClean="0"/>
            <a:t>Aumento de  la esperanza de vida</a:t>
          </a:r>
        </a:p>
      </dgm:t>
    </dgm:pt>
    <dgm:pt modelId="{91D7CAB2-9931-44E8-8F17-56ED05EC52EE}" type="parTrans" cxnId="{873B7A38-4CD7-454C-9A6A-80E75C284E16}">
      <dgm:prSet/>
      <dgm:spPr/>
      <dgm:t>
        <a:bodyPr/>
        <a:lstStyle/>
        <a:p>
          <a:endParaRPr lang="es-PE" sz="1200"/>
        </a:p>
      </dgm:t>
    </dgm:pt>
    <dgm:pt modelId="{4C5658D5-472D-47F5-A021-01B7F192C5D8}" type="sibTrans" cxnId="{873B7A38-4CD7-454C-9A6A-80E75C284E16}">
      <dgm:prSet/>
      <dgm:spPr/>
      <dgm:t>
        <a:bodyPr/>
        <a:lstStyle/>
        <a:p>
          <a:endParaRPr lang="es-PE" sz="1200"/>
        </a:p>
      </dgm:t>
    </dgm:pt>
    <dgm:pt modelId="{B9B7767A-6295-4EB8-A0CF-D965FECA6E57}">
      <dgm:prSet custT="1"/>
      <dgm:spPr/>
      <dgm:t>
        <a:bodyPr/>
        <a:lstStyle/>
        <a:p>
          <a:r>
            <a:rPr lang="es-PE" sz="1600" dirty="0" smtClean="0"/>
            <a:t>Aumento del nivel de educación promedio</a:t>
          </a:r>
        </a:p>
      </dgm:t>
    </dgm:pt>
    <dgm:pt modelId="{C810D014-E8A4-47BE-BDE2-F3793068A7EE}" type="parTrans" cxnId="{3E50C998-513E-441E-A1BD-D67C8F123060}">
      <dgm:prSet/>
      <dgm:spPr/>
      <dgm:t>
        <a:bodyPr/>
        <a:lstStyle/>
        <a:p>
          <a:endParaRPr lang="es-PE" sz="1200"/>
        </a:p>
      </dgm:t>
    </dgm:pt>
    <dgm:pt modelId="{517E3DA6-4B3E-45A9-A2E7-9B72A9815547}" type="sibTrans" cxnId="{3E50C998-513E-441E-A1BD-D67C8F123060}">
      <dgm:prSet/>
      <dgm:spPr/>
      <dgm:t>
        <a:bodyPr/>
        <a:lstStyle/>
        <a:p>
          <a:endParaRPr lang="es-PE" sz="1200"/>
        </a:p>
      </dgm:t>
    </dgm:pt>
    <dgm:pt modelId="{2137E09B-D8E9-4371-B0F3-992541F1C215}">
      <dgm:prSet custT="1"/>
      <dgm:spPr/>
      <dgm:t>
        <a:bodyPr/>
        <a:lstStyle/>
        <a:p>
          <a:r>
            <a:rPr lang="es-PE" sz="1600" dirty="0" smtClean="0"/>
            <a:t>Tendencia a tener menos hijos (</a:t>
          </a:r>
          <a:r>
            <a:rPr lang="es-PE" sz="1600" dirty="0" err="1" smtClean="0"/>
            <a:t>Daeren</a:t>
          </a:r>
          <a:r>
            <a:rPr lang="es-PE" sz="1600" dirty="0" smtClean="0"/>
            <a:t>, 2000) </a:t>
          </a:r>
        </a:p>
      </dgm:t>
    </dgm:pt>
    <dgm:pt modelId="{60DC8E4F-1226-4C3E-BD87-3FD96C5B59CA}" type="parTrans" cxnId="{C9135921-E798-4A96-AFAF-65A6DF7D4403}">
      <dgm:prSet/>
      <dgm:spPr/>
      <dgm:t>
        <a:bodyPr/>
        <a:lstStyle/>
        <a:p>
          <a:endParaRPr lang="es-PE" sz="1200"/>
        </a:p>
      </dgm:t>
    </dgm:pt>
    <dgm:pt modelId="{7512410C-FE00-4968-969E-39DB85BCCEB6}" type="sibTrans" cxnId="{C9135921-E798-4A96-AFAF-65A6DF7D4403}">
      <dgm:prSet/>
      <dgm:spPr/>
      <dgm:t>
        <a:bodyPr/>
        <a:lstStyle/>
        <a:p>
          <a:endParaRPr lang="es-PE" sz="1200"/>
        </a:p>
      </dgm:t>
    </dgm:pt>
    <dgm:pt modelId="{CA446985-0FD7-4D55-BA8F-E8ABC118F285}" type="pres">
      <dgm:prSet presAssocID="{BFAF9963-B706-443C-B90B-624BE93E296C}" presName="Name0" presStyleCnt="0">
        <dgm:presLayoutVars>
          <dgm:dir/>
          <dgm:resizeHandles val="exact"/>
        </dgm:presLayoutVars>
      </dgm:prSet>
      <dgm:spPr/>
      <dgm:t>
        <a:bodyPr/>
        <a:lstStyle/>
        <a:p>
          <a:endParaRPr lang="es-PE"/>
        </a:p>
      </dgm:t>
    </dgm:pt>
    <dgm:pt modelId="{B9C2BACC-531D-4E8F-80B5-F24F2DF89E3E}" type="pres">
      <dgm:prSet presAssocID="{431C6070-EFDC-4BC6-A880-52B6C1DC767E}" presName="Name5" presStyleLbl="vennNode1" presStyleIdx="0" presStyleCnt="4">
        <dgm:presLayoutVars>
          <dgm:bulletEnabled val="1"/>
        </dgm:presLayoutVars>
      </dgm:prSet>
      <dgm:spPr/>
      <dgm:t>
        <a:bodyPr/>
        <a:lstStyle/>
        <a:p>
          <a:endParaRPr lang="es-PE"/>
        </a:p>
      </dgm:t>
    </dgm:pt>
    <dgm:pt modelId="{CE74D688-C39F-4BCF-99E0-ED513D960A7A}" type="pres">
      <dgm:prSet presAssocID="{A7E8C116-70F0-4354-A8CF-593008CBE0C4}" presName="space" presStyleCnt="0"/>
      <dgm:spPr/>
    </dgm:pt>
    <dgm:pt modelId="{2CE5158C-0A27-4373-B7D7-54FA8A18B8C8}" type="pres">
      <dgm:prSet presAssocID="{9F0CE5D9-415F-4BF2-8CD9-AA38DBFA7DDB}" presName="Name5" presStyleLbl="vennNode1" presStyleIdx="1" presStyleCnt="4">
        <dgm:presLayoutVars>
          <dgm:bulletEnabled val="1"/>
        </dgm:presLayoutVars>
      </dgm:prSet>
      <dgm:spPr/>
      <dgm:t>
        <a:bodyPr/>
        <a:lstStyle/>
        <a:p>
          <a:endParaRPr lang="es-PE"/>
        </a:p>
      </dgm:t>
    </dgm:pt>
    <dgm:pt modelId="{3CFCA3B3-6ABA-48D7-8494-75EFD761B347}" type="pres">
      <dgm:prSet presAssocID="{4C5658D5-472D-47F5-A021-01B7F192C5D8}" presName="space" presStyleCnt="0"/>
      <dgm:spPr/>
    </dgm:pt>
    <dgm:pt modelId="{97BC0711-E000-42F5-A834-7C552151EFE1}" type="pres">
      <dgm:prSet presAssocID="{B9B7767A-6295-4EB8-A0CF-D965FECA6E57}" presName="Name5" presStyleLbl="vennNode1" presStyleIdx="2" presStyleCnt="4">
        <dgm:presLayoutVars>
          <dgm:bulletEnabled val="1"/>
        </dgm:presLayoutVars>
      </dgm:prSet>
      <dgm:spPr/>
      <dgm:t>
        <a:bodyPr/>
        <a:lstStyle/>
        <a:p>
          <a:endParaRPr lang="es-PE"/>
        </a:p>
      </dgm:t>
    </dgm:pt>
    <dgm:pt modelId="{BE0A5AD0-C65B-4F3B-B50C-E224AC053CBF}" type="pres">
      <dgm:prSet presAssocID="{517E3DA6-4B3E-45A9-A2E7-9B72A9815547}" presName="space" presStyleCnt="0"/>
      <dgm:spPr/>
    </dgm:pt>
    <dgm:pt modelId="{C5152FB7-46DD-44B1-B1E8-C36D4DF1BB8B}" type="pres">
      <dgm:prSet presAssocID="{2137E09B-D8E9-4371-B0F3-992541F1C215}" presName="Name5" presStyleLbl="vennNode1" presStyleIdx="3" presStyleCnt="4">
        <dgm:presLayoutVars>
          <dgm:bulletEnabled val="1"/>
        </dgm:presLayoutVars>
      </dgm:prSet>
      <dgm:spPr/>
      <dgm:t>
        <a:bodyPr/>
        <a:lstStyle/>
        <a:p>
          <a:endParaRPr lang="es-PE"/>
        </a:p>
      </dgm:t>
    </dgm:pt>
  </dgm:ptLst>
  <dgm:cxnLst>
    <dgm:cxn modelId="{09018E4D-87E0-45D0-A870-CA0E4D586832}" type="presOf" srcId="{BFAF9963-B706-443C-B90B-624BE93E296C}" destId="{CA446985-0FD7-4D55-BA8F-E8ABC118F285}" srcOrd="0" destOrd="0" presId="urn:microsoft.com/office/officeart/2005/8/layout/venn3"/>
    <dgm:cxn modelId="{3E50C998-513E-441E-A1BD-D67C8F123060}" srcId="{BFAF9963-B706-443C-B90B-624BE93E296C}" destId="{B9B7767A-6295-4EB8-A0CF-D965FECA6E57}" srcOrd="2" destOrd="0" parTransId="{C810D014-E8A4-47BE-BDE2-F3793068A7EE}" sibTransId="{517E3DA6-4B3E-45A9-A2E7-9B72A9815547}"/>
    <dgm:cxn modelId="{A8EB973A-0599-4050-B305-7435F77F0817}" type="presOf" srcId="{B9B7767A-6295-4EB8-A0CF-D965FECA6E57}" destId="{97BC0711-E000-42F5-A834-7C552151EFE1}" srcOrd="0" destOrd="0" presId="urn:microsoft.com/office/officeart/2005/8/layout/venn3"/>
    <dgm:cxn modelId="{5ABF8E06-DD7E-474A-9816-6D15307E9579}" type="presOf" srcId="{431C6070-EFDC-4BC6-A880-52B6C1DC767E}" destId="{B9C2BACC-531D-4E8F-80B5-F24F2DF89E3E}" srcOrd="0" destOrd="0" presId="urn:microsoft.com/office/officeart/2005/8/layout/venn3"/>
    <dgm:cxn modelId="{C9135921-E798-4A96-AFAF-65A6DF7D4403}" srcId="{BFAF9963-B706-443C-B90B-624BE93E296C}" destId="{2137E09B-D8E9-4371-B0F3-992541F1C215}" srcOrd="3" destOrd="0" parTransId="{60DC8E4F-1226-4C3E-BD87-3FD96C5B59CA}" sibTransId="{7512410C-FE00-4968-969E-39DB85BCCEB6}"/>
    <dgm:cxn modelId="{1B266D24-31F1-43BC-9AFD-9388E306AA21}" type="presOf" srcId="{2137E09B-D8E9-4371-B0F3-992541F1C215}" destId="{C5152FB7-46DD-44B1-B1E8-C36D4DF1BB8B}" srcOrd="0" destOrd="0" presId="urn:microsoft.com/office/officeart/2005/8/layout/venn3"/>
    <dgm:cxn modelId="{873B7A38-4CD7-454C-9A6A-80E75C284E16}" srcId="{BFAF9963-B706-443C-B90B-624BE93E296C}" destId="{9F0CE5D9-415F-4BF2-8CD9-AA38DBFA7DDB}" srcOrd="1" destOrd="0" parTransId="{91D7CAB2-9931-44E8-8F17-56ED05EC52EE}" sibTransId="{4C5658D5-472D-47F5-A021-01B7F192C5D8}"/>
    <dgm:cxn modelId="{ED54F991-024A-4F56-A55E-EF78CE88AA01}" srcId="{BFAF9963-B706-443C-B90B-624BE93E296C}" destId="{431C6070-EFDC-4BC6-A880-52B6C1DC767E}" srcOrd="0" destOrd="0" parTransId="{1FE54266-418F-43C0-9244-6715A0D2A209}" sibTransId="{A7E8C116-70F0-4354-A8CF-593008CBE0C4}"/>
    <dgm:cxn modelId="{7C9181DF-0667-4281-9A8D-9F996ED8495B}" type="presOf" srcId="{9F0CE5D9-415F-4BF2-8CD9-AA38DBFA7DDB}" destId="{2CE5158C-0A27-4373-B7D7-54FA8A18B8C8}" srcOrd="0" destOrd="0" presId="urn:microsoft.com/office/officeart/2005/8/layout/venn3"/>
    <dgm:cxn modelId="{142B4C3C-8C75-4D70-8435-4399F243657B}" type="presParOf" srcId="{CA446985-0FD7-4D55-BA8F-E8ABC118F285}" destId="{B9C2BACC-531D-4E8F-80B5-F24F2DF89E3E}" srcOrd="0" destOrd="0" presId="urn:microsoft.com/office/officeart/2005/8/layout/venn3"/>
    <dgm:cxn modelId="{B2762248-F347-4808-81A8-4E2D2913068E}" type="presParOf" srcId="{CA446985-0FD7-4D55-BA8F-E8ABC118F285}" destId="{CE74D688-C39F-4BCF-99E0-ED513D960A7A}" srcOrd="1" destOrd="0" presId="urn:microsoft.com/office/officeart/2005/8/layout/venn3"/>
    <dgm:cxn modelId="{DA4A6BF7-1572-4FC8-9806-BBD37D9B5460}" type="presParOf" srcId="{CA446985-0FD7-4D55-BA8F-E8ABC118F285}" destId="{2CE5158C-0A27-4373-B7D7-54FA8A18B8C8}" srcOrd="2" destOrd="0" presId="urn:microsoft.com/office/officeart/2005/8/layout/venn3"/>
    <dgm:cxn modelId="{FF84342D-6638-49E3-9ABC-1CBF5F79AB94}" type="presParOf" srcId="{CA446985-0FD7-4D55-BA8F-E8ABC118F285}" destId="{3CFCA3B3-6ABA-48D7-8494-75EFD761B347}" srcOrd="3" destOrd="0" presId="urn:microsoft.com/office/officeart/2005/8/layout/venn3"/>
    <dgm:cxn modelId="{CA37D65E-7B00-4DB7-9544-1EAFFE6F53FD}" type="presParOf" srcId="{CA446985-0FD7-4D55-BA8F-E8ABC118F285}" destId="{97BC0711-E000-42F5-A834-7C552151EFE1}" srcOrd="4" destOrd="0" presId="urn:microsoft.com/office/officeart/2005/8/layout/venn3"/>
    <dgm:cxn modelId="{0D84AA54-7ED1-4DAE-8D26-F5A65EA34D0A}" type="presParOf" srcId="{CA446985-0FD7-4D55-BA8F-E8ABC118F285}" destId="{BE0A5AD0-C65B-4F3B-B50C-E224AC053CBF}" srcOrd="5" destOrd="0" presId="urn:microsoft.com/office/officeart/2005/8/layout/venn3"/>
    <dgm:cxn modelId="{0BD1E172-19C5-4CE2-9E1B-C7E95579D9CD}" type="presParOf" srcId="{CA446985-0FD7-4D55-BA8F-E8ABC118F285}" destId="{C5152FB7-46DD-44B1-B1E8-C36D4DF1BB8B}"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64D055-2077-46F3-A2AC-44F7E8D6DD88}" type="doc">
      <dgm:prSet loTypeId="urn:microsoft.com/office/officeart/2009/3/layout/StepUpProcess" loCatId="process" qsTypeId="urn:microsoft.com/office/officeart/2005/8/quickstyle/simple1" qsCatId="simple" csTypeId="urn:microsoft.com/office/officeart/2005/8/colors/accent2_1" csCatId="accent2" phldr="1"/>
      <dgm:spPr/>
      <dgm:t>
        <a:bodyPr/>
        <a:lstStyle/>
        <a:p>
          <a:endParaRPr lang="es-PE"/>
        </a:p>
      </dgm:t>
    </dgm:pt>
    <dgm:pt modelId="{5D13C5E9-99D3-4323-8647-2CE7762516DF}">
      <dgm:prSet phldrT="[Texto]" custT="1"/>
      <dgm:spPr/>
      <dgm:t>
        <a:bodyPr/>
        <a:lstStyle/>
        <a:p>
          <a:pPr algn="l"/>
          <a:r>
            <a:rPr lang="es-PE" sz="2000" b="1" dirty="0" smtClean="0"/>
            <a:t>Mejora el desempeño</a:t>
          </a:r>
        </a:p>
        <a:p>
          <a:pPr algn="l"/>
          <a:r>
            <a:rPr lang="es-PE" sz="1200" dirty="0" smtClean="0">
              <a:latin typeface="Arial" panose="020B0604020202020204" pitchFamily="34" charset="0"/>
              <a:cs typeface="Arial" panose="020B0604020202020204" pitchFamily="34" charset="0"/>
            </a:rPr>
            <a:t>Wilson, Nick y Altanlar (</a:t>
          </a:r>
          <a:r>
            <a:rPr lang="es-PE" sz="1000" dirty="0" smtClean="0">
              <a:latin typeface="Arial" panose="020B0604020202020204" pitchFamily="34" charset="0"/>
              <a:cs typeface="Arial" panose="020B0604020202020204" pitchFamily="34" charset="0"/>
            </a:rPr>
            <a:t>2009</a:t>
          </a:r>
          <a:r>
            <a:rPr lang="es-PE" sz="1200" dirty="0" smtClean="0">
              <a:latin typeface="Arial" panose="020B0604020202020204" pitchFamily="34" charset="0"/>
              <a:cs typeface="Arial" panose="020B0604020202020204" pitchFamily="34" charset="0"/>
            </a:rPr>
            <a:t>) encontraron que el balance de género en las decisiones estratégicas reduce el riesgo en las empresas, mejora el capital de retorno y genera mayores ingresos</a:t>
          </a:r>
          <a:endParaRPr lang="es-PE" sz="1200" dirty="0"/>
        </a:p>
      </dgm:t>
    </dgm:pt>
    <dgm:pt modelId="{B5EF04AE-52C5-47A5-9457-2BBB04C5AE4C}" type="parTrans" cxnId="{5FC472EB-CE32-4CDA-B6F9-76B35772D21D}">
      <dgm:prSet/>
      <dgm:spPr/>
      <dgm:t>
        <a:bodyPr/>
        <a:lstStyle/>
        <a:p>
          <a:endParaRPr lang="es-PE"/>
        </a:p>
      </dgm:t>
    </dgm:pt>
    <dgm:pt modelId="{BC085FD5-9BF7-4201-85E9-B2A328F6F487}" type="sibTrans" cxnId="{5FC472EB-CE32-4CDA-B6F9-76B35772D21D}">
      <dgm:prSet/>
      <dgm:spPr/>
      <dgm:t>
        <a:bodyPr/>
        <a:lstStyle/>
        <a:p>
          <a:endParaRPr lang="es-PE"/>
        </a:p>
      </dgm:t>
    </dgm:pt>
    <dgm:pt modelId="{14E40000-1456-4E3E-AAD4-4A3CA40CC173}">
      <dgm:prSet custT="1"/>
      <dgm:spPr/>
      <dgm:t>
        <a:bodyPr/>
        <a:lstStyle/>
        <a:p>
          <a:pPr algn="l"/>
          <a:r>
            <a:rPr lang="es-PE" sz="2000" b="1" dirty="0" smtClean="0"/>
            <a:t>Mejor clima laboral</a:t>
          </a:r>
        </a:p>
        <a:p>
          <a:pPr algn="l"/>
          <a:r>
            <a:rPr lang="es-PE" sz="1200" dirty="0" smtClean="0">
              <a:latin typeface="Arial" panose="020B0604020202020204" pitchFamily="34" charset="0"/>
              <a:cs typeface="Arial" panose="020B0604020202020204" pitchFamily="34" charset="0"/>
            </a:rPr>
            <a:t>Las mujeres son más sensibles a los procesos sociales y relaciones humanas por lo que promueven buenas practicas laborales</a:t>
          </a:r>
          <a:endParaRPr lang="es-PE" sz="2000" dirty="0"/>
        </a:p>
      </dgm:t>
    </dgm:pt>
    <dgm:pt modelId="{6EE91496-BFF5-47BE-9A11-F9BFF075E8CF}" type="parTrans" cxnId="{8F8218AE-1FEF-41F8-AEC3-926887EB1635}">
      <dgm:prSet/>
      <dgm:spPr/>
      <dgm:t>
        <a:bodyPr/>
        <a:lstStyle/>
        <a:p>
          <a:endParaRPr lang="es-PE"/>
        </a:p>
      </dgm:t>
    </dgm:pt>
    <dgm:pt modelId="{B12FECE7-8AD8-44DB-A37E-2F17632E9BA6}" type="sibTrans" cxnId="{8F8218AE-1FEF-41F8-AEC3-926887EB1635}">
      <dgm:prSet/>
      <dgm:spPr/>
      <dgm:t>
        <a:bodyPr/>
        <a:lstStyle/>
        <a:p>
          <a:endParaRPr lang="es-PE"/>
        </a:p>
      </dgm:t>
    </dgm:pt>
    <dgm:pt modelId="{CDE0D8A3-C6DC-4311-8DC7-26E5F8BE6A3B}">
      <dgm:prSet custT="1"/>
      <dgm:spPr/>
      <dgm:t>
        <a:bodyPr/>
        <a:lstStyle/>
        <a:p>
          <a:pPr algn="l"/>
          <a:r>
            <a:rPr lang="es-PE" sz="2000" b="1" dirty="0" smtClean="0"/>
            <a:t>Sensible al mercado</a:t>
          </a:r>
        </a:p>
        <a:p>
          <a:pPr algn="l"/>
          <a:r>
            <a:rPr lang="es-PE" sz="1200" dirty="0" smtClean="0">
              <a:latin typeface="Arial" panose="020B0604020202020204" pitchFamily="34" charset="0"/>
              <a:cs typeface="Arial" panose="020B0604020202020204" pitchFamily="34" charset="0"/>
            </a:rPr>
            <a:t>Las mujeres representan aprox. la mitad de la población, responsable de cerca del 70% de las decisiones de compra doméstica (</a:t>
          </a:r>
          <a:r>
            <a:rPr lang="es-PE" sz="1000" dirty="0" smtClean="0">
              <a:latin typeface="Arial" panose="020B0604020202020204" pitchFamily="34" charset="0"/>
              <a:cs typeface="Arial" panose="020B0604020202020204" pitchFamily="34" charset="0"/>
            </a:rPr>
            <a:t>TCAM, 2009 citado por </a:t>
          </a:r>
          <a:r>
            <a:rPr lang="es-PE" sz="1000" dirty="0" err="1" smtClean="0">
              <a:latin typeface="Arial" panose="020B0604020202020204" pitchFamily="34" charset="0"/>
              <a:cs typeface="Arial" panose="020B0604020202020204" pitchFamily="34" charset="0"/>
            </a:rPr>
            <a:t>MacKinsey</a:t>
          </a:r>
          <a:r>
            <a:rPr lang="es-PE" sz="1000" dirty="0" smtClean="0">
              <a:latin typeface="Arial" panose="020B0604020202020204" pitchFamily="34" charset="0"/>
              <a:cs typeface="Arial" panose="020B0604020202020204" pitchFamily="34" charset="0"/>
            </a:rPr>
            <a:t> &amp; </a:t>
          </a:r>
          <a:r>
            <a:rPr lang="es-PE" sz="1000" dirty="0" err="1" smtClean="0">
              <a:latin typeface="Arial" panose="020B0604020202020204" pitchFamily="34" charset="0"/>
              <a:cs typeface="Arial" panose="020B0604020202020204" pitchFamily="34" charset="0"/>
            </a:rPr>
            <a:t>Company</a:t>
          </a:r>
          <a:r>
            <a:rPr lang="es-PE" sz="1000" dirty="0" smtClean="0">
              <a:latin typeface="Arial" panose="020B0604020202020204" pitchFamily="34" charset="0"/>
              <a:cs typeface="Arial" panose="020B0604020202020204" pitchFamily="34" charset="0"/>
            </a:rPr>
            <a:t>, 2011</a:t>
          </a:r>
          <a:r>
            <a:rPr lang="es-PE" sz="1200" dirty="0" smtClean="0">
              <a:latin typeface="Arial" panose="020B0604020202020204" pitchFamily="34" charset="0"/>
              <a:cs typeface="Arial" panose="020B0604020202020204" pitchFamily="34" charset="0"/>
            </a:rPr>
            <a:t>). </a:t>
          </a:r>
          <a:endParaRPr lang="es-PE" sz="1200" dirty="0"/>
        </a:p>
      </dgm:t>
    </dgm:pt>
    <dgm:pt modelId="{6BE87786-6531-4905-BB0A-EE106668EA68}" type="parTrans" cxnId="{446D830F-B479-4246-B497-DDE03A65BCE5}">
      <dgm:prSet/>
      <dgm:spPr/>
      <dgm:t>
        <a:bodyPr/>
        <a:lstStyle/>
        <a:p>
          <a:endParaRPr lang="es-PE"/>
        </a:p>
      </dgm:t>
    </dgm:pt>
    <dgm:pt modelId="{DF8CAA46-7403-4052-A760-43E30DD992F4}" type="sibTrans" cxnId="{446D830F-B479-4246-B497-DDE03A65BCE5}">
      <dgm:prSet/>
      <dgm:spPr/>
      <dgm:t>
        <a:bodyPr/>
        <a:lstStyle/>
        <a:p>
          <a:endParaRPr lang="es-PE"/>
        </a:p>
      </dgm:t>
    </dgm:pt>
    <dgm:pt modelId="{055AC975-CE37-4DF9-8013-4358164E2C0F}">
      <dgm:prSet custT="1"/>
      <dgm:spPr/>
      <dgm:t>
        <a:bodyPr/>
        <a:lstStyle/>
        <a:p>
          <a:pPr algn="l"/>
          <a:r>
            <a:rPr lang="es-PE" sz="2000" b="1" dirty="0" smtClean="0"/>
            <a:t>Gobierno corporativo</a:t>
          </a:r>
          <a:r>
            <a:rPr lang="es-PE" sz="2000" dirty="0" smtClean="0"/>
            <a:t> </a:t>
          </a:r>
        </a:p>
        <a:p>
          <a:pPr algn="l"/>
          <a:r>
            <a:rPr lang="es-PE" sz="1200" dirty="0" smtClean="0">
              <a:latin typeface="Arial" panose="020B0604020202020204" pitchFamily="34" charset="0"/>
              <a:cs typeface="Arial" panose="020B0604020202020204" pitchFamily="34" charset="0"/>
            </a:rPr>
            <a:t>Estudios realizados en Canadá y Reino Unido muestran que las empresas con más mujeres en sus directorios han adoptado recomendaciones para un buen gobierno corporat. generando con ello buenas prácticas, atención a los intereses de los accionistas y grupos de interés, generación de confianza </a:t>
          </a:r>
        </a:p>
      </dgm:t>
    </dgm:pt>
    <dgm:pt modelId="{DA710FA4-9891-4358-BE94-3C341B1A1713}" type="parTrans" cxnId="{92B579D4-EF14-420A-86D1-B9041EE0CC56}">
      <dgm:prSet/>
      <dgm:spPr/>
      <dgm:t>
        <a:bodyPr/>
        <a:lstStyle/>
        <a:p>
          <a:endParaRPr lang="es-PE"/>
        </a:p>
      </dgm:t>
    </dgm:pt>
    <dgm:pt modelId="{9813FBDD-57FC-4E4F-9D72-43D663DE46C1}" type="sibTrans" cxnId="{92B579D4-EF14-420A-86D1-B9041EE0CC56}">
      <dgm:prSet/>
      <dgm:spPr/>
      <dgm:t>
        <a:bodyPr/>
        <a:lstStyle/>
        <a:p>
          <a:endParaRPr lang="es-PE"/>
        </a:p>
      </dgm:t>
    </dgm:pt>
    <dgm:pt modelId="{E581FE19-FB51-418E-AF95-885FA47147FB}" type="pres">
      <dgm:prSet presAssocID="{4564D055-2077-46F3-A2AC-44F7E8D6DD88}" presName="rootnode" presStyleCnt="0">
        <dgm:presLayoutVars>
          <dgm:chMax/>
          <dgm:chPref/>
          <dgm:dir/>
          <dgm:animLvl val="lvl"/>
        </dgm:presLayoutVars>
      </dgm:prSet>
      <dgm:spPr/>
      <dgm:t>
        <a:bodyPr/>
        <a:lstStyle/>
        <a:p>
          <a:endParaRPr lang="es-PE"/>
        </a:p>
      </dgm:t>
    </dgm:pt>
    <dgm:pt modelId="{5404C1F7-2B67-49EB-947A-E2C80AD42787}" type="pres">
      <dgm:prSet presAssocID="{5D13C5E9-99D3-4323-8647-2CE7762516DF}" presName="composite" presStyleCnt="0"/>
      <dgm:spPr/>
    </dgm:pt>
    <dgm:pt modelId="{989E354B-E9EA-4BAF-B6CA-43DA9A50D720}" type="pres">
      <dgm:prSet presAssocID="{5D13C5E9-99D3-4323-8647-2CE7762516DF}" presName="LShape" presStyleLbl="alignNode1" presStyleIdx="0" presStyleCnt="7"/>
      <dgm:spPr/>
    </dgm:pt>
    <dgm:pt modelId="{A7499842-07AE-4C62-9333-9F895DDB3213}" type="pres">
      <dgm:prSet presAssocID="{5D13C5E9-99D3-4323-8647-2CE7762516DF}" presName="ParentText" presStyleLbl="revTx" presStyleIdx="0" presStyleCnt="4">
        <dgm:presLayoutVars>
          <dgm:chMax val="0"/>
          <dgm:chPref val="0"/>
          <dgm:bulletEnabled val="1"/>
        </dgm:presLayoutVars>
      </dgm:prSet>
      <dgm:spPr/>
      <dgm:t>
        <a:bodyPr/>
        <a:lstStyle/>
        <a:p>
          <a:endParaRPr lang="es-PE"/>
        </a:p>
      </dgm:t>
    </dgm:pt>
    <dgm:pt modelId="{10F3CFC5-8BE8-440C-B832-A57FF1314E44}" type="pres">
      <dgm:prSet presAssocID="{5D13C5E9-99D3-4323-8647-2CE7762516DF}" presName="Triangle" presStyleLbl="alignNode1" presStyleIdx="1" presStyleCnt="7"/>
      <dgm:spPr/>
    </dgm:pt>
    <dgm:pt modelId="{153719C1-492F-4329-ABDF-A3362193E869}" type="pres">
      <dgm:prSet presAssocID="{BC085FD5-9BF7-4201-85E9-B2A328F6F487}" presName="sibTrans" presStyleCnt="0"/>
      <dgm:spPr/>
    </dgm:pt>
    <dgm:pt modelId="{AD4305A6-A999-4421-B4D2-CCA081953DBA}" type="pres">
      <dgm:prSet presAssocID="{BC085FD5-9BF7-4201-85E9-B2A328F6F487}" presName="space" presStyleCnt="0"/>
      <dgm:spPr/>
    </dgm:pt>
    <dgm:pt modelId="{276E71BD-4677-4E48-88AF-792180B84CD8}" type="pres">
      <dgm:prSet presAssocID="{14E40000-1456-4E3E-AAD4-4A3CA40CC173}" presName="composite" presStyleCnt="0"/>
      <dgm:spPr/>
    </dgm:pt>
    <dgm:pt modelId="{943ED890-1649-4E12-99FF-1006CD512BAB}" type="pres">
      <dgm:prSet presAssocID="{14E40000-1456-4E3E-AAD4-4A3CA40CC173}" presName="LShape" presStyleLbl="alignNode1" presStyleIdx="2" presStyleCnt="7"/>
      <dgm:spPr/>
    </dgm:pt>
    <dgm:pt modelId="{101D5D8E-EF96-4D77-8AB8-9518B44AC50E}" type="pres">
      <dgm:prSet presAssocID="{14E40000-1456-4E3E-AAD4-4A3CA40CC173}" presName="ParentText" presStyleLbl="revTx" presStyleIdx="1" presStyleCnt="4">
        <dgm:presLayoutVars>
          <dgm:chMax val="0"/>
          <dgm:chPref val="0"/>
          <dgm:bulletEnabled val="1"/>
        </dgm:presLayoutVars>
      </dgm:prSet>
      <dgm:spPr/>
      <dgm:t>
        <a:bodyPr/>
        <a:lstStyle/>
        <a:p>
          <a:endParaRPr lang="es-PE"/>
        </a:p>
      </dgm:t>
    </dgm:pt>
    <dgm:pt modelId="{1AA57F1C-67D1-42FC-B0C4-B1F38C4EDD12}" type="pres">
      <dgm:prSet presAssocID="{14E40000-1456-4E3E-AAD4-4A3CA40CC173}" presName="Triangle" presStyleLbl="alignNode1" presStyleIdx="3" presStyleCnt="7"/>
      <dgm:spPr/>
    </dgm:pt>
    <dgm:pt modelId="{8B125691-5B11-46D9-BA89-2AD3711D06D8}" type="pres">
      <dgm:prSet presAssocID="{B12FECE7-8AD8-44DB-A37E-2F17632E9BA6}" presName="sibTrans" presStyleCnt="0"/>
      <dgm:spPr/>
    </dgm:pt>
    <dgm:pt modelId="{03E1AD98-26F7-482A-8948-22FABA2BE14D}" type="pres">
      <dgm:prSet presAssocID="{B12FECE7-8AD8-44DB-A37E-2F17632E9BA6}" presName="space" presStyleCnt="0"/>
      <dgm:spPr/>
    </dgm:pt>
    <dgm:pt modelId="{C034EB13-1C9E-4946-B83E-DE93A68D905B}" type="pres">
      <dgm:prSet presAssocID="{CDE0D8A3-C6DC-4311-8DC7-26E5F8BE6A3B}" presName="composite" presStyleCnt="0"/>
      <dgm:spPr/>
    </dgm:pt>
    <dgm:pt modelId="{641AC317-AD50-48F5-B618-26813D523F7E}" type="pres">
      <dgm:prSet presAssocID="{CDE0D8A3-C6DC-4311-8DC7-26E5F8BE6A3B}" presName="LShape" presStyleLbl="alignNode1" presStyleIdx="4" presStyleCnt="7"/>
      <dgm:spPr/>
    </dgm:pt>
    <dgm:pt modelId="{E748F971-496C-4933-9C50-3166599CEA37}" type="pres">
      <dgm:prSet presAssocID="{CDE0D8A3-C6DC-4311-8DC7-26E5F8BE6A3B}" presName="ParentText" presStyleLbl="revTx" presStyleIdx="2" presStyleCnt="4">
        <dgm:presLayoutVars>
          <dgm:chMax val="0"/>
          <dgm:chPref val="0"/>
          <dgm:bulletEnabled val="1"/>
        </dgm:presLayoutVars>
      </dgm:prSet>
      <dgm:spPr/>
      <dgm:t>
        <a:bodyPr/>
        <a:lstStyle/>
        <a:p>
          <a:endParaRPr lang="es-PE"/>
        </a:p>
      </dgm:t>
    </dgm:pt>
    <dgm:pt modelId="{A9107C55-620E-4AC3-B6E2-6812AC640E82}" type="pres">
      <dgm:prSet presAssocID="{CDE0D8A3-C6DC-4311-8DC7-26E5F8BE6A3B}" presName="Triangle" presStyleLbl="alignNode1" presStyleIdx="5" presStyleCnt="7"/>
      <dgm:spPr/>
    </dgm:pt>
    <dgm:pt modelId="{8033F6CC-4AF6-4C6A-90D1-8D14FBED6332}" type="pres">
      <dgm:prSet presAssocID="{DF8CAA46-7403-4052-A760-43E30DD992F4}" presName="sibTrans" presStyleCnt="0"/>
      <dgm:spPr/>
    </dgm:pt>
    <dgm:pt modelId="{46A598E6-D477-4DEC-89A9-E260018662A4}" type="pres">
      <dgm:prSet presAssocID="{DF8CAA46-7403-4052-A760-43E30DD992F4}" presName="space" presStyleCnt="0"/>
      <dgm:spPr/>
    </dgm:pt>
    <dgm:pt modelId="{2ED2C16D-D71A-4835-BC3F-CF9B836DD5A9}" type="pres">
      <dgm:prSet presAssocID="{055AC975-CE37-4DF9-8013-4358164E2C0F}" presName="composite" presStyleCnt="0"/>
      <dgm:spPr/>
    </dgm:pt>
    <dgm:pt modelId="{88417646-B2D5-4210-89D8-E7FDF98C994B}" type="pres">
      <dgm:prSet presAssocID="{055AC975-CE37-4DF9-8013-4358164E2C0F}" presName="LShape" presStyleLbl="alignNode1" presStyleIdx="6" presStyleCnt="7"/>
      <dgm:spPr/>
    </dgm:pt>
    <dgm:pt modelId="{0F866C91-2112-4D94-AE97-1C346A0173DE}" type="pres">
      <dgm:prSet presAssocID="{055AC975-CE37-4DF9-8013-4358164E2C0F}" presName="ParentText" presStyleLbl="revTx" presStyleIdx="3" presStyleCnt="4">
        <dgm:presLayoutVars>
          <dgm:chMax val="0"/>
          <dgm:chPref val="0"/>
          <dgm:bulletEnabled val="1"/>
        </dgm:presLayoutVars>
      </dgm:prSet>
      <dgm:spPr/>
      <dgm:t>
        <a:bodyPr/>
        <a:lstStyle/>
        <a:p>
          <a:endParaRPr lang="es-PE"/>
        </a:p>
      </dgm:t>
    </dgm:pt>
  </dgm:ptLst>
  <dgm:cxnLst>
    <dgm:cxn modelId="{B492E16A-2D0B-4909-8409-A7D5A2B8FB84}" type="presOf" srcId="{5D13C5E9-99D3-4323-8647-2CE7762516DF}" destId="{A7499842-07AE-4C62-9333-9F895DDB3213}" srcOrd="0" destOrd="0" presId="urn:microsoft.com/office/officeart/2009/3/layout/StepUpProcess"/>
    <dgm:cxn modelId="{0F3B403E-1C80-47CD-B598-C70EB8C18D81}" type="presOf" srcId="{14E40000-1456-4E3E-AAD4-4A3CA40CC173}" destId="{101D5D8E-EF96-4D77-8AB8-9518B44AC50E}" srcOrd="0" destOrd="0" presId="urn:microsoft.com/office/officeart/2009/3/layout/StepUpProcess"/>
    <dgm:cxn modelId="{312E14FF-9671-4D4F-84B8-C0D2413635CE}" type="presOf" srcId="{4564D055-2077-46F3-A2AC-44F7E8D6DD88}" destId="{E581FE19-FB51-418E-AF95-885FA47147FB}" srcOrd="0" destOrd="0" presId="urn:microsoft.com/office/officeart/2009/3/layout/StepUpProcess"/>
    <dgm:cxn modelId="{ED5C75B9-660B-46A8-95AE-9817B6524BA9}" type="presOf" srcId="{CDE0D8A3-C6DC-4311-8DC7-26E5F8BE6A3B}" destId="{E748F971-496C-4933-9C50-3166599CEA37}" srcOrd="0" destOrd="0" presId="urn:microsoft.com/office/officeart/2009/3/layout/StepUpProcess"/>
    <dgm:cxn modelId="{8F8218AE-1FEF-41F8-AEC3-926887EB1635}" srcId="{4564D055-2077-46F3-A2AC-44F7E8D6DD88}" destId="{14E40000-1456-4E3E-AAD4-4A3CA40CC173}" srcOrd="1" destOrd="0" parTransId="{6EE91496-BFF5-47BE-9A11-F9BFF075E8CF}" sibTransId="{B12FECE7-8AD8-44DB-A37E-2F17632E9BA6}"/>
    <dgm:cxn modelId="{12C89E98-CDBE-4873-ACBE-1EBBDA4D573C}" type="presOf" srcId="{055AC975-CE37-4DF9-8013-4358164E2C0F}" destId="{0F866C91-2112-4D94-AE97-1C346A0173DE}" srcOrd="0" destOrd="0" presId="urn:microsoft.com/office/officeart/2009/3/layout/StepUpProcess"/>
    <dgm:cxn modelId="{5FC472EB-CE32-4CDA-B6F9-76B35772D21D}" srcId="{4564D055-2077-46F3-A2AC-44F7E8D6DD88}" destId="{5D13C5E9-99D3-4323-8647-2CE7762516DF}" srcOrd="0" destOrd="0" parTransId="{B5EF04AE-52C5-47A5-9457-2BBB04C5AE4C}" sibTransId="{BC085FD5-9BF7-4201-85E9-B2A328F6F487}"/>
    <dgm:cxn modelId="{446D830F-B479-4246-B497-DDE03A65BCE5}" srcId="{4564D055-2077-46F3-A2AC-44F7E8D6DD88}" destId="{CDE0D8A3-C6DC-4311-8DC7-26E5F8BE6A3B}" srcOrd="2" destOrd="0" parTransId="{6BE87786-6531-4905-BB0A-EE106668EA68}" sibTransId="{DF8CAA46-7403-4052-A760-43E30DD992F4}"/>
    <dgm:cxn modelId="{92B579D4-EF14-420A-86D1-B9041EE0CC56}" srcId="{4564D055-2077-46F3-A2AC-44F7E8D6DD88}" destId="{055AC975-CE37-4DF9-8013-4358164E2C0F}" srcOrd="3" destOrd="0" parTransId="{DA710FA4-9891-4358-BE94-3C341B1A1713}" sibTransId="{9813FBDD-57FC-4E4F-9D72-43D663DE46C1}"/>
    <dgm:cxn modelId="{6C4EBD79-3612-4A60-9633-C3570E6B35B1}" type="presParOf" srcId="{E581FE19-FB51-418E-AF95-885FA47147FB}" destId="{5404C1F7-2B67-49EB-947A-E2C80AD42787}" srcOrd="0" destOrd="0" presId="urn:microsoft.com/office/officeart/2009/3/layout/StepUpProcess"/>
    <dgm:cxn modelId="{8F281C9E-2AF7-43C0-BA0C-24B2CBC7E118}" type="presParOf" srcId="{5404C1F7-2B67-49EB-947A-E2C80AD42787}" destId="{989E354B-E9EA-4BAF-B6CA-43DA9A50D720}" srcOrd="0" destOrd="0" presId="urn:microsoft.com/office/officeart/2009/3/layout/StepUpProcess"/>
    <dgm:cxn modelId="{8DA02018-1ECF-4BA9-8F14-9D917BD689FF}" type="presParOf" srcId="{5404C1F7-2B67-49EB-947A-E2C80AD42787}" destId="{A7499842-07AE-4C62-9333-9F895DDB3213}" srcOrd="1" destOrd="0" presId="urn:microsoft.com/office/officeart/2009/3/layout/StepUpProcess"/>
    <dgm:cxn modelId="{D4C3CC76-5378-45E0-A78E-10AD316EAE97}" type="presParOf" srcId="{5404C1F7-2B67-49EB-947A-E2C80AD42787}" destId="{10F3CFC5-8BE8-440C-B832-A57FF1314E44}" srcOrd="2" destOrd="0" presId="urn:microsoft.com/office/officeart/2009/3/layout/StepUpProcess"/>
    <dgm:cxn modelId="{55E31240-773E-4DB9-8515-9D6E6F52127F}" type="presParOf" srcId="{E581FE19-FB51-418E-AF95-885FA47147FB}" destId="{153719C1-492F-4329-ABDF-A3362193E869}" srcOrd="1" destOrd="0" presId="urn:microsoft.com/office/officeart/2009/3/layout/StepUpProcess"/>
    <dgm:cxn modelId="{BA6477E1-DA5A-46AB-99AD-0AFD624D09B7}" type="presParOf" srcId="{153719C1-492F-4329-ABDF-A3362193E869}" destId="{AD4305A6-A999-4421-B4D2-CCA081953DBA}" srcOrd="0" destOrd="0" presId="urn:microsoft.com/office/officeart/2009/3/layout/StepUpProcess"/>
    <dgm:cxn modelId="{513E34FC-A51E-443E-9214-EB2889EE7287}" type="presParOf" srcId="{E581FE19-FB51-418E-AF95-885FA47147FB}" destId="{276E71BD-4677-4E48-88AF-792180B84CD8}" srcOrd="2" destOrd="0" presId="urn:microsoft.com/office/officeart/2009/3/layout/StepUpProcess"/>
    <dgm:cxn modelId="{F4BA1CC0-4B11-42BE-B08C-C25D9D80EADE}" type="presParOf" srcId="{276E71BD-4677-4E48-88AF-792180B84CD8}" destId="{943ED890-1649-4E12-99FF-1006CD512BAB}" srcOrd="0" destOrd="0" presId="urn:microsoft.com/office/officeart/2009/3/layout/StepUpProcess"/>
    <dgm:cxn modelId="{FBE1CAAC-9CE6-4607-ADB2-B8B4B8734556}" type="presParOf" srcId="{276E71BD-4677-4E48-88AF-792180B84CD8}" destId="{101D5D8E-EF96-4D77-8AB8-9518B44AC50E}" srcOrd="1" destOrd="0" presId="urn:microsoft.com/office/officeart/2009/3/layout/StepUpProcess"/>
    <dgm:cxn modelId="{BCACDB03-AE0C-4CB3-8EA7-E258D19B5814}" type="presParOf" srcId="{276E71BD-4677-4E48-88AF-792180B84CD8}" destId="{1AA57F1C-67D1-42FC-B0C4-B1F38C4EDD12}" srcOrd="2" destOrd="0" presId="urn:microsoft.com/office/officeart/2009/3/layout/StepUpProcess"/>
    <dgm:cxn modelId="{0B157E27-E82A-40AE-8096-60AED5F2DC24}" type="presParOf" srcId="{E581FE19-FB51-418E-AF95-885FA47147FB}" destId="{8B125691-5B11-46D9-BA89-2AD3711D06D8}" srcOrd="3" destOrd="0" presId="urn:microsoft.com/office/officeart/2009/3/layout/StepUpProcess"/>
    <dgm:cxn modelId="{D54B8D63-7DBA-4DB3-B0C3-7E3E05BA1CC1}" type="presParOf" srcId="{8B125691-5B11-46D9-BA89-2AD3711D06D8}" destId="{03E1AD98-26F7-482A-8948-22FABA2BE14D}" srcOrd="0" destOrd="0" presId="urn:microsoft.com/office/officeart/2009/3/layout/StepUpProcess"/>
    <dgm:cxn modelId="{1F9D4821-79D6-43F8-A16F-F0E60471FA1B}" type="presParOf" srcId="{E581FE19-FB51-418E-AF95-885FA47147FB}" destId="{C034EB13-1C9E-4946-B83E-DE93A68D905B}" srcOrd="4" destOrd="0" presId="urn:microsoft.com/office/officeart/2009/3/layout/StepUpProcess"/>
    <dgm:cxn modelId="{26DB486C-439C-49C3-8A8B-F2241AE06E42}" type="presParOf" srcId="{C034EB13-1C9E-4946-B83E-DE93A68D905B}" destId="{641AC317-AD50-48F5-B618-26813D523F7E}" srcOrd="0" destOrd="0" presId="urn:microsoft.com/office/officeart/2009/3/layout/StepUpProcess"/>
    <dgm:cxn modelId="{D925FE89-4D79-43B3-BD72-ABC6D54D53D7}" type="presParOf" srcId="{C034EB13-1C9E-4946-B83E-DE93A68D905B}" destId="{E748F971-496C-4933-9C50-3166599CEA37}" srcOrd="1" destOrd="0" presId="urn:microsoft.com/office/officeart/2009/3/layout/StepUpProcess"/>
    <dgm:cxn modelId="{C95F8E48-4589-4EF5-BDE6-AC5A4F2C854F}" type="presParOf" srcId="{C034EB13-1C9E-4946-B83E-DE93A68D905B}" destId="{A9107C55-620E-4AC3-B6E2-6812AC640E82}" srcOrd="2" destOrd="0" presId="urn:microsoft.com/office/officeart/2009/3/layout/StepUpProcess"/>
    <dgm:cxn modelId="{2D4ECB11-0C0C-4716-A135-AD4E173A008F}" type="presParOf" srcId="{E581FE19-FB51-418E-AF95-885FA47147FB}" destId="{8033F6CC-4AF6-4C6A-90D1-8D14FBED6332}" srcOrd="5" destOrd="0" presId="urn:microsoft.com/office/officeart/2009/3/layout/StepUpProcess"/>
    <dgm:cxn modelId="{B63AAEB5-A46B-4BBB-9DB3-C0B55E253BD2}" type="presParOf" srcId="{8033F6CC-4AF6-4C6A-90D1-8D14FBED6332}" destId="{46A598E6-D477-4DEC-89A9-E260018662A4}" srcOrd="0" destOrd="0" presId="urn:microsoft.com/office/officeart/2009/3/layout/StepUpProcess"/>
    <dgm:cxn modelId="{EE89C76D-A749-4FE6-85FE-42D3DAC01595}" type="presParOf" srcId="{E581FE19-FB51-418E-AF95-885FA47147FB}" destId="{2ED2C16D-D71A-4835-BC3F-CF9B836DD5A9}" srcOrd="6" destOrd="0" presId="urn:microsoft.com/office/officeart/2009/3/layout/StepUpProcess"/>
    <dgm:cxn modelId="{294F6C7D-3F02-42CC-8DC0-E66AA2509DF1}" type="presParOf" srcId="{2ED2C16D-D71A-4835-BC3F-CF9B836DD5A9}" destId="{88417646-B2D5-4210-89D8-E7FDF98C994B}" srcOrd="0" destOrd="0" presId="urn:microsoft.com/office/officeart/2009/3/layout/StepUpProcess"/>
    <dgm:cxn modelId="{719B7782-F0CB-40E8-B31E-05948551B631}" type="presParOf" srcId="{2ED2C16D-D71A-4835-BC3F-CF9B836DD5A9}" destId="{0F866C91-2112-4D94-AE97-1C346A0173DE}" srcOrd="1" destOrd="0" presId="urn:microsoft.com/office/officeart/2009/3/layout/StepUpProcess"/>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C0F101-6CA4-4536-B773-0B881CD9976B}"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s-PE"/>
        </a:p>
      </dgm:t>
    </dgm:pt>
    <dgm:pt modelId="{68E5CDBA-30CA-43D3-A38A-D9F116F02654}">
      <dgm:prSet phldrT="[Texto]" custT="1"/>
      <dgm:spPr/>
      <dgm:t>
        <a:bodyPr/>
        <a:lstStyle/>
        <a:p>
          <a:r>
            <a:rPr lang="es-MX" sz="1400" b="1" dirty="0" smtClean="0">
              <a:solidFill>
                <a:schemeClr val="tx1"/>
              </a:solidFill>
            </a:rPr>
            <a:t>Identificar los prejuicios hacia las líderes mujeres y trabajar para desaparecerlos.</a:t>
          </a:r>
          <a:endParaRPr lang="es-PE" sz="1400" b="1" dirty="0">
            <a:solidFill>
              <a:schemeClr val="tx1"/>
            </a:solidFill>
          </a:endParaRPr>
        </a:p>
      </dgm:t>
    </dgm:pt>
    <dgm:pt modelId="{FBCA8AA8-3C3A-44B1-966F-D317F4754532}" type="parTrans" cxnId="{9406D1E8-FA48-46EF-907C-42889DCA36E2}">
      <dgm:prSet/>
      <dgm:spPr/>
      <dgm:t>
        <a:bodyPr/>
        <a:lstStyle/>
        <a:p>
          <a:endParaRPr lang="es-PE" sz="1400" b="1">
            <a:solidFill>
              <a:schemeClr val="tx1"/>
            </a:solidFill>
          </a:endParaRPr>
        </a:p>
      </dgm:t>
    </dgm:pt>
    <dgm:pt modelId="{EAEDF484-C66D-4490-A046-D62959D832EB}" type="sibTrans" cxnId="{9406D1E8-FA48-46EF-907C-42889DCA36E2}">
      <dgm:prSet/>
      <dgm:spPr/>
      <dgm:t>
        <a:bodyPr/>
        <a:lstStyle/>
        <a:p>
          <a:endParaRPr lang="es-PE" sz="1400" b="1">
            <a:solidFill>
              <a:schemeClr val="tx1"/>
            </a:solidFill>
          </a:endParaRPr>
        </a:p>
      </dgm:t>
    </dgm:pt>
    <dgm:pt modelId="{AD947FFE-07A9-481B-997F-A6ACE65937F2}">
      <dgm:prSet custT="1"/>
      <dgm:spPr/>
      <dgm:t>
        <a:bodyPr/>
        <a:lstStyle/>
        <a:p>
          <a:r>
            <a:rPr lang="es-MX" sz="1400" b="1" smtClean="0">
              <a:solidFill>
                <a:schemeClr val="tx1"/>
              </a:solidFill>
            </a:rPr>
            <a:t>Flexibilidad del horario.</a:t>
          </a:r>
          <a:endParaRPr lang="es-PE" sz="1400" b="1" dirty="0">
            <a:solidFill>
              <a:schemeClr val="tx1"/>
            </a:solidFill>
          </a:endParaRPr>
        </a:p>
      </dgm:t>
    </dgm:pt>
    <dgm:pt modelId="{26DD64BE-18ED-451C-BA17-26EC80AEA0D9}" type="parTrans" cxnId="{FC21F010-FF19-4F06-BC8F-E75AFD32DB85}">
      <dgm:prSet/>
      <dgm:spPr/>
      <dgm:t>
        <a:bodyPr/>
        <a:lstStyle/>
        <a:p>
          <a:endParaRPr lang="es-PE" sz="1400" b="1">
            <a:solidFill>
              <a:schemeClr val="tx1"/>
            </a:solidFill>
          </a:endParaRPr>
        </a:p>
      </dgm:t>
    </dgm:pt>
    <dgm:pt modelId="{A21277E5-7A12-4BDD-B1CD-B732ABD53D11}" type="sibTrans" cxnId="{FC21F010-FF19-4F06-BC8F-E75AFD32DB85}">
      <dgm:prSet/>
      <dgm:spPr/>
      <dgm:t>
        <a:bodyPr/>
        <a:lstStyle/>
        <a:p>
          <a:endParaRPr lang="es-PE" sz="1400" b="1">
            <a:solidFill>
              <a:schemeClr val="tx1"/>
            </a:solidFill>
          </a:endParaRPr>
        </a:p>
      </dgm:t>
    </dgm:pt>
    <dgm:pt modelId="{DC86C356-3F53-4068-B906-7A20801439BE}">
      <dgm:prSet custT="1"/>
      <dgm:spPr/>
      <dgm:t>
        <a:bodyPr/>
        <a:lstStyle/>
        <a:p>
          <a:r>
            <a:rPr lang="es-MX" sz="1400" b="1" dirty="0" smtClean="0">
              <a:solidFill>
                <a:schemeClr val="tx1"/>
              </a:solidFill>
            </a:rPr>
            <a:t>Reducir la subjetividad de las evaluaciones de desempeño.</a:t>
          </a:r>
          <a:endParaRPr lang="es-PE" sz="1400" b="1" dirty="0">
            <a:solidFill>
              <a:schemeClr val="tx1"/>
            </a:solidFill>
          </a:endParaRPr>
        </a:p>
      </dgm:t>
    </dgm:pt>
    <dgm:pt modelId="{83B33D18-0DC4-4BB0-B80E-7267A6F6653B}" type="parTrans" cxnId="{CC118E0F-99E5-47C5-83DC-F2B0B0C7AFF0}">
      <dgm:prSet/>
      <dgm:spPr/>
      <dgm:t>
        <a:bodyPr/>
        <a:lstStyle/>
        <a:p>
          <a:endParaRPr lang="es-PE" sz="1400" b="1">
            <a:solidFill>
              <a:schemeClr val="tx1"/>
            </a:solidFill>
          </a:endParaRPr>
        </a:p>
      </dgm:t>
    </dgm:pt>
    <dgm:pt modelId="{F5CAB806-3C1F-4A3A-AAC3-2D729AE5AD64}" type="sibTrans" cxnId="{CC118E0F-99E5-47C5-83DC-F2B0B0C7AFF0}">
      <dgm:prSet/>
      <dgm:spPr/>
      <dgm:t>
        <a:bodyPr/>
        <a:lstStyle/>
        <a:p>
          <a:endParaRPr lang="es-PE" sz="1400" b="1">
            <a:solidFill>
              <a:schemeClr val="tx1"/>
            </a:solidFill>
          </a:endParaRPr>
        </a:p>
      </dgm:t>
    </dgm:pt>
    <dgm:pt modelId="{4E98B12D-AB37-4A32-B04C-C6954D75FD12}">
      <dgm:prSet custT="1"/>
      <dgm:spPr/>
      <dgm:t>
        <a:bodyPr/>
        <a:lstStyle/>
        <a:p>
          <a:r>
            <a:rPr lang="es-MX" sz="1400" b="1" dirty="0" smtClean="0">
              <a:solidFill>
                <a:schemeClr val="tx1"/>
              </a:solidFill>
            </a:rPr>
            <a:t>Abrir los procesos de selección, y no solo limitarse a los referidos.</a:t>
          </a:r>
          <a:endParaRPr lang="es-PE" sz="1400" b="1" dirty="0">
            <a:solidFill>
              <a:schemeClr val="tx1"/>
            </a:solidFill>
          </a:endParaRPr>
        </a:p>
      </dgm:t>
    </dgm:pt>
    <dgm:pt modelId="{F9667881-DE6E-402C-948B-111CC0A41CE7}" type="parTrans" cxnId="{7AB514B4-B701-4EA3-8D49-FD94D49020B4}">
      <dgm:prSet/>
      <dgm:spPr/>
      <dgm:t>
        <a:bodyPr/>
        <a:lstStyle/>
        <a:p>
          <a:endParaRPr lang="es-PE" sz="1400" b="1">
            <a:solidFill>
              <a:schemeClr val="tx1"/>
            </a:solidFill>
          </a:endParaRPr>
        </a:p>
      </dgm:t>
    </dgm:pt>
    <dgm:pt modelId="{E1B274AC-C3EB-49E1-BDE2-9D6E909502B9}" type="sibTrans" cxnId="{7AB514B4-B701-4EA3-8D49-FD94D49020B4}">
      <dgm:prSet/>
      <dgm:spPr/>
      <dgm:t>
        <a:bodyPr/>
        <a:lstStyle/>
        <a:p>
          <a:endParaRPr lang="es-PE" sz="1400" b="1">
            <a:solidFill>
              <a:schemeClr val="tx1"/>
            </a:solidFill>
          </a:endParaRPr>
        </a:p>
      </dgm:t>
    </dgm:pt>
    <dgm:pt modelId="{C563E2AA-1B59-4693-9DBE-8739C674B536}">
      <dgm:prSet custT="1"/>
      <dgm:spPr/>
      <dgm:t>
        <a:bodyPr/>
        <a:lstStyle/>
        <a:p>
          <a:r>
            <a:rPr lang="es-MX" sz="1400" b="1" dirty="0" smtClean="0">
              <a:solidFill>
                <a:schemeClr val="tx1"/>
              </a:solidFill>
            </a:rPr>
            <a:t>Asegurar una cantidad de posiciones representativa para las mujeres en la alta dirección.</a:t>
          </a:r>
          <a:endParaRPr lang="es-PE" sz="1400" b="1" dirty="0">
            <a:solidFill>
              <a:schemeClr val="tx1"/>
            </a:solidFill>
          </a:endParaRPr>
        </a:p>
      </dgm:t>
    </dgm:pt>
    <dgm:pt modelId="{04EBEAE4-C18B-4FB3-B773-4CD9C485B3F0}" type="parTrans" cxnId="{084B35D4-39CA-46F4-A5A5-60CDC86B45BE}">
      <dgm:prSet/>
      <dgm:spPr/>
      <dgm:t>
        <a:bodyPr/>
        <a:lstStyle/>
        <a:p>
          <a:endParaRPr lang="es-PE" sz="1400" b="1">
            <a:solidFill>
              <a:schemeClr val="tx1"/>
            </a:solidFill>
          </a:endParaRPr>
        </a:p>
      </dgm:t>
    </dgm:pt>
    <dgm:pt modelId="{65BF162D-4C7A-4735-B84F-62DE75964DDA}" type="sibTrans" cxnId="{084B35D4-39CA-46F4-A5A5-60CDC86B45BE}">
      <dgm:prSet/>
      <dgm:spPr/>
      <dgm:t>
        <a:bodyPr/>
        <a:lstStyle/>
        <a:p>
          <a:endParaRPr lang="es-PE" sz="1400" b="1">
            <a:solidFill>
              <a:schemeClr val="tx1"/>
            </a:solidFill>
          </a:endParaRPr>
        </a:p>
      </dgm:t>
    </dgm:pt>
    <dgm:pt modelId="{B7C33A71-43C4-443C-935C-6192E6C76F7A}">
      <dgm:prSet custT="1"/>
      <dgm:spPr/>
      <dgm:t>
        <a:bodyPr/>
        <a:lstStyle/>
        <a:p>
          <a:r>
            <a:rPr lang="es-MX" sz="1400" b="1" dirty="0" smtClean="0">
              <a:solidFill>
                <a:schemeClr val="tx1"/>
              </a:solidFill>
            </a:rPr>
            <a:t>Evitar tener solamente una mujer en un equipo de trabajo.</a:t>
          </a:r>
          <a:endParaRPr lang="es-PE" sz="1400" b="1" dirty="0">
            <a:solidFill>
              <a:schemeClr val="tx1"/>
            </a:solidFill>
          </a:endParaRPr>
        </a:p>
      </dgm:t>
    </dgm:pt>
    <dgm:pt modelId="{1CAD6F4E-3AE8-41DE-8584-2EC1FB96DBB2}" type="parTrans" cxnId="{893BBB03-AB5C-430D-8209-D92E237490D2}">
      <dgm:prSet/>
      <dgm:spPr/>
      <dgm:t>
        <a:bodyPr/>
        <a:lstStyle/>
        <a:p>
          <a:endParaRPr lang="es-PE" sz="1400" b="1">
            <a:solidFill>
              <a:schemeClr val="tx1"/>
            </a:solidFill>
          </a:endParaRPr>
        </a:p>
      </dgm:t>
    </dgm:pt>
    <dgm:pt modelId="{34414376-573A-462F-9F54-270703D7E221}" type="sibTrans" cxnId="{893BBB03-AB5C-430D-8209-D92E237490D2}">
      <dgm:prSet/>
      <dgm:spPr/>
      <dgm:t>
        <a:bodyPr/>
        <a:lstStyle/>
        <a:p>
          <a:endParaRPr lang="es-PE" sz="1400" b="1">
            <a:solidFill>
              <a:schemeClr val="tx1"/>
            </a:solidFill>
          </a:endParaRPr>
        </a:p>
      </dgm:t>
    </dgm:pt>
    <dgm:pt modelId="{0537B27A-685A-4D4D-90D6-3C2B1A9BE4C0}">
      <dgm:prSet custT="1"/>
      <dgm:spPr/>
      <dgm:t>
        <a:bodyPr/>
        <a:lstStyle/>
        <a:p>
          <a:r>
            <a:rPr lang="es-MX" sz="1400" b="1" smtClean="0">
              <a:solidFill>
                <a:schemeClr val="tx1"/>
              </a:solidFill>
            </a:rPr>
            <a:t>Ayudar a mejorar el capital social.</a:t>
          </a:r>
          <a:endParaRPr lang="es-PE" sz="1400" b="1" dirty="0">
            <a:solidFill>
              <a:schemeClr val="tx1"/>
            </a:solidFill>
          </a:endParaRPr>
        </a:p>
      </dgm:t>
    </dgm:pt>
    <dgm:pt modelId="{BDD87576-9CBA-419D-872A-FB2316F32AE8}" type="parTrans" cxnId="{F8E135CE-9D02-429C-858B-ACDA1227A764}">
      <dgm:prSet/>
      <dgm:spPr/>
      <dgm:t>
        <a:bodyPr/>
        <a:lstStyle/>
        <a:p>
          <a:endParaRPr lang="es-PE" sz="1400" b="1">
            <a:solidFill>
              <a:schemeClr val="tx1"/>
            </a:solidFill>
          </a:endParaRPr>
        </a:p>
      </dgm:t>
    </dgm:pt>
    <dgm:pt modelId="{4CDC0127-7172-4CFF-85AA-66B7061A5A00}" type="sibTrans" cxnId="{F8E135CE-9D02-429C-858B-ACDA1227A764}">
      <dgm:prSet/>
      <dgm:spPr/>
      <dgm:t>
        <a:bodyPr/>
        <a:lstStyle/>
        <a:p>
          <a:endParaRPr lang="es-PE" sz="1400" b="1">
            <a:solidFill>
              <a:schemeClr val="tx1"/>
            </a:solidFill>
          </a:endParaRPr>
        </a:p>
      </dgm:t>
    </dgm:pt>
    <dgm:pt modelId="{44E8CE9A-16F7-4137-BEB1-CFB2B829F58E}">
      <dgm:prSet/>
      <dgm:spPr/>
      <dgm:t>
        <a:bodyPr/>
        <a:lstStyle/>
        <a:p>
          <a:endParaRPr lang="es-PE"/>
        </a:p>
      </dgm:t>
    </dgm:pt>
    <dgm:pt modelId="{F32CD848-0614-4D0F-BE98-18A63B88A221}" type="parTrans" cxnId="{5210AAC7-5FA9-4477-A656-41DD80BD87FC}">
      <dgm:prSet/>
      <dgm:spPr/>
      <dgm:t>
        <a:bodyPr/>
        <a:lstStyle/>
        <a:p>
          <a:endParaRPr lang="es-PE" sz="1400" b="1">
            <a:solidFill>
              <a:schemeClr val="tx1"/>
            </a:solidFill>
          </a:endParaRPr>
        </a:p>
      </dgm:t>
    </dgm:pt>
    <dgm:pt modelId="{20C72718-42F3-404D-AC4E-23D146594DAF}" type="sibTrans" cxnId="{5210AAC7-5FA9-4477-A656-41DD80BD87FC}">
      <dgm:prSet/>
      <dgm:spPr/>
      <dgm:t>
        <a:bodyPr/>
        <a:lstStyle/>
        <a:p>
          <a:endParaRPr lang="es-PE" sz="1400" b="1">
            <a:solidFill>
              <a:schemeClr val="tx1"/>
            </a:solidFill>
          </a:endParaRPr>
        </a:p>
      </dgm:t>
    </dgm:pt>
    <dgm:pt modelId="{EEE7ECCB-9B90-4256-853A-E7BC39408186}">
      <dgm:prSet/>
      <dgm:spPr/>
      <dgm:t>
        <a:bodyPr/>
        <a:lstStyle/>
        <a:p>
          <a:endParaRPr lang="es-PE"/>
        </a:p>
      </dgm:t>
    </dgm:pt>
    <dgm:pt modelId="{BCED1FA1-A83D-43F3-8EE2-FB76F0243612}" type="parTrans" cxnId="{76E92301-5606-4EDB-95DE-ED22BA647A98}">
      <dgm:prSet/>
      <dgm:spPr/>
      <dgm:t>
        <a:bodyPr/>
        <a:lstStyle/>
        <a:p>
          <a:endParaRPr lang="es-PE" sz="1400" b="1">
            <a:solidFill>
              <a:schemeClr val="tx1"/>
            </a:solidFill>
          </a:endParaRPr>
        </a:p>
      </dgm:t>
    </dgm:pt>
    <dgm:pt modelId="{5DB88AE9-E446-4398-85A3-77A26532E833}" type="sibTrans" cxnId="{76E92301-5606-4EDB-95DE-ED22BA647A98}">
      <dgm:prSet/>
      <dgm:spPr/>
      <dgm:t>
        <a:bodyPr/>
        <a:lstStyle/>
        <a:p>
          <a:endParaRPr lang="es-PE" sz="1400" b="1">
            <a:solidFill>
              <a:schemeClr val="tx1"/>
            </a:solidFill>
          </a:endParaRPr>
        </a:p>
      </dgm:t>
    </dgm:pt>
    <dgm:pt modelId="{5D59EF13-8E0A-45EC-97ED-0D3DF1DCCB2B}">
      <dgm:prSet/>
      <dgm:spPr/>
      <dgm:t>
        <a:bodyPr/>
        <a:lstStyle/>
        <a:p>
          <a:endParaRPr lang="es-PE"/>
        </a:p>
      </dgm:t>
    </dgm:pt>
    <dgm:pt modelId="{AA3C87AD-CCCA-450F-B262-40790EC6964D}" type="parTrans" cxnId="{17810C70-24D0-448F-A38F-A1386472E882}">
      <dgm:prSet/>
      <dgm:spPr/>
      <dgm:t>
        <a:bodyPr/>
        <a:lstStyle/>
        <a:p>
          <a:endParaRPr lang="es-PE" sz="1400" b="1">
            <a:solidFill>
              <a:schemeClr val="tx1"/>
            </a:solidFill>
          </a:endParaRPr>
        </a:p>
      </dgm:t>
    </dgm:pt>
    <dgm:pt modelId="{D1A062F2-F021-48C7-8C59-F3CE04ADEC32}" type="sibTrans" cxnId="{17810C70-24D0-448F-A38F-A1386472E882}">
      <dgm:prSet/>
      <dgm:spPr/>
      <dgm:t>
        <a:bodyPr/>
        <a:lstStyle/>
        <a:p>
          <a:endParaRPr lang="es-PE" sz="1400" b="1">
            <a:solidFill>
              <a:schemeClr val="tx1"/>
            </a:solidFill>
          </a:endParaRPr>
        </a:p>
      </dgm:t>
    </dgm:pt>
    <dgm:pt modelId="{EA2D102B-4852-41D3-93B6-04663A176268}">
      <dgm:prSet/>
      <dgm:spPr/>
      <dgm:t>
        <a:bodyPr/>
        <a:lstStyle/>
        <a:p>
          <a:endParaRPr lang="es-PE"/>
        </a:p>
      </dgm:t>
    </dgm:pt>
    <dgm:pt modelId="{EDF0D4C9-F5A8-4FFB-8079-B13650FC77EE}" type="parTrans" cxnId="{0B37238C-8B69-4E9E-A532-A7734E0599DC}">
      <dgm:prSet/>
      <dgm:spPr/>
      <dgm:t>
        <a:bodyPr/>
        <a:lstStyle/>
        <a:p>
          <a:endParaRPr lang="es-PE" sz="1400" b="1">
            <a:solidFill>
              <a:schemeClr val="tx1"/>
            </a:solidFill>
          </a:endParaRPr>
        </a:p>
      </dgm:t>
    </dgm:pt>
    <dgm:pt modelId="{116DAE25-6EAA-4C6E-A017-366A67A36A25}" type="sibTrans" cxnId="{0B37238C-8B69-4E9E-A532-A7734E0599DC}">
      <dgm:prSet/>
      <dgm:spPr/>
      <dgm:t>
        <a:bodyPr/>
        <a:lstStyle/>
        <a:p>
          <a:endParaRPr lang="es-PE" sz="1400" b="1">
            <a:solidFill>
              <a:schemeClr val="tx1"/>
            </a:solidFill>
          </a:endParaRPr>
        </a:p>
      </dgm:t>
    </dgm:pt>
    <dgm:pt modelId="{5228CB96-98FF-4395-AC9D-CA69B4D21BB3}">
      <dgm:prSet/>
      <dgm:spPr/>
      <dgm:t>
        <a:bodyPr/>
        <a:lstStyle/>
        <a:p>
          <a:endParaRPr lang="es-PE"/>
        </a:p>
      </dgm:t>
    </dgm:pt>
    <dgm:pt modelId="{306D9E2C-BB4A-4705-879E-E8B24672D278}" type="parTrans" cxnId="{6039003C-5355-4D2C-8935-1474C7CBC24C}">
      <dgm:prSet/>
      <dgm:spPr/>
      <dgm:t>
        <a:bodyPr/>
        <a:lstStyle/>
        <a:p>
          <a:endParaRPr lang="es-PE" sz="1400" b="1">
            <a:solidFill>
              <a:schemeClr val="tx1"/>
            </a:solidFill>
          </a:endParaRPr>
        </a:p>
      </dgm:t>
    </dgm:pt>
    <dgm:pt modelId="{89557346-C442-40FC-AC08-9EDAEEDAE886}" type="sibTrans" cxnId="{6039003C-5355-4D2C-8935-1474C7CBC24C}">
      <dgm:prSet/>
      <dgm:spPr/>
      <dgm:t>
        <a:bodyPr/>
        <a:lstStyle/>
        <a:p>
          <a:endParaRPr lang="es-PE" sz="1400" b="1">
            <a:solidFill>
              <a:schemeClr val="tx1"/>
            </a:solidFill>
          </a:endParaRPr>
        </a:p>
      </dgm:t>
    </dgm:pt>
    <dgm:pt modelId="{9534AAD8-0DF1-4936-BE74-67A87947169C}" type="pres">
      <dgm:prSet presAssocID="{46C0F101-6CA4-4536-B773-0B881CD9976B}" presName="Name0" presStyleCnt="0">
        <dgm:presLayoutVars>
          <dgm:chMax val="7"/>
          <dgm:chPref val="5"/>
        </dgm:presLayoutVars>
      </dgm:prSet>
      <dgm:spPr/>
      <dgm:t>
        <a:bodyPr/>
        <a:lstStyle/>
        <a:p>
          <a:endParaRPr lang="es-PE"/>
        </a:p>
      </dgm:t>
    </dgm:pt>
    <dgm:pt modelId="{C3A12EB2-5111-4B66-B69D-F6A2513D671B}" type="pres">
      <dgm:prSet presAssocID="{46C0F101-6CA4-4536-B773-0B881CD9976B}" presName="arrowNode" presStyleLbl="node1" presStyleIdx="0" presStyleCnt="1"/>
      <dgm:spPr/>
    </dgm:pt>
    <dgm:pt modelId="{425F1CA1-92F0-4463-9B1C-12DA0E2F134F}" type="pres">
      <dgm:prSet presAssocID="{68E5CDBA-30CA-43D3-A38A-D9F116F02654}" presName="txNode1" presStyleLbl="revTx" presStyleIdx="0" presStyleCnt="7" custLinFactNeighborX="-7489">
        <dgm:presLayoutVars>
          <dgm:bulletEnabled val="1"/>
        </dgm:presLayoutVars>
      </dgm:prSet>
      <dgm:spPr/>
      <dgm:t>
        <a:bodyPr/>
        <a:lstStyle/>
        <a:p>
          <a:endParaRPr lang="es-PE"/>
        </a:p>
      </dgm:t>
    </dgm:pt>
    <dgm:pt modelId="{2D19DAF2-9E93-4762-8F80-A9AD64E81465}" type="pres">
      <dgm:prSet presAssocID="{AD947FFE-07A9-481B-997F-A6ACE65937F2}" presName="txNode2" presStyleLbl="revTx" presStyleIdx="1" presStyleCnt="7">
        <dgm:presLayoutVars>
          <dgm:bulletEnabled val="1"/>
        </dgm:presLayoutVars>
      </dgm:prSet>
      <dgm:spPr/>
      <dgm:t>
        <a:bodyPr/>
        <a:lstStyle/>
        <a:p>
          <a:endParaRPr lang="es-PE"/>
        </a:p>
      </dgm:t>
    </dgm:pt>
    <dgm:pt modelId="{A9508E7B-C3C1-4C46-856C-A9068D71D585}" type="pres">
      <dgm:prSet presAssocID="{A21277E5-7A12-4BDD-B1CD-B732ABD53D11}" presName="dotNode2" presStyleCnt="0"/>
      <dgm:spPr/>
    </dgm:pt>
    <dgm:pt modelId="{7FCCCE48-FB5D-4781-81AF-F8B7A9A4DB51}" type="pres">
      <dgm:prSet presAssocID="{A21277E5-7A12-4BDD-B1CD-B732ABD53D11}" presName="dotRepeatNode" presStyleLbl="fgShp" presStyleIdx="0" presStyleCnt="5"/>
      <dgm:spPr/>
      <dgm:t>
        <a:bodyPr/>
        <a:lstStyle/>
        <a:p>
          <a:endParaRPr lang="es-PE"/>
        </a:p>
      </dgm:t>
    </dgm:pt>
    <dgm:pt modelId="{F192B80F-C793-4C40-91B4-3BF6C23370B8}" type="pres">
      <dgm:prSet presAssocID="{DC86C356-3F53-4068-B906-7A20801439BE}" presName="txNode3" presStyleLbl="revTx" presStyleIdx="2" presStyleCnt="7" custScaleX="148898" custLinFactNeighborX="-16150" custLinFactNeighborY="9514">
        <dgm:presLayoutVars>
          <dgm:bulletEnabled val="1"/>
        </dgm:presLayoutVars>
      </dgm:prSet>
      <dgm:spPr/>
      <dgm:t>
        <a:bodyPr/>
        <a:lstStyle/>
        <a:p>
          <a:endParaRPr lang="es-PE"/>
        </a:p>
      </dgm:t>
    </dgm:pt>
    <dgm:pt modelId="{93E0A7D6-6947-497B-925E-8E38B0CD0509}" type="pres">
      <dgm:prSet presAssocID="{F5CAB806-3C1F-4A3A-AAC3-2D729AE5AD64}" presName="dotNode3" presStyleCnt="0"/>
      <dgm:spPr/>
    </dgm:pt>
    <dgm:pt modelId="{233A085C-C59A-439D-9A68-96823D9D8EA3}" type="pres">
      <dgm:prSet presAssocID="{F5CAB806-3C1F-4A3A-AAC3-2D729AE5AD64}" presName="dotRepeatNode" presStyleLbl="fgShp" presStyleIdx="1" presStyleCnt="5"/>
      <dgm:spPr/>
      <dgm:t>
        <a:bodyPr/>
        <a:lstStyle/>
        <a:p>
          <a:endParaRPr lang="es-PE"/>
        </a:p>
      </dgm:t>
    </dgm:pt>
    <dgm:pt modelId="{E94ADD7A-2F16-4BDF-806A-3C6A1BF68B24}" type="pres">
      <dgm:prSet presAssocID="{4E98B12D-AB37-4A32-B04C-C6954D75FD12}" presName="txNode4" presStyleLbl="revTx" presStyleIdx="3" presStyleCnt="7" custScaleX="131804" custLinFactNeighborX="12594" custLinFactNeighborY="-7206">
        <dgm:presLayoutVars>
          <dgm:bulletEnabled val="1"/>
        </dgm:presLayoutVars>
      </dgm:prSet>
      <dgm:spPr/>
      <dgm:t>
        <a:bodyPr/>
        <a:lstStyle/>
        <a:p>
          <a:endParaRPr lang="es-PE"/>
        </a:p>
      </dgm:t>
    </dgm:pt>
    <dgm:pt modelId="{E6770686-1516-453B-9C8D-B88DF6455F55}" type="pres">
      <dgm:prSet presAssocID="{E1B274AC-C3EB-49E1-BDE2-9D6E909502B9}" presName="dotNode4" presStyleCnt="0"/>
      <dgm:spPr/>
    </dgm:pt>
    <dgm:pt modelId="{1F75D7EC-CD9D-49AC-A1C9-2464E5A369FC}" type="pres">
      <dgm:prSet presAssocID="{E1B274AC-C3EB-49E1-BDE2-9D6E909502B9}" presName="dotRepeatNode" presStyleLbl="fgShp" presStyleIdx="2" presStyleCnt="5"/>
      <dgm:spPr/>
      <dgm:t>
        <a:bodyPr/>
        <a:lstStyle/>
        <a:p>
          <a:endParaRPr lang="es-PE"/>
        </a:p>
      </dgm:t>
    </dgm:pt>
    <dgm:pt modelId="{4DFC00F2-F9F8-4E00-8E73-A527B4527564}" type="pres">
      <dgm:prSet presAssocID="{C563E2AA-1B59-4693-9DBE-8739C674B536}" presName="txNode5" presStyleLbl="revTx" presStyleIdx="4" presStyleCnt="7" custScaleX="132142" custLinFactNeighborX="-11576" custLinFactNeighborY="25242">
        <dgm:presLayoutVars>
          <dgm:bulletEnabled val="1"/>
        </dgm:presLayoutVars>
      </dgm:prSet>
      <dgm:spPr/>
      <dgm:t>
        <a:bodyPr/>
        <a:lstStyle/>
        <a:p>
          <a:endParaRPr lang="es-PE"/>
        </a:p>
      </dgm:t>
    </dgm:pt>
    <dgm:pt modelId="{2C5D172F-4730-4C54-A393-BED537A4C9C9}" type="pres">
      <dgm:prSet presAssocID="{65BF162D-4C7A-4735-B84F-62DE75964DDA}" presName="dotNode5" presStyleCnt="0"/>
      <dgm:spPr/>
    </dgm:pt>
    <dgm:pt modelId="{1496F25A-A94E-4506-8E2A-C7E2B0167F4E}" type="pres">
      <dgm:prSet presAssocID="{65BF162D-4C7A-4735-B84F-62DE75964DDA}" presName="dotRepeatNode" presStyleLbl="fgShp" presStyleIdx="3" presStyleCnt="5"/>
      <dgm:spPr/>
      <dgm:t>
        <a:bodyPr/>
        <a:lstStyle/>
        <a:p>
          <a:endParaRPr lang="es-PE"/>
        </a:p>
      </dgm:t>
    </dgm:pt>
    <dgm:pt modelId="{EE8A9DBF-6B6D-4393-AC96-8E87C24EE132}" type="pres">
      <dgm:prSet presAssocID="{B7C33A71-43C4-443C-935C-6192E6C76F7A}" presName="txNode6" presStyleLbl="revTx" presStyleIdx="5" presStyleCnt="7" custScaleX="165158" custLinFactNeighborX="66935" custLinFactNeighborY="1709">
        <dgm:presLayoutVars>
          <dgm:bulletEnabled val="1"/>
        </dgm:presLayoutVars>
      </dgm:prSet>
      <dgm:spPr/>
      <dgm:t>
        <a:bodyPr/>
        <a:lstStyle/>
        <a:p>
          <a:endParaRPr lang="es-PE"/>
        </a:p>
      </dgm:t>
    </dgm:pt>
    <dgm:pt modelId="{D27713D3-4192-4EB8-8FBB-A570DB1F6272}" type="pres">
      <dgm:prSet presAssocID="{34414376-573A-462F-9F54-270703D7E221}" presName="dotNode6" presStyleCnt="0"/>
      <dgm:spPr/>
    </dgm:pt>
    <dgm:pt modelId="{0B103374-55BB-445D-A3D3-92D5BA57687F}" type="pres">
      <dgm:prSet presAssocID="{34414376-573A-462F-9F54-270703D7E221}" presName="dotRepeatNode" presStyleLbl="fgShp" presStyleIdx="4" presStyleCnt="5"/>
      <dgm:spPr/>
      <dgm:t>
        <a:bodyPr/>
        <a:lstStyle/>
        <a:p>
          <a:endParaRPr lang="es-PE"/>
        </a:p>
      </dgm:t>
    </dgm:pt>
    <dgm:pt modelId="{616A6AA4-3558-40F5-88C3-5AA9D9545B91}" type="pres">
      <dgm:prSet presAssocID="{0537B27A-685A-4D4D-90D6-3C2B1A9BE4C0}" presName="txNode7" presStyleLbl="revTx" presStyleIdx="6" presStyleCnt="7">
        <dgm:presLayoutVars>
          <dgm:bulletEnabled val="1"/>
        </dgm:presLayoutVars>
      </dgm:prSet>
      <dgm:spPr/>
      <dgm:t>
        <a:bodyPr/>
        <a:lstStyle/>
        <a:p>
          <a:endParaRPr lang="es-PE"/>
        </a:p>
      </dgm:t>
    </dgm:pt>
  </dgm:ptLst>
  <dgm:cxnLst>
    <dgm:cxn modelId="{753F8835-694D-49D6-889F-9A73D4A30966}" type="presOf" srcId="{C563E2AA-1B59-4693-9DBE-8739C674B536}" destId="{4DFC00F2-F9F8-4E00-8E73-A527B4527564}" srcOrd="0" destOrd="0" presId="urn:microsoft.com/office/officeart/2009/3/layout/DescendingProcess"/>
    <dgm:cxn modelId="{A01F109F-A49E-4815-A145-C0F9C172B622}" type="presOf" srcId="{A21277E5-7A12-4BDD-B1CD-B732ABD53D11}" destId="{7FCCCE48-FB5D-4781-81AF-F8B7A9A4DB51}" srcOrd="0" destOrd="0" presId="urn:microsoft.com/office/officeart/2009/3/layout/DescendingProcess"/>
    <dgm:cxn modelId="{E986AA7D-F5D5-4EDA-B111-6D2954AE9B46}" type="presOf" srcId="{65BF162D-4C7A-4735-B84F-62DE75964DDA}" destId="{1496F25A-A94E-4506-8E2A-C7E2B0167F4E}" srcOrd="0" destOrd="0" presId="urn:microsoft.com/office/officeart/2009/3/layout/DescendingProcess"/>
    <dgm:cxn modelId="{F8E135CE-9D02-429C-858B-ACDA1227A764}" srcId="{46C0F101-6CA4-4536-B773-0B881CD9976B}" destId="{0537B27A-685A-4D4D-90D6-3C2B1A9BE4C0}" srcOrd="6" destOrd="0" parTransId="{BDD87576-9CBA-419D-872A-FB2316F32AE8}" sibTransId="{4CDC0127-7172-4CFF-85AA-66B7061A5A00}"/>
    <dgm:cxn modelId="{76E92301-5606-4EDB-95DE-ED22BA647A98}" srcId="{46C0F101-6CA4-4536-B773-0B881CD9976B}" destId="{EEE7ECCB-9B90-4256-853A-E7BC39408186}" srcOrd="8" destOrd="0" parTransId="{BCED1FA1-A83D-43F3-8EE2-FB76F0243612}" sibTransId="{5DB88AE9-E446-4398-85A3-77A26532E833}"/>
    <dgm:cxn modelId="{31B7349D-E711-4A9F-96E7-DC371ECF3D65}" type="presOf" srcId="{E1B274AC-C3EB-49E1-BDE2-9D6E909502B9}" destId="{1F75D7EC-CD9D-49AC-A1C9-2464E5A369FC}" srcOrd="0" destOrd="0" presId="urn:microsoft.com/office/officeart/2009/3/layout/DescendingProcess"/>
    <dgm:cxn modelId="{B7775A68-532B-4BBD-BEB8-02D0D4147A4F}" type="presOf" srcId="{0537B27A-685A-4D4D-90D6-3C2B1A9BE4C0}" destId="{616A6AA4-3558-40F5-88C3-5AA9D9545B91}" srcOrd="0" destOrd="0" presId="urn:microsoft.com/office/officeart/2009/3/layout/DescendingProcess"/>
    <dgm:cxn modelId="{B13829AB-13E6-4B93-ABDB-C9D06AE88A80}" type="presOf" srcId="{AD947FFE-07A9-481B-997F-A6ACE65937F2}" destId="{2D19DAF2-9E93-4762-8F80-A9AD64E81465}" srcOrd="0" destOrd="0" presId="urn:microsoft.com/office/officeart/2009/3/layout/DescendingProcess"/>
    <dgm:cxn modelId="{74CF7255-E5F7-41C6-BEA4-3FCE901B2DF6}" type="presOf" srcId="{B7C33A71-43C4-443C-935C-6192E6C76F7A}" destId="{EE8A9DBF-6B6D-4393-AC96-8E87C24EE132}" srcOrd="0" destOrd="0" presId="urn:microsoft.com/office/officeart/2009/3/layout/DescendingProcess"/>
    <dgm:cxn modelId="{893BBB03-AB5C-430D-8209-D92E237490D2}" srcId="{46C0F101-6CA4-4536-B773-0B881CD9976B}" destId="{B7C33A71-43C4-443C-935C-6192E6C76F7A}" srcOrd="5" destOrd="0" parTransId="{1CAD6F4E-3AE8-41DE-8584-2EC1FB96DBB2}" sibTransId="{34414376-573A-462F-9F54-270703D7E221}"/>
    <dgm:cxn modelId="{CC118E0F-99E5-47C5-83DC-F2B0B0C7AFF0}" srcId="{46C0F101-6CA4-4536-B773-0B881CD9976B}" destId="{DC86C356-3F53-4068-B906-7A20801439BE}" srcOrd="2" destOrd="0" parTransId="{83B33D18-0DC4-4BB0-B80E-7267A6F6653B}" sibTransId="{F5CAB806-3C1F-4A3A-AAC3-2D729AE5AD64}"/>
    <dgm:cxn modelId="{FC21F010-FF19-4F06-BC8F-E75AFD32DB85}" srcId="{46C0F101-6CA4-4536-B773-0B881CD9976B}" destId="{AD947FFE-07A9-481B-997F-A6ACE65937F2}" srcOrd="1" destOrd="0" parTransId="{26DD64BE-18ED-451C-BA17-26EC80AEA0D9}" sibTransId="{A21277E5-7A12-4BDD-B1CD-B732ABD53D11}"/>
    <dgm:cxn modelId="{7AB514B4-B701-4EA3-8D49-FD94D49020B4}" srcId="{46C0F101-6CA4-4536-B773-0B881CD9976B}" destId="{4E98B12D-AB37-4A32-B04C-C6954D75FD12}" srcOrd="3" destOrd="0" parTransId="{F9667881-DE6E-402C-948B-111CC0A41CE7}" sibTransId="{E1B274AC-C3EB-49E1-BDE2-9D6E909502B9}"/>
    <dgm:cxn modelId="{FC2B6A8B-6AB9-46F1-BE80-EBF464CE71E4}" type="presOf" srcId="{F5CAB806-3C1F-4A3A-AAC3-2D729AE5AD64}" destId="{233A085C-C59A-439D-9A68-96823D9D8EA3}" srcOrd="0" destOrd="0" presId="urn:microsoft.com/office/officeart/2009/3/layout/DescendingProcess"/>
    <dgm:cxn modelId="{38453B8B-B81A-4F7D-AAC3-B115705F868E}" type="presOf" srcId="{DC86C356-3F53-4068-B906-7A20801439BE}" destId="{F192B80F-C793-4C40-91B4-3BF6C23370B8}" srcOrd="0" destOrd="0" presId="urn:microsoft.com/office/officeart/2009/3/layout/DescendingProcess"/>
    <dgm:cxn modelId="{B47A4E0C-1985-452C-B3A8-8CE78140491C}" type="presOf" srcId="{46C0F101-6CA4-4536-B773-0B881CD9976B}" destId="{9534AAD8-0DF1-4936-BE74-67A87947169C}" srcOrd="0" destOrd="0" presId="urn:microsoft.com/office/officeart/2009/3/layout/DescendingProcess"/>
    <dgm:cxn modelId="{A451B2FB-DA2C-4263-A9D8-788C16FFAE62}" type="presOf" srcId="{34414376-573A-462F-9F54-270703D7E221}" destId="{0B103374-55BB-445D-A3D3-92D5BA57687F}" srcOrd="0" destOrd="0" presId="urn:microsoft.com/office/officeart/2009/3/layout/DescendingProcess"/>
    <dgm:cxn modelId="{9406D1E8-FA48-46EF-907C-42889DCA36E2}" srcId="{46C0F101-6CA4-4536-B773-0B881CD9976B}" destId="{68E5CDBA-30CA-43D3-A38A-D9F116F02654}" srcOrd="0" destOrd="0" parTransId="{FBCA8AA8-3C3A-44B1-966F-D317F4754532}" sibTransId="{EAEDF484-C66D-4490-A046-D62959D832EB}"/>
    <dgm:cxn modelId="{0B37238C-8B69-4E9E-A532-A7734E0599DC}" srcId="{46C0F101-6CA4-4536-B773-0B881CD9976B}" destId="{EA2D102B-4852-41D3-93B6-04663A176268}" srcOrd="10" destOrd="0" parTransId="{EDF0D4C9-F5A8-4FFB-8079-B13650FC77EE}" sibTransId="{116DAE25-6EAA-4C6E-A017-366A67A36A25}"/>
    <dgm:cxn modelId="{17810C70-24D0-448F-A38F-A1386472E882}" srcId="{46C0F101-6CA4-4536-B773-0B881CD9976B}" destId="{5D59EF13-8E0A-45EC-97ED-0D3DF1DCCB2B}" srcOrd="9" destOrd="0" parTransId="{AA3C87AD-CCCA-450F-B262-40790EC6964D}" sibTransId="{D1A062F2-F021-48C7-8C59-F3CE04ADEC32}"/>
    <dgm:cxn modelId="{6039003C-5355-4D2C-8935-1474C7CBC24C}" srcId="{46C0F101-6CA4-4536-B773-0B881CD9976B}" destId="{5228CB96-98FF-4395-AC9D-CA69B4D21BB3}" srcOrd="11" destOrd="0" parTransId="{306D9E2C-BB4A-4705-879E-E8B24672D278}" sibTransId="{89557346-C442-40FC-AC08-9EDAEEDAE886}"/>
    <dgm:cxn modelId="{0B04DB1F-2B5B-4E24-8401-A10E92A07422}" type="presOf" srcId="{68E5CDBA-30CA-43D3-A38A-D9F116F02654}" destId="{425F1CA1-92F0-4463-9B1C-12DA0E2F134F}" srcOrd="0" destOrd="0" presId="urn:microsoft.com/office/officeart/2009/3/layout/DescendingProcess"/>
    <dgm:cxn modelId="{E17FEA79-2A7B-4B67-966B-27A156AA8D4B}" type="presOf" srcId="{4E98B12D-AB37-4A32-B04C-C6954D75FD12}" destId="{E94ADD7A-2F16-4BDF-806A-3C6A1BF68B24}" srcOrd="0" destOrd="0" presId="urn:microsoft.com/office/officeart/2009/3/layout/DescendingProcess"/>
    <dgm:cxn modelId="{084B35D4-39CA-46F4-A5A5-60CDC86B45BE}" srcId="{46C0F101-6CA4-4536-B773-0B881CD9976B}" destId="{C563E2AA-1B59-4693-9DBE-8739C674B536}" srcOrd="4" destOrd="0" parTransId="{04EBEAE4-C18B-4FB3-B773-4CD9C485B3F0}" sibTransId="{65BF162D-4C7A-4735-B84F-62DE75964DDA}"/>
    <dgm:cxn modelId="{5210AAC7-5FA9-4477-A656-41DD80BD87FC}" srcId="{46C0F101-6CA4-4536-B773-0B881CD9976B}" destId="{44E8CE9A-16F7-4137-BEB1-CFB2B829F58E}" srcOrd="7" destOrd="0" parTransId="{F32CD848-0614-4D0F-BE98-18A63B88A221}" sibTransId="{20C72718-42F3-404D-AC4E-23D146594DAF}"/>
    <dgm:cxn modelId="{8F4964E0-A02E-4672-AF01-D8F169A56F95}" type="presParOf" srcId="{9534AAD8-0DF1-4936-BE74-67A87947169C}" destId="{C3A12EB2-5111-4B66-B69D-F6A2513D671B}" srcOrd="0" destOrd="0" presId="urn:microsoft.com/office/officeart/2009/3/layout/DescendingProcess"/>
    <dgm:cxn modelId="{61896FD8-23A2-4581-812E-3CDE1E419E76}" type="presParOf" srcId="{9534AAD8-0DF1-4936-BE74-67A87947169C}" destId="{425F1CA1-92F0-4463-9B1C-12DA0E2F134F}" srcOrd="1" destOrd="0" presId="urn:microsoft.com/office/officeart/2009/3/layout/DescendingProcess"/>
    <dgm:cxn modelId="{2722C36E-AD69-4F18-8AE8-09492B748256}" type="presParOf" srcId="{9534AAD8-0DF1-4936-BE74-67A87947169C}" destId="{2D19DAF2-9E93-4762-8F80-A9AD64E81465}" srcOrd="2" destOrd="0" presId="urn:microsoft.com/office/officeart/2009/3/layout/DescendingProcess"/>
    <dgm:cxn modelId="{3AAB16E7-0E4A-4FC2-B5BC-81392AF98724}" type="presParOf" srcId="{9534AAD8-0DF1-4936-BE74-67A87947169C}" destId="{A9508E7B-C3C1-4C46-856C-A9068D71D585}" srcOrd="3" destOrd="0" presId="urn:microsoft.com/office/officeart/2009/3/layout/DescendingProcess"/>
    <dgm:cxn modelId="{E5CD3EFF-62BE-4F5F-9FA9-5CE1AC749E3B}" type="presParOf" srcId="{A9508E7B-C3C1-4C46-856C-A9068D71D585}" destId="{7FCCCE48-FB5D-4781-81AF-F8B7A9A4DB51}" srcOrd="0" destOrd="0" presId="urn:microsoft.com/office/officeart/2009/3/layout/DescendingProcess"/>
    <dgm:cxn modelId="{492107C4-81B9-4470-9AE7-0E9B0B889F5B}" type="presParOf" srcId="{9534AAD8-0DF1-4936-BE74-67A87947169C}" destId="{F192B80F-C793-4C40-91B4-3BF6C23370B8}" srcOrd="4" destOrd="0" presId="urn:microsoft.com/office/officeart/2009/3/layout/DescendingProcess"/>
    <dgm:cxn modelId="{281C7E10-D222-4373-BD59-89CE33297E5A}" type="presParOf" srcId="{9534AAD8-0DF1-4936-BE74-67A87947169C}" destId="{93E0A7D6-6947-497B-925E-8E38B0CD0509}" srcOrd="5" destOrd="0" presId="urn:microsoft.com/office/officeart/2009/3/layout/DescendingProcess"/>
    <dgm:cxn modelId="{892EACAB-F8F0-4DCB-983D-376BF34C674F}" type="presParOf" srcId="{93E0A7D6-6947-497B-925E-8E38B0CD0509}" destId="{233A085C-C59A-439D-9A68-96823D9D8EA3}" srcOrd="0" destOrd="0" presId="urn:microsoft.com/office/officeart/2009/3/layout/DescendingProcess"/>
    <dgm:cxn modelId="{92F81605-0EC3-49FB-8E32-7D519291C43C}" type="presParOf" srcId="{9534AAD8-0DF1-4936-BE74-67A87947169C}" destId="{E94ADD7A-2F16-4BDF-806A-3C6A1BF68B24}" srcOrd="6" destOrd="0" presId="urn:microsoft.com/office/officeart/2009/3/layout/DescendingProcess"/>
    <dgm:cxn modelId="{60EA629F-C362-45CA-AC87-EFDD9ED583D1}" type="presParOf" srcId="{9534AAD8-0DF1-4936-BE74-67A87947169C}" destId="{E6770686-1516-453B-9C8D-B88DF6455F55}" srcOrd="7" destOrd="0" presId="urn:microsoft.com/office/officeart/2009/3/layout/DescendingProcess"/>
    <dgm:cxn modelId="{D982A63E-6AA5-4513-9242-4A56D0D008AC}" type="presParOf" srcId="{E6770686-1516-453B-9C8D-B88DF6455F55}" destId="{1F75D7EC-CD9D-49AC-A1C9-2464E5A369FC}" srcOrd="0" destOrd="0" presId="urn:microsoft.com/office/officeart/2009/3/layout/DescendingProcess"/>
    <dgm:cxn modelId="{7E012771-34F7-4872-97BE-DC8799F3ADCC}" type="presParOf" srcId="{9534AAD8-0DF1-4936-BE74-67A87947169C}" destId="{4DFC00F2-F9F8-4E00-8E73-A527B4527564}" srcOrd="8" destOrd="0" presId="urn:microsoft.com/office/officeart/2009/3/layout/DescendingProcess"/>
    <dgm:cxn modelId="{6D88A895-9FD8-4529-BC36-2066C8E37D96}" type="presParOf" srcId="{9534AAD8-0DF1-4936-BE74-67A87947169C}" destId="{2C5D172F-4730-4C54-A393-BED537A4C9C9}" srcOrd="9" destOrd="0" presId="urn:microsoft.com/office/officeart/2009/3/layout/DescendingProcess"/>
    <dgm:cxn modelId="{F6054FAA-A13C-42B6-B260-EE842CB52DC4}" type="presParOf" srcId="{2C5D172F-4730-4C54-A393-BED537A4C9C9}" destId="{1496F25A-A94E-4506-8E2A-C7E2B0167F4E}" srcOrd="0" destOrd="0" presId="urn:microsoft.com/office/officeart/2009/3/layout/DescendingProcess"/>
    <dgm:cxn modelId="{CD2F1EDD-D181-4541-9A01-885D5E0D39D4}" type="presParOf" srcId="{9534AAD8-0DF1-4936-BE74-67A87947169C}" destId="{EE8A9DBF-6B6D-4393-AC96-8E87C24EE132}" srcOrd="10" destOrd="0" presId="urn:microsoft.com/office/officeart/2009/3/layout/DescendingProcess"/>
    <dgm:cxn modelId="{39E66569-F53C-4FE7-90C1-EE2B71B16CE6}" type="presParOf" srcId="{9534AAD8-0DF1-4936-BE74-67A87947169C}" destId="{D27713D3-4192-4EB8-8FBB-A570DB1F6272}" srcOrd="11" destOrd="0" presId="urn:microsoft.com/office/officeart/2009/3/layout/DescendingProcess"/>
    <dgm:cxn modelId="{B1DC15B6-B060-4780-8CAD-BAB351AA75B9}" type="presParOf" srcId="{D27713D3-4192-4EB8-8FBB-A570DB1F6272}" destId="{0B103374-55BB-445D-A3D3-92D5BA57687F}" srcOrd="0" destOrd="0" presId="urn:microsoft.com/office/officeart/2009/3/layout/DescendingProcess"/>
    <dgm:cxn modelId="{F6D0226F-D76F-412F-8298-D3A6F410EB36}" type="presParOf" srcId="{9534AAD8-0DF1-4936-BE74-67A87947169C}" destId="{616A6AA4-3558-40F5-88C3-5AA9D9545B91}" srcOrd="12" destOrd="0" presId="urn:microsoft.com/office/officeart/2009/3/layout/Descending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C2BACC-531D-4E8F-80B5-F24F2DF89E3E}">
      <dsp:nvSpPr>
        <dsp:cNvPr id="0" name=""/>
        <dsp:cNvSpPr/>
      </dsp:nvSpPr>
      <dsp:spPr>
        <a:xfrm>
          <a:off x="3065" y="313887"/>
          <a:ext cx="3076185" cy="3076185"/>
        </a:xfrm>
        <a:prstGeom prst="ellipse">
          <a:avLst/>
        </a:prstGeom>
        <a:solidFill>
          <a:schemeClr val="lt1">
            <a:alpha val="5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9293" tIns="15240" rIns="169293" bIns="15240" numCol="1" spcCol="1270" anchor="ctr" anchorCtr="0">
          <a:noAutofit/>
        </a:bodyPr>
        <a:lstStyle/>
        <a:p>
          <a:pPr lvl="0" algn="ctr" defTabSz="533400">
            <a:lnSpc>
              <a:spcPct val="90000"/>
            </a:lnSpc>
            <a:spcBef>
              <a:spcPct val="0"/>
            </a:spcBef>
            <a:spcAft>
              <a:spcPct val="35000"/>
            </a:spcAft>
          </a:pPr>
          <a:r>
            <a:rPr lang="es-PE" sz="1200" kern="1200" dirty="0" smtClean="0"/>
            <a:t>Los grandes cambios sociales, culturales, económicos, tecnológicos y laborales que han modificado sustancialmente los intereses de la vida de las personas</a:t>
          </a:r>
          <a:endParaRPr lang="es-PE" sz="1200" kern="1200" dirty="0"/>
        </a:p>
      </dsp:txBody>
      <dsp:txXfrm>
        <a:off x="453562" y="764384"/>
        <a:ext cx="2175191" cy="2175191"/>
      </dsp:txXfrm>
    </dsp:sp>
    <dsp:sp modelId="{2CE5158C-0A27-4373-B7D7-54FA8A18B8C8}">
      <dsp:nvSpPr>
        <dsp:cNvPr id="0" name=""/>
        <dsp:cNvSpPr/>
      </dsp:nvSpPr>
      <dsp:spPr>
        <a:xfrm>
          <a:off x="2464014" y="313887"/>
          <a:ext cx="3076185" cy="3076185"/>
        </a:xfrm>
        <a:prstGeom prst="ellipse">
          <a:avLst/>
        </a:prstGeom>
        <a:solidFill>
          <a:schemeClr val="lt1">
            <a:alpha val="5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9293" tIns="20320" rIns="169293" bIns="20320" numCol="1" spcCol="1270" anchor="ctr" anchorCtr="0">
          <a:noAutofit/>
        </a:bodyPr>
        <a:lstStyle/>
        <a:p>
          <a:pPr lvl="0" algn="ctr" defTabSz="711200">
            <a:lnSpc>
              <a:spcPct val="90000"/>
            </a:lnSpc>
            <a:spcBef>
              <a:spcPct val="0"/>
            </a:spcBef>
            <a:spcAft>
              <a:spcPct val="35000"/>
            </a:spcAft>
          </a:pPr>
          <a:r>
            <a:rPr lang="es-PE" sz="1600" kern="1200" dirty="0" smtClean="0"/>
            <a:t>Aumento de  la esperanza de vida</a:t>
          </a:r>
        </a:p>
      </dsp:txBody>
      <dsp:txXfrm>
        <a:off x="2914511" y="764384"/>
        <a:ext cx="2175191" cy="2175191"/>
      </dsp:txXfrm>
    </dsp:sp>
    <dsp:sp modelId="{97BC0711-E000-42F5-A834-7C552151EFE1}">
      <dsp:nvSpPr>
        <dsp:cNvPr id="0" name=""/>
        <dsp:cNvSpPr/>
      </dsp:nvSpPr>
      <dsp:spPr>
        <a:xfrm>
          <a:off x="4924962" y="313887"/>
          <a:ext cx="3076185" cy="3076185"/>
        </a:xfrm>
        <a:prstGeom prst="ellipse">
          <a:avLst/>
        </a:prstGeom>
        <a:solidFill>
          <a:schemeClr val="lt1">
            <a:alpha val="5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9293" tIns="20320" rIns="169293" bIns="20320" numCol="1" spcCol="1270" anchor="ctr" anchorCtr="0">
          <a:noAutofit/>
        </a:bodyPr>
        <a:lstStyle/>
        <a:p>
          <a:pPr lvl="0" algn="ctr" defTabSz="711200">
            <a:lnSpc>
              <a:spcPct val="90000"/>
            </a:lnSpc>
            <a:spcBef>
              <a:spcPct val="0"/>
            </a:spcBef>
            <a:spcAft>
              <a:spcPct val="35000"/>
            </a:spcAft>
          </a:pPr>
          <a:r>
            <a:rPr lang="es-PE" sz="1600" kern="1200" dirty="0" smtClean="0"/>
            <a:t>Aumento del nivel de educación promedio</a:t>
          </a:r>
        </a:p>
      </dsp:txBody>
      <dsp:txXfrm>
        <a:off x="5375459" y="764384"/>
        <a:ext cx="2175191" cy="2175191"/>
      </dsp:txXfrm>
    </dsp:sp>
    <dsp:sp modelId="{C5152FB7-46DD-44B1-B1E8-C36D4DF1BB8B}">
      <dsp:nvSpPr>
        <dsp:cNvPr id="0" name=""/>
        <dsp:cNvSpPr/>
      </dsp:nvSpPr>
      <dsp:spPr>
        <a:xfrm>
          <a:off x="7385911" y="313887"/>
          <a:ext cx="3076185" cy="3076185"/>
        </a:xfrm>
        <a:prstGeom prst="ellipse">
          <a:avLst/>
        </a:prstGeom>
        <a:solidFill>
          <a:schemeClr val="lt1">
            <a:alpha val="50000"/>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69293" tIns="20320" rIns="169293" bIns="20320" numCol="1" spcCol="1270" anchor="ctr" anchorCtr="0">
          <a:noAutofit/>
        </a:bodyPr>
        <a:lstStyle/>
        <a:p>
          <a:pPr lvl="0" algn="ctr" defTabSz="711200">
            <a:lnSpc>
              <a:spcPct val="90000"/>
            </a:lnSpc>
            <a:spcBef>
              <a:spcPct val="0"/>
            </a:spcBef>
            <a:spcAft>
              <a:spcPct val="35000"/>
            </a:spcAft>
          </a:pPr>
          <a:r>
            <a:rPr lang="es-PE" sz="1600" kern="1200" dirty="0" smtClean="0"/>
            <a:t>Tendencia a tener menos hijos (</a:t>
          </a:r>
          <a:r>
            <a:rPr lang="es-PE" sz="1600" kern="1200" dirty="0" err="1" smtClean="0"/>
            <a:t>Daeren</a:t>
          </a:r>
          <a:r>
            <a:rPr lang="es-PE" sz="1600" kern="1200" dirty="0" smtClean="0"/>
            <a:t>, 2000) </a:t>
          </a:r>
        </a:p>
      </dsp:txBody>
      <dsp:txXfrm>
        <a:off x="7836408" y="764384"/>
        <a:ext cx="2175191" cy="21751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9E354B-E9EA-4BAF-B6CA-43DA9A50D720}">
      <dsp:nvSpPr>
        <dsp:cNvPr id="0" name=""/>
        <dsp:cNvSpPr/>
      </dsp:nvSpPr>
      <dsp:spPr>
        <a:xfrm rot="5400000">
          <a:off x="433962" y="1943513"/>
          <a:ext cx="1281732" cy="2132773"/>
        </a:xfrm>
        <a:prstGeom prst="corner">
          <a:avLst>
            <a:gd name="adj1" fmla="val 16120"/>
            <a:gd name="adj2" fmla="val 1611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499842-07AE-4C62-9333-9F895DDB3213}">
      <dsp:nvSpPr>
        <dsp:cNvPr id="0" name=""/>
        <dsp:cNvSpPr/>
      </dsp:nvSpPr>
      <dsp:spPr>
        <a:xfrm>
          <a:off x="220009" y="2580753"/>
          <a:ext cx="1925480" cy="1687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s-PE" sz="2000" b="1" kern="1200" dirty="0" smtClean="0"/>
            <a:t>Mejora el desempeño</a:t>
          </a:r>
        </a:p>
        <a:p>
          <a:pPr lvl="0" algn="l" defTabSz="889000">
            <a:lnSpc>
              <a:spcPct val="90000"/>
            </a:lnSpc>
            <a:spcBef>
              <a:spcPct val="0"/>
            </a:spcBef>
            <a:spcAft>
              <a:spcPct val="35000"/>
            </a:spcAft>
          </a:pPr>
          <a:r>
            <a:rPr lang="es-PE" sz="1200" kern="1200" dirty="0" smtClean="0">
              <a:latin typeface="Arial" panose="020B0604020202020204" pitchFamily="34" charset="0"/>
              <a:cs typeface="Arial" panose="020B0604020202020204" pitchFamily="34" charset="0"/>
            </a:rPr>
            <a:t>Wilson, Nick y Altanlar (</a:t>
          </a:r>
          <a:r>
            <a:rPr lang="es-PE" sz="1000" kern="1200" dirty="0" smtClean="0">
              <a:latin typeface="Arial" panose="020B0604020202020204" pitchFamily="34" charset="0"/>
              <a:cs typeface="Arial" panose="020B0604020202020204" pitchFamily="34" charset="0"/>
            </a:rPr>
            <a:t>2009</a:t>
          </a:r>
          <a:r>
            <a:rPr lang="es-PE" sz="1200" kern="1200" dirty="0" smtClean="0">
              <a:latin typeface="Arial" panose="020B0604020202020204" pitchFamily="34" charset="0"/>
              <a:cs typeface="Arial" panose="020B0604020202020204" pitchFamily="34" charset="0"/>
            </a:rPr>
            <a:t>) encontraron que el balance de género en las decisiones estratégicas reduce el riesgo en las empresas, mejora el capital de retorno y genera mayores ingresos</a:t>
          </a:r>
          <a:endParaRPr lang="es-PE" sz="1200" kern="1200" dirty="0"/>
        </a:p>
      </dsp:txBody>
      <dsp:txXfrm>
        <a:off x="220009" y="2580753"/>
        <a:ext cx="1925480" cy="1687796"/>
      </dsp:txXfrm>
    </dsp:sp>
    <dsp:sp modelId="{10F3CFC5-8BE8-440C-B832-A57FF1314E44}">
      <dsp:nvSpPr>
        <dsp:cNvPr id="0" name=""/>
        <dsp:cNvSpPr/>
      </dsp:nvSpPr>
      <dsp:spPr>
        <a:xfrm>
          <a:off x="1782191" y="1786496"/>
          <a:ext cx="363298" cy="363298"/>
        </a:xfrm>
        <a:prstGeom prst="triangle">
          <a:avLst>
            <a:gd name="adj" fmla="val 1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3ED890-1649-4E12-99FF-1006CD512BAB}">
      <dsp:nvSpPr>
        <dsp:cNvPr id="0" name=""/>
        <dsp:cNvSpPr/>
      </dsp:nvSpPr>
      <dsp:spPr>
        <a:xfrm rot="5400000">
          <a:off x="2791126" y="1360230"/>
          <a:ext cx="1281732" cy="2132773"/>
        </a:xfrm>
        <a:prstGeom prst="corner">
          <a:avLst>
            <a:gd name="adj1" fmla="val 16120"/>
            <a:gd name="adj2" fmla="val 1611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01D5D8E-EF96-4D77-8AB8-9518B44AC50E}">
      <dsp:nvSpPr>
        <dsp:cNvPr id="0" name=""/>
        <dsp:cNvSpPr/>
      </dsp:nvSpPr>
      <dsp:spPr>
        <a:xfrm>
          <a:off x="2577173" y="1997470"/>
          <a:ext cx="1925480" cy="1687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s-PE" sz="2000" b="1" kern="1200" dirty="0" smtClean="0"/>
            <a:t>Mejor clima laboral</a:t>
          </a:r>
        </a:p>
        <a:p>
          <a:pPr lvl="0" algn="l" defTabSz="889000">
            <a:lnSpc>
              <a:spcPct val="90000"/>
            </a:lnSpc>
            <a:spcBef>
              <a:spcPct val="0"/>
            </a:spcBef>
            <a:spcAft>
              <a:spcPct val="35000"/>
            </a:spcAft>
          </a:pPr>
          <a:r>
            <a:rPr lang="es-PE" sz="1200" kern="1200" dirty="0" smtClean="0">
              <a:latin typeface="Arial" panose="020B0604020202020204" pitchFamily="34" charset="0"/>
              <a:cs typeface="Arial" panose="020B0604020202020204" pitchFamily="34" charset="0"/>
            </a:rPr>
            <a:t>Las mujeres son más sensibles a los procesos sociales y relaciones humanas por lo que promueven buenas practicas laborales</a:t>
          </a:r>
          <a:endParaRPr lang="es-PE" sz="2000" kern="1200" dirty="0"/>
        </a:p>
      </dsp:txBody>
      <dsp:txXfrm>
        <a:off x="2577173" y="1997470"/>
        <a:ext cx="1925480" cy="1687796"/>
      </dsp:txXfrm>
    </dsp:sp>
    <dsp:sp modelId="{1AA57F1C-67D1-42FC-B0C4-B1F38C4EDD12}">
      <dsp:nvSpPr>
        <dsp:cNvPr id="0" name=""/>
        <dsp:cNvSpPr/>
      </dsp:nvSpPr>
      <dsp:spPr>
        <a:xfrm>
          <a:off x="4139355" y="1203213"/>
          <a:ext cx="363298" cy="363298"/>
        </a:xfrm>
        <a:prstGeom prst="triangle">
          <a:avLst>
            <a:gd name="adj" fmla="val 1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1AC317-AD50-48F5-B618-26813D523F7E}">
      <dsp:nvSpPr>
        <dsp:cNvPr id="0" name=""/>
        <dsp:cNvSpPr/>
      </dsp:nvSpPr>
      <dsp:spPr>
        <a:xfrm rot="5400000">
          <a:off x="5148290" y="776948"/>
          <a:ext cx="1281732" cy="2132773"/>
        </a:xfrm>
        <a:prstGeom prst="corner">
          <a:avLst>
            <a:gd name="adj1" fmla="val 16120"/>
            <a:gd name="adj2" fmla="val 1611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748F971-496C-4933-9C50-3166599CEA37}">
      <dsp:nvSpPr>
        <dsp:cNvPr id="0" name=""/>
        <dsp:cNvSpPr/>
      </dsp:nvSpPr>
      <dsp:spPr>
        <a:xfrm>
          <a:off x="4934337" y="1414188"/>
          <a:ext cx="1925480" cy="1687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s-PE" sz="2000" b="1" kern="1200" dirty="0" smtClean="0"/>
            <a:t>Sensible al mercado</a:t>
          </a:r>
        </a:p>
        <a:p>
          <a:pPr lvl="0" algn="l" defTabSz="889000">
            <a:lnSpc>
              <a:spcPct val="90000"/>
            </a:lnSpc>
            <a:spcBef>
              <a:spcPct val="0"/>
            </a:spcBef>
            <a:spcAft>
              <a:spcPct val="35000"/>
            </a:spcAft>
          </a:pPr>
          <a:r>
            <a:rPr lang="es-PE" sz="1200" kern="1200" dirty="0" smtClean="0">
              <a:latin typeface="Arial" panose="020B0604020202020204" pitchFamily="34" charset="0"/>
              <a:cs typeface="Arial" panose="020B0604020202020204" pitchFamily="34" charset="0"/>
            </a:rPr>
            <a:t>Las mujeres representan aprox. la mitad de la población, responsable de cerca del 70% de las decisiones de compra doméstica (</a:t>
          </a:r>
          <a:r>
            <a:rPr lang="es-PE" sz="1000" kern="1200" dirty="0" smtClean="0">
              <a:latin typeface="Arial" panose="020B0604020202020204" pitchFamily="34" charset="0"/>
              <a:cs typeface="Arial" panose="020B0604020202020204" pitchFamily="34" charset="0"/>
            </a:rPr>
            <a:t>TCAM, 2009 citado por </a:t>
          </a:r>
          <a:r>
            <a:rPr lang="es-PE" sz="1000" kern="1200" dirty="0" err="1" smtClean="0">
              <a:latin typeface="Arial" panose="020B0604020202020204" pitchFamily="34" charset="0"/>
              <a:cs typeface="Arial" panose="020B0604020202020204" pitchFamily="34" charset="0"/>
            </a:rPr>
            <a:t>MacKinsey</a:t>
          </a:r>
          <a:r>
            <a:rPr lang="es-PE" sz="1000" kern="1200" dirty="0" smtClean="0">
              <a:latin typeface="Arial" panose="020B0604020202020204" pitchFamily="34" charset="0"/>
              <a:cs typeface="Arial" panose="020B0604020202020204" pitchFamily="34" charset="0"/>
            </a:rPr>
            <a:t> &amp; </a:t>
          </a:r>
          <a:r>
            <a:rPr lang="es-PE" sz="1000" kern="1200" dirty="0" err="1" smtClean="0">
              <a:latin typeface="Arial" panose="020B0604020202020204" pitchFamily="34" charset="0"/>
              <a:cs typeface="Arial" panose="020B0604020202020204" pitchFamily="34" charset="0"/>
            </a:rPr>
            <a:t>Company</a:t>
          </a:r>
          <a:r>
            <a:rPr lang="es-PE" sz="1000" kern="1200" dirty="0" smtClean="0">
              <a:latin typeface="Arial" panose="020B0604020202020204" pitchFamily="34" charset="0"/>
              <a:cs typeface="Arial" panose="020B0604020202020204" pitchFamily="34" charset="0"/>
            </a:rPr>
            <a:t>, 2011</a:t>
          </a:r>
          <a:r>
            <a:rPr lang="es-PE" sz="1200" kern="1200" dirty="0" smtClean="0">
              <a:latin typeface="Arial" panose="020B0604020202020204" pitchFamily="34" charset="0"/>
              <a:cs typeface="Arial" panose="020B0604020202020204" pitchFamily="34" charset="0"/>
            </a:rPr>
            <a:t>). </a:t>
          </a:r>
          <a:endParaRPr lang="es-PE" sz="1200" kern="1200" dirty="0"/>
        </a:p>
      </dsp:txBody>
      <dsp:txXfrm>
        <a:off x="4934337" y="1414188"/>
        <a:ext cx="1925480" cy="1687796"/>
      </dsp:txXfrm>
    </dsp:sp>
    <dsp:sp modelId="{A9107C55-620E-4AC3-B6E2-6812AC640E82}">
      <dsp:nvSpPr>
        <dsp:cNvPr id="0" name=""/>
        <dsp:cNvSpPr/>
      </dsp:nvSpPr>
      <dsp:spPr>
        <a:xfrm>
          <a:off x="6496519" y="619931"/>
          <a:ext cx="363298" cy="363298"/>
        </a:xfrm>
        <a:prstGeom prst="triangle">
          <a:avLst>
            <a:gd name="adj" fmla="val 10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417646-B2D5-4210-89D8-E7FDF98C994B}">
      <dsp:nvSpPr>
        <dsp:cNvPr id="0" name=""/>
        <dsp:cNvSpPr/>
      </dsp:nvSpPr>
      <dsp:spPr>
        <a:xfrm rot="5400000">
          <a:off x="7505454" y="193665"/>
          <a:ext cx="1281732" cy="2132773"/>
        </a:xfrm>
        <a:prstGeom prst="corner">
          <a:avLst>
            <a:gd name="adj1" fmla="val 16120"/>
            <a:gd name="adj2" fmla="val 1611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866C91-2112-4D94-AE97-1C346A0173DE}">
      <dsp:nvSpPr>
        <dsp:cNvPr id="0" name=""/>
        <dsp:cNvSpPr/>
      </dsp:nvSpPr>
      <dsp:spPr>
        <a:xfrm>
          <a:off x="7291501" y="830905"/>
          <a:ext cx="1925480" cy="1687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s-PE" sz="2000" b="1" kern="1200" dirty="0" smtClean="0"/>
            <a:t>Gobierno corporativo</a:t>
          </a:r>
          <a:r>
            <a:rPr lang="es-PE" sz="2000" kern="1200" dirty="0" smtClean="0"/>
            <a:t> </a:t>
          </a:r>
        </a:p>
        <a:p>
          <a:pPr lvl="0" algn="l" defTabSz="889000">
            <a:lnSpc>
              <a:spcPct val="90000"/>
            </a:lnSpc>
            <a:spcBef>
              <a:spcPct val="0"/>
            </a:spcBef>
            <a:spcAft>
              <a:spcPct val="35000"/>
            </a:spcAft>
          </a:pPr>
          <a:r>
            <a:rPr lang="es-PE" sz="1200" kern="1200" dirty="0" smtClean="0">
              <a:latin typeface="Arial" panose="020B0604020202020204" pitchFamily="34" charset="0"/>
              <a:cs typeface="Arial" panose="020B0604020202020204" pitchFamily="34" charset="0"/>
            </a:rPr>
            <a:t>Estudios realizados en Canadá y Reino Unido muestran que las empresas con más mujeres en sus directorios han adoptado recomendaciones para un buen gobierno corporat. generando con ello buenas prácticas, atención a los intereses de los accionistas y grupos de interés, generación de confianza </a:t>
          </a:r>
        </a:p>
      </dsp:txBody>
      <dsp:txXfrm>
        <a:off x="7291501" y="830905"/>
        <a:ext cx="1925480" cy="168779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es-PE"/>
          </a:p>
        </p:txBody>
      </p:sp>
      <p:sp>
        <p:nvSpPr>
          <p:cNvPr id="3" name="2 Marcador de fecha"/>
          <p:cNvSpPr>
            <a:spLocks noGrp="1"/>
          </p:cNvSpPr>
          <p:nvPr>
            <p:ph type="dt" sz="quarter" idx="1"/>
          </p:nvPr>
        </p:nvSpPr>
        <p:spPr>
          <a:xfrm>
            <a:off x="3884613" y="0"/>
            <a:ext cx="2971800" cy="497364"/>
          </a:xfrm>
          <a:prstGeom prst="rect">
            <a:avLst/>
          </a:prstGeom>
        </p:spPr>
        <p:txBody>
          <a:bodyPr vert="horz" lIns="91440" tIns="45720" rIns="91440" bIns="45720" rtlCol="0"/>
          <a:lstStyle>
            <a:lvl1pPr algn="r">
              <a:defRPr sz="1200"/>
            </a:lvl1pPr>
          </a:lstStyle>
          <a:p>
            <a:fld id="{5370E605-3AEB-4A98-AFC1-7E1D69EDE553}" type="datetimeFigureOut">
              <a:rPr lang="es-PE" smtClean="0"/>
              <a:t>24/05/2016</a:t>
            </a:fld>
            <a:endParaRPr lang="es-PE"/>
          </a:p>
        </p:txBody>
      </p:sp>
      <p:sp>
        <p:nvSpPr>
          <p:cNvPr id="4" name="3 Marcador de pie de página"/>
          <p:cNvSpPr>
            <a:spLocks noGrp="1"/>
          </p:cNvSpPr>
          <p:nvPr>
            <p:ph type="ftr" sz="quarter" idx="2"/>
          </p:nvPr>
        </p:nvSpPr>
        <p:spPr>
          <a:xfrm>
            <a:off x="0" y="9448185"/>
            <a:ext cx="2971800" cy="497364"/>
          </a:xfrm>
          <a:prstGeom prst="rect">
            <a:avLst/>
          </a:prstGeom>
        </p:spPr>
        <p:txBody>
          <a:bodyPr vert="horz" lIns="91440" tIns="45720" rIns="91440" bIns="45720" rtlCol="0" anchor="b"/>
          <a:lstStyle>
            <a:lvl1pPr algn="l">
              <a:defRPr sz="1200"/>
            </a:lvl1pPr>
          </a:lstStyle>
          <a:p>
            <a:endParaRPr lang="es-PE"/>
          </a:p>
        </p:txBody>
      </p:sp>
      <p:sp>
        <p:nvSpPr>
          <p:cNvPr id="5" name="4 Marcador de número de diapositiva"/>
          <p:cNvSpPr>
            <a:spLocks noGrp="1"/>
          </p:cNvSpPr>
          <p:nvPr>
            <p:ph type="sldNum" sz="quarter" idx="3"/>
          </p:nvPr>
        </p:nvSpPr>
        <p:spPr>
          <a:xfrm>
            <a:off x="3884613" y="9448185"/>
            <a:ext cx="2971800" cy="497364"/>
          </a:xfrm>
          <a:prstGeom prst="rect">
            <a:avLst/>
          </a:prstGeom>
        </p:spPr>
        <p:txBody>
          <a:bodyPr vert="horz" lIns="91440" tIns="45720" rIns="91440" bIns="45720" rtlCol="0" anchor="b"/>
          <a:lstStyle>
            <a:lvl1pPr algn="r">
              <a:defRPr sz="1200"/>
            </a:lvl1pPr>
          </a:lstStyle>
          <a:p>
            <a:fld id="{1291F83F-5AB4-4706-8718-C21555293FAD}" type="slidenum">
              <a:rPr lang="es-PE" smtClean="0"/>
              <a:t>‹#›</a:t>
            </a:fld>
            <a:endParaRPr lang="es-PE"/>
          </a:p>
        </p:txBody>
      </p:sp>
    </p:spTree>
    <p:extLst>
      <p:ext uri="{BB962C8B-B14F-4D97-AF65-F5344CB8AC3E}">
        <p14:creationId xmlns:p14="http://schemas.microsoft.com/office/powerpoint/2010/main" val="311019548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PE"/>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PE"/>
          </a:p>
        </p:txBody>
      </p:sp>
      <p:sp>
        <p:nvSpPr>
          <p:cNvPr id="4" name="Marcador de fecha 3"/>
          <p:cNvSpPr>
            <a:spLocks noGrp="1"/>
          </p:cNvSpPr>
          <p:nvPr>
            <p:ph type="dt" sz="half" idx="10"/>
          </p:nvPr>
        </p:nvSpPr>
        <p:spPr/>
        <p:txBody>
          <a:bodyPr/>
          <a:lstStyle/>
          <a:p>
            <a:fld id="{973C6398-C2DA-460B-A26F-34C411AF0599}" type="datetimeFigureOut">
              <a:rPr lang="es-PE" smtClean="0"/>
              <a:t>24/05/2016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12230613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973C6398-C2DA-460B-A26F-34C411AF0599}" type="datetimeFigureOut">
              <a:rPr lang="es-PE" smtClean="0"/>
              <a:t>24/05/2016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311377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PE"/>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973C6398-C2DA-460B-A26F-34C411AF0599}" type="datetimeFigureOut">
              <a:rPr lang="es-PE" smtClean="0"/>
              <a:t>24/05/2016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2634617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10"/>
          </p:nvPr>
        </p:nvSpPr>
        <p:spPr/>
        <p:txBody>
          <a:bodyPr/>
          <a:lstStyle/>
          <a:p>
            <a:fld id="{973C6398-C2DA-460B-A26F-34C411AF0599}" type="datetimeFigureOut">
              <a:rPr lang="es-PE" smtClean="0"/>
              <a:t>24/05/2016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4150857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973C6398-C2DA-460B-A26F-34C411AF0599}" type="datetimeFigureOut">
              <a:rPr lang="es-PE" smtClean="0"/>
              <a:t>24/05/2016</a:t>
            </a:fld>
            <a:endParaRPr lang="es-PE"/>
          </a:p>
        </p:txBody>
      </p:sp>
      <p:sp>
        <p:nvSpPr>
          <p:cNvPr id="5" name="Marcador de pie de página 4"/>
          <p:cNvSpPr>
            <a:spLocks noGrp="1"/>
          </p:cNvSpPr>
          <p:nvPr>
            <p:ph type="ftr" sz="quarter" idx="11"/>
          </p:nvPr>
        </p:nvSpPr>
        <p:spPr/>
        <p:txBody>
          <a:bodyPr/>
          <a:lstStyle/>
          <a:p>
            <a:endParaRPr lang="es-PE"/>
          </a:p>
        </p:txBody>
      </p:sp>
      <p:sp>
        <p:nvSpPr>
          <p:cNvPr id="6" name="Marcador de número de diapositiva 5"/>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3865751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fecha 4"/>
          <p:cNvSpPr>
            <a:spLocks noGrp="1"/>
          </p:cNvSpPr>
          <p:nvPr>
            <p:ph type="dt" sz="half" idx="10"/>
          </p:nvPr>
        </p:nvSpPr>
        <p:spPr/>
        <p:txBody>
          <a:bodyPr/>
          <a:lstStyle/>
          <a:p>
            <a:fld id="{973C6398-C2DA-460B-A26F-34C411AF0599}" type="datetimeFigureOut">
              <a:rPr lang="es-PE" smtClean="0"/>
              <a:t>24/05/2016</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10234423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Marcador de fecha 6"/>
          <p:cNvSpPr>
            <a:spLocks noGrp="1"/>
          </p:cNvSpPr>
          <p:nvPr>
            <p:ph type="dt" sz="half" idx="10"/>
          </p:nvPr>
        </p:nvSpPr>
        <p:spPr/>
        <p:txBody>
          <a:bodyPr/>
          <a:lstStyle/>
          <a:p>
            <a:fld id="{973C6398-C2DA-460B-A26F-34C411AF0599}" type="datetimeFigureOut">
              <a:rPr lang="es-PE" smtClean="0"/>
              <a:t>24/05/2016</a:t>
            </a:fld>
            <a:endParaRPr lang="es-PE"/>
          </a:p>
        </p:txBody>
      </p:sp>
      <p:sp>
        <p:nvSpPr>
          <p:cNvPr id="8" name="Marcador de pie de página 7"/>
          <p:cNvSpPr>
            <a:spLocks noGrp="1"/>
          </p:cNvSpPr>
          <p:nvPr>
            <p:ph type="ftr" sz="quarter" idx="11"/>
          </p:nvPr>
        </p:nvSpPr>
        <p:spPr/>
        <p:txBody>
          <a:bodyPr/>
          <a:lstStyle/>
          <a:p>
            <a:endParaRPr lang="es-PE"/>
          </a:p>
        </p:txBody>
      </p:sp>
      <p:sp>
        <p:nvSpPr>
          <p:cNvPr id="9" name="Marcador de número de diapositiva 8"/>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3792242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PE"/>
          </a:p>
        </p:txBody>
      </p:sp>
      <p:sp>
        <p:nvSpPr>
          <p:cNvPr id="3" name="Marcador de fecha 2"/>
          <p:cNvSpPr>
            <a:spLocks noGrp="1"/>
          </p:cNvSpPr>
          <p:nvPr>
            <p:ph type="dt" sz="half" idx="10"/>
          </p:nvPr>
        </p:nvSpPr>
        <p:spPr/>
        <p:txBody>
          <a:bodyPr/>
          <a:lstStyle/>
          <a:p>
            <a:fld id="{973C6398-C2DA-460B-A26F-34C411AF0599}" type="datetimeFigureOut">
              <a:rPr lang="es-PE" smtClean="0"/>
              <a:t>24/05/2016</a:t>
            </a:fld>
            <a:endParaRPr lang="es-PE"/>
          </a:p>
        </p:txBody>
      </p:sp>
      <p:sp>
        <p:nvSpPr>
          <p:cNvPr id="4" name="Marcador de pie de página 3"/>
          <p:cNvSpPr>
            <a:spLocks noGrp="1"/>
          </p:cNvSpPr>
          <p:nvPr>
            <p:ph type="ftr" sz="quarter" idx="11"/>
          </p:nvPr>
        </p:nvSpPr>
        <p:spPr/>
        <p:txBody>
          <a:bodyPr/>
          <a:lstStyle/>
          <a:p>
            <a:endParaRPr lang="es-PE"/>
          </a:p>
        </p:txBody>
      </p:sp>
      <p:sp>
        <p:nvSpPr>
          <p:cNvPr id="5" name="Marcador de número de diapositiva 4"/>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42394005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73C6398-C2DA-460B-A26F-34C411AF0599}" type="datetimeFigureOut">
              <a:rPr lang="es-PE" smtClean="0"/>
              <a:t>24/05/2016</a:t>
            </a:fld>
            <a:endParaRPr lang="es-PE"/>
          </a:p>
        </p:txBody>
      </p:sp>
      <p:sp>
        <p:nvSpPr>
          <p:cNvPr id="3" name="Marcador de pie de página 2"/>
          <p:cNvSpPr>
            <a:spLocks noGrp="1"/>
          </p:cNvSpPr>
          <p:nvPr>
            <p:ph type="ftr" sz="quarter" idx="11"/>
          </p:nvPr>
        </p:nvSpPr>
        <p:spPr/>
        <p:txBody>
          <a:bodyPr/>
          <a:lstStyle/>
          <a:p>
            <a:endParaRPr lang="es-PE"/>
          </a:p>
        </p:txBody>
      </p:sp>
      <p:sp>
        <p:nvSpPr>
          <p:cNvPr id="4" name="Marcador de número de diapositiva 3"/>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58654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73C6398-C2DA-460B-A26F-34C411AF0599}" type="datetimeFigureOut">
              <a:rPr lang="es-PE" smtClean="0"/>
              <a:t>24/05/2016</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1213539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PE"/>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973C6398-C2DA-460B-A26F-34C411AF0599}" type="datetimeFigureOut">
              <a:rPr lang="es-PE" smtClean="0"/>
              <a:t>24/05/2016</a:t>
            </a:fld>
            <a:endParaRPr lang="es-PE"/>
          </a:p>
        </p:txBody>
      </p:sp>
      <p:sp>
        <p:nvSpPr>
          <p:cNvPr id="6" name="Marcador de pie de página 5"/>
          <p:cNvSpPr>
            <a:spLocks noGrp="1"/>
          </p:cNvSpPr>
          <p:nvPr>
            <p:ph type="ftr" sz="quarter" idx="11"/>
          </p:nvPr>
        </p:nvSpPr>
        <p:spPr/>
        <p:txBody>
          <a:bodyPr/>
          <a:lstStyle/>
          <a:p>
            <a:endParaRPr lang="es-PE"/>
          </a:p>
        </p:txBody>
      </p:sp>
      <p:sp>
        <p:nvSpPr>
          <p:cNvPr id="7" name="Marcador de número de diapositiva 6"/>
          <p:cNvSpPr>
            <a:spLocks noGrp="1"/>
          </p:cNvSpPr>
          <p:nvPr>
            <p:ph type="sldNum" sz="quarter" idx="12"/>
          </p:nvPr>
        </p:nvSpPr>
        <p:spPr/>
        <p:txBody>
          <a:bodyPr/>
          <a:lstStyle/>
          <a:p>
            <a:fld id="{6574A6D6-A657-4ACA-A646-76693CF0B6D7}" type="slidenum">
              <a:rPr lang="es-PE" smtClean="0"/>
              <a:t>‹#›</a:t>
            </a:fld>
            <a:endParaRPr lang="es-PE"/>
          </a:p>
        </p:txBody>
      </p:sp>
    </p:spTree>
    <p:extLst>
      <p:ext uri="{BB962C8B-B14F-4D97-AF65-F5344CB8AC3E}">
        <p14:creationId xmlns:p14="http://schemas.microsoft.com/office/powerpoint/2010/main" val="1071372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3C6398-C2DA-460B-A26F-34C411AF0599}" type="datetimeFigureOut">
              <a:rPr lang="es-PE" smtClean="0"/>
              <a:t>24/05/2016</a:t>
            </a:fld>
            <a:endParaRPr lang="es-PE"/>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74A6D6-A657-4ACA-A646-76693CF0B6D7}" type="slidenum">
              <a:rPr lang="es-PE" smtClean="0"/>
              <a:t>‹#›</a:t>
            </a:fld>
            <a:endParaRPr lang="es-PE"/>
          </a:p>
        </p:txBody>
      </p:sp>
    </p:spTree>
    <p:extLst>
      <p:ext uri="{BB962C8B-B14F-4D97-AF65-F5344CB8AC3E}">
        <p14:creationId xmlns:p14="http://schemas.microsoft.com/office/powerpoint/2010/main" val="620857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7327" t="39090" r="20038" b="23629"/>
          <a:stretch/>
        </p:blipFill>
        <p:spPr>
          <a:xfrm>
            <a:off x="658340" y="1016911"/>
            <a:ext cx="3275031" cy="1095974"/>
          </a:xfrm>
          <a:prstGeom prst="rect">
            <a:avLst/>
          </a:prstGeom>
        </p:spPr>
      </p:pic>
      <p:sp>
        <p:nvSpPr>
          <p:cNvPr id="3" name="Rectángulo 2"/>
          <p:cNvSpPr/>
          <p:nvPr/>
        </p:nvSpPr>
        <p:spPr>
          <a:xfrm>
            <a:off x="0" y="310507"/>
            <a:ext cx="12192000" cy="53885"/>
          </a:xfrm>
          <a:prstGeom prst="rect">
            <a:avLst/>
          </a:prstGeom>
          <a:solidFill>
            <a:srgbClr val="4B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ectángulo 3"/>
          <p:cNvSpPr/>
          <p:nvPr/>
        </p:nvSpPr>
        <p:spPr>
          <a:xfrm>
            <a:off x="0" y="399234"/>
            <a:ext cx="12192000" cy="73389"/>
          </a:xfrm>
          <a:prstGeom prst="rect">
            <a:avLst/>
          </a:prstGeom>
          <a:solidFill>
            <a:srgbClr val="3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5" name="Grupo 4"/>
          <p:cNvGrpSpPr/>
          <p:nvPr/>
        </p:nvGrpSpPr>
        <p:grpSpPr>
          <a:xfrm>
            <a:off x="0" y="6159228"/>
            <a:ext cx="12192000" cy="1105376"/>
            <a:chOff x="57151" y="0"/>
            <a:chExt cx="11905577" cy="1079408"/>
          </a:xfrm>
        </p:grpSpPr>
        <p:pic>
          <p:nvPicPr>
            <p:cNvPr id="6" name="Imagen 5"/>
            <p:cNvPicPr>
              <a:picLocks noChangeAspect="1"/>
            </p:cNvPicPr>
            <p:nvPr/>
          </p:nvPicPr>
          <p:blipFill rotWithShape="1">
            <a:blip r:embed="rId3"/>
            <a:srcRect l="4172" t="55208" r="4905" b="15887"/>
            <a:stretch/>
          </p:blipFill>
          <p:spPr>
            <a:xfrm>
              <a:off x="57151" y="0"/>
              <a:ext cx="6038850" cy="1079408"/>
            </a:xfrm>
            <a:prstGeom prst="rect">
              <a:avLst/>
            </a:prstGeom>
          </p:spPr>
        </p:pic>
        <p:pic>
          <p:nvPicPr>
            <p:cNvPr id="7" name="Imagen 6"/>
            <p:cNvPicPr>
              <a:picLocks noChangeAspect="1"/>
            </p:cNvPicPr>
            <p:nvPr/>
          </p:nvPicPr>
          <p:blipFill rotWithShape="1">
            <a:blip r:embed="rId3"/>
            <a:srcRect l="4874" t="55208" r="4905" b="15887"/>
            <a:stretch/>
          </p:blipFill>
          <p:spPr>
            <a:xfrm>
              <a:off x="5970493" y="0"/>
              <a:ext cx="5992235" cy="1079408"/>
            </a:xfrm>
            <a:prstGeom prst="rect">
              <a:avLst/>
            </a:prstGeom>
          </p:spPr>
        </p:pic>
      </p:grpSp>
      <p:sp>
        <p:nvSpPr>
          <p:cNvPr id="9" name="Rectángulo 8"/>
          <p:cNvSpPr/>
          <p:nvPr/>
        </p:nvSpPr>
        <p:spPr>
          <a:xfrm>
            <a:off x="1" y="3571045"/>
            <a:ext cx="12191999" cy="1800493"/>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buFont typeface="Arial" panose="020B0604020202020204" pitchFamily="34" charset="0"/>
              <a:buNone/>
            </a:pPr>
            <a:r>
              <a:rPr lang="es-PE" altLang="es-PE" sz="2800" b="1" dirty="0">
                <a:solidFill>
                  <a:srgbClr val="401613"/>
                </a:solidFill>
                <a:latin typeface="Arial" panose="020B0604020202020204" pitchFamily="34" charset="0"/>
                <a:cs typeface="Arial" panose="020B0604020202020204" pitchFamily="34" charset="0"/>
              </a:rPr>
              <a:t>Participación de las Mujeres en Cargos Directivos y </a:t>
            </a:r>
            <a:r>
              <a:rPr lang="es-PE" altLang="es-PE" sz="2800" b="1" dirty="0" smtClean="0">
                <a:solidFill>
                  <a:srgbClr val="401613"/>
                </a:solidFill>
                <a:latin typeface="Arial" panose="020B0604020202020204" pitchFamily="34" charset="0"/>
                <a:cs typeface="Arial" panose="020B0604020202020204" pitchFamily="34" charset="0"/>
              </a:rPr>
              <a:t>Ejecutivos</a:t>
            </a:r>
          </a:p>
          <a:p>
            <a:pPr algn="ctr">
              <a:lnSpc>
                <a:spcPct val="150000"/>
              </a:lnSpc>
              <a:buFont typeface="Arial" panose="020B0604020202020204" pitchFamily="34" charset="0"/>
              <a:buNone/>
            </a:pPr>
            <a:endParaRPr lang="es-PE" altLang="es-PE" sz="2800" b="1" dirty="0">
              <a:solidFill>
                <a:srgbClr val="401613"/>
              </a:solidFill>
              <a:latin typeface="Arial" panose="020B0604020202020204" pitchFamily="34" charset="0"/>
              <a:cs typeface="Arial" panose="020B0604020202020204" pitchFamily="34" charset="0"/>
            </a:endParaRPr>
          </a:p>
          <a:p>
            <a:pPr algn="ctr">
              <a:lnSpc>
                <a:spcPct val="150000"/>
              </a:lnSpc>
              <a:buFont typeface="Arial" panose="020B0604020202020204" pitchFamily="34" charset="0"/>
              <a:buNone/>
            </a:pPr>
            <a:r>
              <a:rPr lang="es-PE" altLang="es-PE" b="1" dirty="0" smtClean="0">
                <a:solidFill>
                  <a:srgbClr val="401613"/>
                </a:solidFill>
                <a:latin typeface="Arial" panose="020B0604020202020204" pitchFamily="34" charset="0"/>
                <a:cs typeface="Arial" panose="020B0604020202020204" pitchFamily="34" charset="0"/>
              </a:rPr>
              <a:t>XXXVII   Asamblea de Delegadas del CIM – Lima, 2016</a:t>
            </a:r>
            <a:endParaRPr lang="es-PE" altLang="es-PE" b="1" dirty="0">
              <a:solidFill>
                <a:srgbClr val="401613"/>
              </a:solidFill>
              <a:latin typeface="Arial" panose="020B0604020202020204" pitchFamily="34" charset="0"/>
              <a:cs typeface="Arial" panose="020B0604020202020204" pitchFamily="34" charset="0"/>
            </a:endParaRPr>
          </a:p>
        </p:txBody>
      </p:sp>
      <p:sp>
        <p:nvSpPr>
          <p:cNvPr id="10" name="Rectángulo 9"/>
          <p:cNvSpPr/>
          <p:nvPr/>
        </p:nvSpPr>
        <p:spPr>
          <a:xfrm>
            <a:off x="1618628" y="1954489"/>
            <a:ext cx="1260396" cy="523220"/>
          </a:xfrm>
          <a:prstGeom prst="rect">
            <a:avLst/>
          </a:prstGeom>
        </p:spPr>
        <p:txBody>
          <a:bodyPr wrap="square">
            <a:spAutoFit/>
          </a:bodyPr>
          <a:lstStyle/>
          <a:p>
            <a:pPr algn="ctr">
              <a:buFont typeface="Arial" panose="020B0604020202020204" pitchFamily="34" charset="0"/>
              <a:buNone/>
            </a:pPr>
            <a:r>
              <a:rPr lang="es-PE" altLang="es-PE" sz="2800" b="1" dirty="0" smtClean="0">
                <a:solidFill>
                  <a:srgbClr val="219BA0"/>
                </a:solidFill>
                <a:latin typeface="Arial Black" panose="020B0A04020102020204" pitchFamily="34" charset="0"/>
              </a:rPr>
              <a:t>Perú</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0629" y="898612"/>
            <a:ext cx="4219807" cy="1332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2068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s-PE"/>
          </a:p>
        </p:txBody>
      </p:sp>
      <p:sp>
        <p:nvSpPr>
          <p:cNvPr id="5" name="4 Rectángulo"/>
          <p:cNvSpPr/>
          <p:nvPr/>
        </p:nvSpPr>
        <p:spPr>
          <a:xfrm>
            <a:off x="239349" y="195590"/>
            <a:ext cx="11405379" cy="523220"/>
          </a:xfrm>
          <a:prstGeom prst="rect">
            <a:avLst/>
          </a:prstGeom>
        </p:spPr>
        <p:txBody>
          <a:bodyPr wrap="square">
            <a:spAutoFit/>
          </a:bodyPr>
          <a:lstStyle/>
          <a:p>
            <a:r>
              <a:rPr lang="es-PE" sz="2800" b="1" dirty="0" smtClean="0">
                <a:solidFill>
                  <a:schemeClr val="tx2">
                    <a:lumMod val="50000"/>
                  </a:schemeClr>
                </a:solidFill>
              </a:rPr>
              <a:t>Iniciativas Relacionadas con Mujeres en los Directorios</a:t>
            </a:r>
            <a:endParaRPr lang="es-PE" sz="2800" b="1" dirty="0">
              <a:solidFill>
                <a:schemeClr val="tx2">
                  <a:lumMod val="50000"/>
                </a:schemeClr>
              </a:solidFill>
            </a:endParaRPr>
          </a:p>
        </p:txBody>
      </p:sp>
      <p:cxnSp>
        <p:nvCxnSpPr>
          <p:cNvPr id="6" name="5 Conector recto"/>
          <p:cNvCxnSpPr/>
          <p:nvPr/>
        </p:nvCxnSpPr>
        <p:spPr>
          <a:xfrm>
            <a:off x="0" y="772835"/>
            <a:ext cx="1219200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4" name="3 Tabla"/>
          <p:cNvGraphicFramePr>
            <a:graphicFrameLocks noGrp="1"/>
          </p:cNvGraphicFramePr>
          <p:nvPr>
            <p:extLst>
              <p:ext uri="{D42A27DB-BD31-4B8C-83A1-F6EECF244321}">
                <p14:modId xmlns:p14="http://schemas.microsoft.com/office/powerpoint/2010/main" val="200126281"/>
              </p:ext>
            </p:extLst>
          </p:nvPr>
        </p:nvGraphicFramePr>
        <p:xfrm>
          <a:off x="643283" y="1052736"/>
          <a:ext cx="11117346" cy="4907280"/>
        </p:xfrm>
        <a:graphic>
          <a:graphicData uri="http://schemas.openxmlformats.org/drawingml/2006/table">
            <a:tbl>
              <a:tblPr firstRow="1" firstCol="1" bandRow="1">
                <a:tableStyleId>{C083E6E3-FA7D-4D7B-A595-EF9225AFEA82}</a:tableStyleId>
              </a:tblPr>
              <a:tblGrid>
                <a:gridCol w="960385"/>
                <a:gridCol w="1909805"/>
                <a:gridCol w="8247156"/>
              </a:tblGrid>
              <a:tr h="187207">
                <a:tc>
                  <a:txBody>
                    <a:bodyPr/>
                    <a:lstStyle/>
                    <a:p>
                      <a:pPr>
                        <a:lnSpc>
                          <a:spcPct val="115000"/>
                        </a:lnSpc>
                        <a:spcAft>
                          <a:spcPts val="0"/>
                        </a:spcAft>
                      </a:pPr>
                      <a:r>
                        <a:rPr lang="es-PE" sz="1000" dirty="0">
                          <a:effectLst/>
                          <a:latin typeface="Arial" panose="020B0604020202020204" pitchFamily="34" charset="0"/>
                          <a:cs typeface="Arial" panose="020B0604020202020204" pitchFamily="34" charset="0"/>
                        </a:rPr>
                        <a:t>País</a:t>
                      </a:r>
                      <a:endParaRPr lang="es-PE" sz="1000" dirty="0">
                        <a:effectLst/>
                        <a:latin typeface="Arial" panose="020B0604020202020204" pitchFamily="34" charset="0"/>
                        <a:ea typeface="Calibri"/>
                        <a:cs typeface="Arial" panose="020B0604020202020204" pitchFamily="34" charset="0"/>
                      </a:endParaRPr>
                    </a:p>
                  </a:txBody>
                  <a:tcPr marL="58243" marR="58243" marT="0" marB="0" anchor="b"/>
                </a:tc>
                <a:tc>
                  <a:txBody>
                    <a:bodyPr/>
                    <a:lstStyle/>
                    <a:p>
                      <a:pPr algn="ctr">
                        <a:lnSpc>
                          <a:spcPct val="115000"/>
                        </a:lnSpc>
                        <a:spcAft>
                          <a:spcPts val="0"/>
                        </a:spcAft>
                      </a:pPr>
                      <a:r>
                        <a:rPr lang="es-PE" sz="1000" dirty="0">
                          <a:effectLst/>
                          <a:latin typeface="Arial" panose="020B0604020202020204" pitchFamily="34" charset="0"/>
                          <a:cs typeface="Arial" panose="020B0604020202020204" pitchFamily="34" charset="0"/>
                        </a:rPr>
                        <a:t>Cuotas de género femenino</a:t>
                      </a:r>
                      <a:endParaRPr lang="es-PE" sz="1000" dirty="0">
                        <a:effectLst/>
                        <a:latin typeface="Arial" panose="020B0604020202020204" pitchFamily="34" charset="0"/>
                        <a:ea typeface="Calibri"/>
                        <a:cs typeface="Arial" panose="020B0604020202020204" pitchFamily="34" charset="0"/>
                      </a:endParaRPr>
                    </a:p>
                  </a:txBody>
                  <a:tcPr marL="58243" marR="58243" marT="0" marB="0" anchor="b"/>
                </a:tc>
                <a:tc>
                  <a:txBody>
                    <a:bodyPr/>
                    <a:lstStyle/>
                    <a:p>
                      <a:pPr algn="ctr">
                        <a:lnSpc>
                          <a:spcPct val="115000"/>
                        </a:lnSpc>
                        <a:spcAft>
                          <a:spcPts val="0"/>
                        </a:spcAft>
                      </a:pPr>
                      <a:r>
                        <a:rPr lang="es-PE" sz="1000" dirty="0">
                          <a:effectLst/>
                          <a:latin typeface="Arial" panose="020B0604020202020204" pitchFamily="34" charset="0"/>
                          <a:cs typeface="Arial" panose="020B0604020202020204" pitchFamily="34" charset="0"/>
                        </a:rPr>
                        <a:t>Otras </a:t>
                      </a:r>
                      <a:r>
                        <a:rPr lang="es-PE" sz="1000" dirty="0" smtClean="0">
                          <a:effectLst/>
                          <a:latin typeface="Arial" panose="020B0604020202020204" pitchFamily="34" charset="0"/>
                          <a:cs typeface="Arial" panose="020B0604020202020204" pitchFamily="34" charset="0"/>
                        </a:rPr>
                        <a:t>iniciativas</a:t>
                      </a:r>
                    </a:p>
                    <a:p>
                      <a:pPr algn="ctr">
                        <a:lnSpc>
                          <a:spcPct val="115000"/>
                        </a:lnSpc>
                        <a:spcAft>
                          <a:spcPts val="0"/>
                        </a:spcAft>
                      </a:pPr>
                      <a:endParaRPr lang="es-PE" sz="1000" dirty="0">
                        <a:effectLst/>
                        <a:latin typeface="Arial" panose="020B0604020202020204" pitchFamily="34" charset="0"/>
                        <a:ea typeface="Calibri"/>
                        <a:cs typeface="Arial" panose="020B0604020202020204" pitchFamily="34" charset="0"/>
                      </a:endParaRPr>
                    </a:p>
                  </a:txBody>
                  <a:tcPr marL="58243" marR="58243" marT="0" marB="0" anchor="b"/>
                </a:tc>
              </a:tr>
              <a:tr h="775035">
                <a:tc>
                  <a:txBody>
                    <a:bodyPr/>
                    <a:lstStyle/>
                    <a:p>
                      <a:pPr>
                        <a:lnSpc>
                          <a:spcPct val="115000"/>
                        </a:lnSpc>
                        <a:spcAft>
                          <a:spcPts val="0"/>
                        </a:spcAft>
                      </a:pPr>
                      <a:r>
                        <a:rPr lang="es-PE" sz="1000">
                          <a:effectLst/>
                          <a:latin typeface="Arial" panose="020B0604020202020204" pitchFamily="34" charset="0"/>
                          <a:cs typeface="Arial" panose="020B0604020202020204" pitchFamily="34" charset="0"/>
                        </a:rPr>
                        <a:t>Australia</a:t>
                      </a:r>
                      <a:endParaRPr lang="es-PE" sz="10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1000" b="1" dirty="0">
                          <a:effectLst/>
                          <a:latin typeface="Arial" panose="020B0604020202020204" pitchFamily="34" charset="0"/>
                          <a:cs typeface="Arial" panose="020B0604020202020204" pitchFamily="34" charset="0"/>
                        </a:rPr>
                        <a:t>No existen cuotas</a:t>
                      </a:r>
                      <a:endParaRPr lang="es-PE" sz="10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1000" dirty="0" smtClean="0">
                        <a:effectLst/>
                        <a:latin typeface="Arial" panose="020B0604020202020204" pitchFamily="34" charset="0"/>
                        <a:cs typeface="Arial" panose="020B0604020202020204" pitchFamily="34" charset="0"/>
                      </a:endParaRPr>
                    </a:p>
                    <a:p>
                      <a:pPr>
                        <a:lnSpc>
                          <a:spcPct val="115000"/>
                        </a:lnSpc>
                        <a:spcAft>
                          <a:spcPts val="0"/>
                        </a:spcAft>
                      </a:pPr>
                      <a:r>
                        <a:rPr lang="es-PE" sz="1000" dirty="0" smtClean="0">
                          <a:effectLst/>
                          <a:latin typeface="Arial" panose="020B0604020202020204" pitchFamily="34" charset="0"/>
                          <a:cs typeface="Arial" panose="020B0604020202020204" pitchFamily="34" charset="0"/>
                        </a:rPr>
                        <a:t>A </a:t>
                      </a:r>
                      <a:r>
                        <a:rPr lang="es-PE" sz="1000" dirty="0">
                          <a:effectLst/>
                          <a:latin typeface="Arial" panose="020B0604020202020204" pitchFamily="34" charset="0"/>
                          <a:cs typeface="Arial" panose="020B0604020202020204" pitchFamily="34" charset="0"/>
                        </a:rPr>
                        <a:t>partir del 01 de enero del 2011, las empresas listadas en la bolsa deben: Adoptar y divulga públicamente una política de diversidad, establecer objetivos para el logro de la diversidad de géneros y evaluar anualmente dichos objetivos y evaluar los avances en la consecución de los mismos; revelar en cada informe anual los objetivos para el logro de la diversidad de géneros y los avances en la consecución de los mismos; revelar en cada informe anual la proporción de mujeres entre los empleados de los organización en su conjunto, en puestos ejecutivos de alto nivel y otros</a:t>
                      </a:r>
                      <a:r>
                        <a:rPr lang="es-PE" sz="1000" dirty="0" smtClean="0">
                          <a:effectLst/>
                          <a:latin typeface="Arial" panose="020B0604020202020204" pitchFamily="34" charset="0"/>
                          <a:cs typeface="Arial" panose="020B0604020202020204" pitchFamily="34" charset="0"/>
                        </a:rPr>
                        <a:t>.</a:t>
                      </a:r>
                    </a:p>
                    <a:p>
                      <a:pPr>
                        <a:lnSpc>
                          <a:spcPct val="115000"/>
                        </a:lnSpc>
                        <a:spcAft>
                          <a:spcPts val="0"/>
                        </a:spcAft>
                      </a:pPr>
                      <a:endParaRPr lang="es-PE" sz="1000" dirty="0">
                        <a:effectLst/>
                        <a:latin typeface="Arial" panose="020B0604020202020204" pitchFamily="34" charset="0"/>
                        <a:ea typeface="Calibri"/>
                        <a:cs typeface="Arial" panose="020B0604020202020204" pitchFamily="34" charset="0"/>
                      </a:endParaRPr>
                    </a:p>
                  </a:txBody>
                  <a:tcPr marL="58243" marR="58243" marT="0" marB="0" anchor="b"/>
                </a:tc>
              </a:tr>
              <a:tr h="310014">
                <a:tc>
                  <a:txBody>
                    <a:bodyPr/>
                    <a:lstStyle/>
                    <a:p>
                      <a:pPr>
                        <a:lnSpc>
                          <a:spcPct val="115000"/>
                        </a:lnSpc>
                        <a:spcAft>
                          <a:spcPts val="0"/>
                        </a:spcAft>
                      </a:pPr>
                      <a:r>
                        <a:rPr lang="es-PE" sz="1000">
                          <a:effectLst/>
                          <a:latin typeface="Arial" panose="020B0604020202020204" pitchFamily="34" charset="0"/>
                          <a:cs typeface="Arial" panose="020B0604020202020204" pitchFamily="34" charset="0"/>
                        </a:rPr>
                        <a:t>Canadá</a:t>
                      </a:r>
                      <a:endParaRPr lang="es-PE" sz="10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1000" b="1" dirty="0">
                          <a:effectLst/>
                          <a:latin typeface="Arial" panose="020B0604020202020204" pitchFamily="34" charset="0"/>
                          <a:cs typeface="Arial" panose="020B0604020202020204" pitchFamily="34" charset="0"/>
                        </a:rPr>
                        <a:t>No existen cuotas</a:t>
                      </a:r>
                      <a:endParaRPr lang="es-PE" sz="10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1000" dirty="0" smtClean="0">
                        <a:effectLst/>
                        <a:latin typeface="Arial" panose="020B0604020202020204" pitchFamily="34" charset="0"/>
                        <a:cs typeface="Arial" panose="020B0604020202020204" pitchFamily="34" charset="0"/>
                      </a:endParaRPr>
                    </a:p>
                    <a:p>
                      <a:pPr>
                        <a:lnSpc>
                          <a:spcPct val="115000"/>
                        </a:lnSpc>
                        <a:spcAft>
                          <a:spcPts val="0"/>
                        </a:spcAft>
                      </a:pPr>
                      <a:r>
                        <a:rPr lang="es-PE" sz="1000" dirty="0" smtClean="0">
                          <a:effectLst/>
                          <a:latin typeface="Arial" panose="020B0604020202020204" pitchFamily="34" charset="0"/>
                          <a:cs typeface="Arial" panose="020B0604020202020204" pitchFamily="34" charset="0"/>
                        </a:rPr>
                        <a:t>En </a:t>
                      </a:r>
                      <a:r>
                        <a:rPr lang="es-PE" sz="1000" dirty="0">
                          <a:effectLst/>
                          <a:latin typeface="Arial" panose="020B0604020202020204" pitchFamily="34" charset="0"/>
                          <a:cs typeface="Arial" panose="020B0604020202020204" pitchFamily="34" charset="0"/>
                        </a:rPr>
                        <a:t>noviembre del 2009 se creó el Canadian </a:t>
                      </a:r>
                      <a:r>
                        <a:rPr lang="es-PE" sz="1000" dirty="0" err="1">
                          <a:effectLst/>
                          <a:latin typeface="Arial" panose="020B0604020202020204" pitchFamily="34" charset="0"/>
                          <a:cs typeface="Arial" panose="020B0604020202020204" pitchFamily="34" charset="0"/>
                        </a:rPr>
                        <a:t>Board</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Diversity</a:t>
                      </a:r>
                      <a:r>
                        <a:rPr lang="es-PE" sz="1000" dirty="0">
                          <a:effectLst/>
                          <a:latin typeface="Arial" panose="020B0604020202020204" pitchFamily="34" charset="0"/>
                          <a:cs typeface="Arial" panose="020B0604020202020204" pitchFamily="34" charset="0"/>
                        </a:rPr>
                        <a:t> Council, con el objetivo de mejorar la diversidad en los directorios, incluyendo la diversidad de género</a:t>
                      </a:r>
                      <a:r>
                        <a:rPr lang="es-PE" sz="1000" dirty="0" smtClean="0">
                          <a:effectLst/>
                          <a:latin typeface="Arial" panose="020B0604020202020204" pitchFamily="34" charset="0"/>
                          <a:cs typeface="Arial" panose="020B0604020202020204" pitchFamily="34" charset="0"/>
                        </a:rPr>
                        <a:t>.</a:t>
                      </a:r>
                    </a:p>
                    <a:p>
                      <a:pPr>
                        <a:lnSpc>
                          <a:spcPct val="115000"/>
                        </a:lnSpc>
                        <a:spcAft>
                          <a:spcPts val="0"/>
                        </a:spcAft>
                      </a:pPr>
                      <a:endParaRPr lang="es-PE" sz="1000" dirty="0">
                        <a:effectLst/>
                        <a:latin typeface="Arial" panose="020B0604020202020204" pitchFamily="34" charset="0"/>
                        <a:ea typeface="Calibri"/>
                        <a:cs typeface="Arial" panose="020B0604020202020204" pitchFamily="34" charset="0"/>
                      </a:endParaRPr>
                    </a:p>
                  </a:txBody>
                  <a:tcPr marL="58243" marR="58243" marT="0" marB="0" anchor="b"/>
                </a:tc>
              </a:tr>
              <a:tr h="310014">
                <a:tc>
                  <a:txBody>
                    <a:bodyPr/>
                    <a:lstStyle/>
                    <a:p>
                      <a:pPr>
                        <a:lnSpc>
                          <a:spcPct val="115000"/>
                        </a:lnSpc>
                        <a:spcAft>
                          <a:spcPts val="0"/>
                        </a:spcAft>
                      </a:pPr>
                      <a:r>
                        <a:rPr lang="es-PE" sz="1000">
                          <a:effectLst/>
                          <a:latin typeface="Arial" panose="020B0604020202020204" pitchFamily="34" charset="0"/>
                          <a:cs typeface="Arial" panose="020B0604020202020204" pitchFamily="34" charset="0"/>
                        </a:rPr>
                        <a:t>China</a:t>
                      </a:r>
                      <a:endParaRPr lang="es-PE" sz="10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1000" b="1" dirty="0">
                          <a:effectLst/>
                          <a:latin typeface="Arial" panose="020B0604020202020204" pitchFamily="34" charset="0"/>
                          <a:cs typeface="Arial" panose="020B0604020202020204" pitchFamily="34" charset="0"/>
                        </a:rPr>
                        <a:t>No existen cuotas</a:t>
                      </a:r>
                      <a:endParaRPr lang="es-PE" sz="10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1000" dirty="0" smtClean="0">
                        <a:effectLst/>
                        <a:latin typeface="Arial" panose="020B0604020202020204" pitchFamily="34" charset="0"/>
                        <a:cs typeface="Arial" panose="020B0604020202020204" pitchFamily="34" charset="0"/>
                      </a:endParaRPr>
                    </a:p>
                    <a:p>
                      <a:pPr>
                        <a:lnSpc>
                          <a:spcPct val="115000"/>
                        </a:lnSpc>
                        <a:spcAft>
                          <a:spcPts val="0"/>
                        </a:spcAft>
                      </a:pPr>
                      <a:r>
                        <a:rPr lang="es-PE" sz="1000" dirty="0" smtClean="0">
                          <a:effectLst/>
                          <a:latin typeface="Arial" panose="020B0604020202020204" pitchFamily="34" charset="0"/>
                          <a:cs typeface="Arial" panose="020B0604020202020204" pitchFamily="34" charset="0"/>
                        </a:rPr>
                        <a:t>El </a:t>
                      </a:r>
                      <a:r>
                        <a:rPr lang="es-PE" sz="1000" dirty="0" err="1">
                          <a:effectLst/>
                          <a:latin typeface="Arial" panose="020B0604020202020204" pitchFamily="34" charset="0"/>
                          <a:cs typeface="Arial" panose="020B0604020202020204" pitchFamily="34" charset="0"/>
                        </a:rPr>
                        <a:t>Code</a:t>
                      </a:r>
                      <a:r>
                        <a:rPr lang="es-PE" sz="1000" dirty="0">
                          <a:effectLst/>
                          <a:latin typeface="Arial" panose="020B0604020202020204" pitchFamily="34" charset="0"/>
                          <a:cs typeface="Arial" panose="020B0604020202020204" pitchFamily="34" charset="0"/>
                        </a:rPr>
                        <a:t> of </a:t>
                      </a:r>
                      <a:r>
                        <a:rPr lang="es-PE" sz="1000" dirty="0" err="1">
                          <a:effectLst/>
                          <a:latin typeface="Arial" panose="020B0604020202020204" pitchFamily="34" charset="0"/>
                          <a:cs typeface="Arial" panose="020B0604020202020204" pitchFamily="34" charset="0"/>
                        </a:rPr>
                        <a:t>Corporate</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Governance</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for</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Listed</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Companies</a:t>
                      </a:r>
                      <a:r>
                        <a:rPr lang="es-PE" sz="1000" dirty="0">
                          <a:effectLst/>
                          <a:latin typeface="Arial" panose="020B0604020202020204" pitchFamily="34" charset="0"/>
                          <a:cs typeface="Arial" panose="020B0604020202020204" pitchFamily="34" charset="0"/>
                        </a:rPr>
                        <a:t> no menciona el género como deseable o como un requisito en los antecedentes de los candidatos a los </a:t>
                      </a:r>
                      <a:r>
                        <a:rPr lang="es-PE" sz="1000" dirty="0" smtClean="0">
                          <a:effectLst/>
                          <a:latin typeface="Arial" panose="020B0604020202020204" pitchFamily="34" charset="0"/>
                          <a:cs typeface="Arial" panose="020B0604020202020204" pitchFamily="34" charset="0"/>
                        </a:rPr>
                        <a:t>directorios</a:t>
                      </a:r>
                    </a:p>
                    <a:p>
                      <a:pPr>
                        <a:lnSpc>
                          <a:spcPct val="115000"/>
                        </a:lnSpc>
                        <a:spcAft>
                          <a:spcPts val="0"/>
                        </a:spcAft>
                      </a:pPr>
                      <a:endParaRPr lang="es-PE" sz="1000" dirty="0">
                        <a:effectLst/>
                        <a:latin typeface="Arial" panose="020B0604020202020204" pitchFamily="34" charset="0"/>
                        <a:ea typeface="Calibri"/>
                        <a:cs typeface="Arial" panose="020B0604020202020204" pitchFamily="34" charset="0"/>
                      </a:endParaRPr>
                    </a:p>
                  </a:txBody>
                  <a:tcPr marL="58243" marR="58243" marT="0" marB="0" anchor="b"/>
                </a:tc>
              </a:tr>
              <a:tr h="310014">
                <a:tc>
                  <a:txBody>
                    <a:bodyPr/>
                    <a:lstStyle/>
                    <a:p>
                      <a:pPr>
                        <a:lnSpc>
                          <a:spcPct val="115000"/>
                        </a:lnSpc>
                        <a:spcAft>
                          <a:spcPts val="0"/>
                        </a:spcAft>
                      </a:pPr>
                      <a:r>
                        <a:rPr lang="es-PE" sz="1000">
                          <a:effectLst/>
                          <a:latin typeface="Arial" panose="020B0604020202020204" pitchFamily="34" charset="0"/>
                          <a:cs typeface="Arial" panose="020B0604020202020204" pitchFamily="34" charset="0"/>
                        </a:rPr>
                        <a:t>Hong Kong</a:t>
                      </a:r>
                      <a:endParaRPr lang="es-PE" sz="10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1000" b="1" dirty="0">
                          <a:effectLst/>
                          <a:latin typeface="Arial" panose="020B0604020202020204" pitchFamily="34" charset="0"/>
                          <a:cs typeface="Arial" panose="020B0604020202020204" pitchFamily="34" charset="0"/>
                        </a:rPr>
                        <a:t>No existen cuotas</a:t>
                      </a:r>
                      <a:endParaRPr lang="es-PE" sz="10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1000" dirty="0" smtClean="0">
                        <a:effectLst/>
                        <a:latin typeface="Arial" panose="020B0604020202020204" pitchFamily="34" charset="0"/>
                        <a:cs typeface="Arial" panose="020B0604020202020204" pitchFamily="34" charset="0"/>
                      </a:endParaRPr>
                    </a:p>
                    <a:p>
                      <a:pPr>
                        <a:lnSpc>
                          <a:spcPct val="115000"/>
                        </a:lnSpc>
                        <a:spcAft>
                          <a:spcPts val="0"/>
                        </a:spcAft>
                      </a:pPr>
                      <a:r>
                        <a:rPr lang="es-PE" sz="1000" dirty="0" smtClean="0">
                          <a:effectLst/>
                          <a:latin typeface="Arial" panose="020B0604020202020204" pitchFamily="34" charset="0"/>
                          <a:cs typeface="Arial" panose="020B0604020202020204" pitchFamily="34" charset="0"/>
                        </a:rPr>
                        <a:t>El </a:t>
                      </a:r>
                      <a:r>
                        <a:rPr lang="es-PE" sz="1000" dirty="0">
                          <a:effectLst/>
                          <a:latin typeface="Arial" panose="020B0604020202020204" pitchFamily="34" charset="0"/>
                          <a:cs typeface="Arial" panose="020B0604020202020204" pitchFamily="34" charset="0"/>
                        </a:rPr>
                        <a:t>Hong </a:t>
                      </a:r>
                      <a:r>
                        <a:rPr lang="es-PE" sz="1000" dirty="0" err="1">
                          <a:effectLst/>
                          <a:latin typeface="Arial" panose="020B0604020202020204" pitchFamily="34" charset="0"/>
                          <a:cs typeface="Arial" panose="020B0604020202020204" pitchFamily="34" charset="0"/>
                        </a:rPr>
                        <a:t>Kong´s</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Corporate</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Govenance</a:t>
                      </a:r>
                      <a:r>
                        <a:rPr lang="es-PE" sz="1000" dirty="0">
                          <a:effectLst/>
                          <a:latin typeface="Arial" panose="020B0604020202020204" pitchFamily="34" charset="0"/>
                          <a:cs typeface="Arial" panose="020B0604020202020204" pitchFamily="34" charset="0"/>
                        </a:rPr>
                        <a:t> </a:t>
                      </a:r>
                      <a:r>
                        <a:rPr lang="es-PE" sz="1000" dirty="0" err="1">
                          <a:effectLst/>
                          <a:latin typeface="Arial" panose="020B0604020202020204" pitchFamily="34" charset="0"/>
                          <a:cs typeface="Arial" panose="020B0604020202020204" pitchFamily="34" charset="0"/>
                        </a:rPr>
                        <a:t>Code</a:t>
                      </a:r>
                      <a:r>
                        <a:rPr lang="es-PE" sz="1000" dirty="0">
                          <a:effectLst/>
                          <a:latin typeface="Arial" panose="020B0604020202020204" pitchFamily="34" charset="0"/>
                          <a:cs typeface="Arial" panose="020B0604020202020204" pitchFamily="34" charset="0"/>
                        </a:rPr>
                        <a:t> no menciona el género como deseable o como un requisito en los antecedentes de los candidatos a los </a:t>
                      </a:r>
                      <a:r>
                        <a:rPr lang="es-PE" sz="1000" dirty="0" smtClean="0">
                          <a:effectLst/>
                          <a:latin typeface="Arial" panose="020B0604020202020204" pitchFamily="34" charset="0"/>
                          <a:cs typeface="Arial" panose="020B0604020202020204" pitchFamily="34" charset="0"/>
                        </a:rPr>
                        <a:t>directorios</a:t>
                      </a:r>
                    </a:p>
                    <a:p>
                      <a:pPr>
                        <a:lnSpc>
                          <a:spcPct val="115000"/>
                        </a:lnSpc>
                        <a:spcAft>
                          <a:spcPts val="0"/>
                        </a:spcAft>
                      </a:pPr>
                      <a:endParaRPr lang="es-PE" sz="1000" dirty="0">
                        <a:effectLst/>
                        <a:latin typeface="Arial" panose="020B0604020202020204" pitchFamily="34" charset="0"/>
                        <a:ea typeface="Calibri"/>
                        <a:cs typeface="Arial" panose="020B0604020202020204" pitchFamily="34" charset="0"/>
                      </a:endParaRPr>
                    </a:p>
                  </a:txBody>
                  <a:tcPr marL="58243" marR="58243" marT="0" marB="0" anchor="ctr"/>
                </a:tc>
              </a:tr>
              <a:tr h="620028">
                <a:tc>
                  <a:txBody>
                    <a:bodyPr/>
                    <a:lstStyle/>
                    <a:p>
                      <a:pPr>
                        <a:lnSpc>
                          <a:spcPct val="115000"/>
                        </a:lnSpc>
                        <a:spcAft>
                          <a:spcPts val="0"/>
                        </a:spcAft>
                      </a:pPr>
                      <a:r>
                        <a:rPr lang="es-PE" sz="1000">
                          <a:effectLst/>
                          <a:latin typeface="Arial" panose="020B0604020202020204" pitchFamily="34" charset="0"/>
                          <a:cs typeface="Arial" panose="020B0604020202020204" pitchFamily="34" charset="0"/>
                        </a:rPr>
                        <a:t>India</a:t>
                      </a:r>
                      <a:endParaRPr lang="es-PE" sz="10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1000" b="1" dirty="0">
                          <a:effectLst/>
                          <a:latin typeface="Arial" panose="020B0604020202020204" pitchFamily="34" charset="0"/>
                          <a:cs typeface="Arial" panose="020B0604020202020204" pitchFamily="34" charset="0"/>
                        </a:rPr>
                        <a:t>Existe una propuesta para que las empresas con 5 o más directores incluyan por lo menos una mujer</a:t>
                      </a:r>
                      <a:endParaRPr lang="es-PE" sz="10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r>
                        <a:rPr lang="es-PE" sz="1000">
                          <a:effectLst/>
                          <a:latin typeface="Arial" panose="020B0604020202020204" pitchFamily="34" charset="0"/>
                          <a:cs typeface="Arial" panose="020B0604020202020204" pitchFamily="34" charset="0"/>
                        </a:rPr>
                        <a:t>El India´s Corporate Govenance Code no menciona el género como deseable o como un requisito en los antecedentes de los candidatos a los directorios</a:t>
                      </a:r>
                      <a:endParaRPr lang="es-PE" sz="1000">
                        <a:effectLst/>
                        <a:latin typeface="Arial" panose="020B0604020202020204" pitchFamily="34" charset="0"/>
                        <a:ea typeface="Calibri"/>
                        <a:cs typeface="Arial" panose="020B0604020202020204" pitchFamily="34" charset="0"/>
                      </a:endParaRPr>
                    </a:p>
                  </a:txBody>
                  <a:tcPr marL="58243" marR="58243" marT="0" marB="0" anchor="ctr"/>
                </a:tc>
              </a:tr>
              <a:tr h="465021">
                <a:tc>
                  <a:txBody>
                    <a:bodyPr/>
                    <a:lstStyle/>
                    <a:p>
                      <a:pPr>
                        <a:lnSpc>
                          <a:spcPct val="115000"/>
                        </a:lnSpc>
                        <a:spcAft>
                          <a:spcPts val="0"/>
                        </a:spcAft>
                      </a:pPr>
                      <a:r>
                        <a:rPr lang="es-PE" sz="1000" dirty="0">
                          <a:effectLst/>
                          <a:latin typeface="Arial" panose="020B0604020202020204" pitchFamily="34" charset="0"/>
                          <a:cs typeface="Arial" panose="020B0604020202020204" pitchFamily="34" charset="0"/>
                        </a:rPr>
                        <a:t>Nueva Zelanda</a:t>
                      </a:r>
                      <a:endParaRPr lang="es-PE" sz="1000"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1000" b="1" dirty="0">
                          <a:effectLst/>
                          <a:latin typeface="Arial" panose="020B0604020202020204" pitchFamily="34" charset="0"/>
                          <a:cs typeface="Arial" panose="020B0604020202020204" pitchFamily="34" charset="0"/>
                        </a:rPr>
                        <a:t>No existen cuotas</a:t>
                      </a:r>
                      <a:endParaRPr lang="es-PE" sz="10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r>
                        <a:rPr lang="es-PE" sz="1000" dirty="0">
                          <a:effectLst/>
                          <a:latin typeface="Arial" panose="020B0604020202020204" pitchFamily="34" charset="0"/>
                          <a:cs typeface="Arial" panose="020B0604020202020204" pitchFamily="34" charset="0"/>
                        </a:rPr>
                        <a:t>La empresas que cotizan en bolsa se encuentran bajo una nueva presión para promover la presencia de mujeres en los directorios.  Mark </a:t>
                      </a:r>
                      <a:r>
                        <a:rPr lang="es-PE" sz="1000" dirty="0" err="1">
                          <a:effectLst/>
                          <a:latin typeface="Arial" panose="020B0604020202020204" pitchFamily="34" charset="0"/>
                          <a:cs typeface="Arial" panose="020B0604020202020204" pitchFamily="34" charset="0"/>
                        </a:rPr>
                        <a:t>Weldon</a:t>
                      </a:r>
                      <a:r>
                        <a:rPr lang="es-PE" sz="1000" dirty="0">
                          <a:effectLst/>
                          <a:latin typeface="Arial" panose="020B0604020202020204" pitchFamily="34" charset="0"/>
                          <a:cs typeface="Arial" panose="020B0604020202020204" pitchFamily="34" charset="0"/>
                        </a:rPr>
                        <a:t> , jefe ejecutivo de la bolsa de Nueva Zelanda, informó que la bolsa va a proponer nuestras normas que exijan a las empresas que cotizan en bolsa la declaración del número de mujeres y minorías que tienen en cargos ejecutivos y en los directorios.</a:t>
                      </a:r>
                      <a:endParaRPr lang="es-PE" sz="1000" dirty="0">
                        <a:effectLst/>
                        <a:latin typeface="Arial" panose="020B0604020202020204" pitchFamily="34" charset="0"/>
                        <a:ea typeface="Calibri"/>
                        <a:cs typeface="Arial" panose="020B0604020202020204" pitchFamily="34" charset="0"/>
                      </a:endParaRPr>
                    </a:p>
                  </a:txBody>
                  <a:tcPr marL="58243" marR="58243" marT="0" marB="0" anchor="ctr"/>
                </a:tc>
              </a:tr>
            </a:tbl>
          </a:graphicData>
        </a:graphic>
      </p:graphicFrame>
    </p:spTree>
    <p:extLst>
      <p:ext uri="{BB962C8B-B14F-4D97-AF65-F5344CB8AC3E}">
        <p14:creationId xmlns:p14="http://schemas.microsoft.com/office/powerpoint/2010/main" val="2727522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s-PE"/>
          </a:p>
        </p:txBody>
      </p:sp>
      <p:cxnSp>
        <p:nvCxnSpPr>
          <p:cNvPr id="6" name="5 Conector recto"/>
          <p:cNvCxnSpPr/>
          <p:nvPr/>
        </p:nvCxnSpPr>
        <p:spPr>
          <a:xfrm>
            <a:off x="0" y="772835"/>
            <a:ext cx="1219200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1 Tabla"/>
          <p:cNvGraphicFramePr>
            <a:graphicFrameLocks noGrp="1"/>
          </p:cNvGraphicFramePr>
          <p:nvPr>
            <p:extLst>
              <p:ext uri="{D42A27DB-BD31-4B8C-83A1-F6EECF244321}">
                <p14:modId xmlns:p14="http://schemas.microsoft.com/office/powerpoint/2010/main" val="2415299289"/>
              </p:ext>
            </p:extLst>
          </p:nvPr>
        </p:nvGraphicFramePr>
        <p:xfrm>
          <a:off x="527381" y="980728"/>
          <a:ext cx="10972800" cy="4923311"/>
        </p:xfrm>
        <a:graphic>
          <a:graphicData uri="http://schemas.openxmlformats.org/drawingml/2006/table">
            <a:tbl>
              <a:tblPr firstRow="1" firstCol="1" bandRow="1">
                <a:tableStyleId>{C083E6E3-FA7D-4D7B-A595-EF9225AFEA82}</a:tableStyleId>
              </a:tblPr>
              <a:tblGrid>
                <a:gridCol w="947897"/>
                <a:gridCol w="1884975"/>
                <a:gridCol w="8139928"/>
              </a:tblGrid>
              <a:tr h="355692">
                <a:tc>
                  <a:txBody>
                    <a:bodyPr/>
                    <a:lstStyle/>
                    <a:p>
                      <a:pPr>
                        <a:lnSpc>
                          <a:spcPct val="115000"/>
                        </a:lnSpc>
                        <a:spcAft>
                          <a:spcPts val="0"/>
                        </a:spcAft>
                      </a:pPr>
                      <a:r>
                        <a:rPr lang="es-PE" sz="900" dirty="0" err="1">
                          <a:effectLst/>
                          <a:latin typeface="Arial" panose="020B0604020202020204" pitchFamily="34" charset="0"/>
                          <a:cs typeface="Arial" panose="020B0604020202020204" pitchFamily="34" charset="0"/>
                        </a:rPr>
                        <a:t>Singapore</a:t>
                      </a: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No existen cuotas</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900" b="0" dirty="0" smtClean="0">
                        <a:effectLst/>
                        <a:latin typeface="Arial" panose="020B0604020202020204" pitchFamily="34" charset="0"/>
                        <a:cs typeface="Arial" panose="020B0604020202020204" pitchFamily="34" charset="0"/>
                      </a:endParaRPr>
                    </a:p>
                    <a:p>
                      <a:pPr>
                        <a:lnSpc>
                          <a:spcPct val="115000"/>
                        </a:lnSpc>
                        <a:spcAft>
                          <a:spcPts val="0"/>
                        </a:spcAft>
                      </a:pPr>
                      <a:r>
                        <a:rPr lang="es-PE" sz="900" b="0" dirty="0" smtClean="0">
                          <a:effectLst/>
                          <a:latin typeface="Arial" panose="020B0604020202020204" pitchFamily="34" charset="0"/>
                          <a:cs typeface="Arial" panose="020B0604020202020204" pitchFamily="34" charset="0"/>
                        </a:rPr>
                        <a:t>El </a:t>
                      </a:r>
                      <a:r>
                        <a:rPr lang="es-PE" sz="900" b="0" dirty="0" err="1">
                          <a:effectLst/>
                          <a:latin typeface="Arial" panose="020B0604020202020204" pitchFamily="34" charset="0"/>
                          <a:cs typeface="Arial" panose="020B0604020202020204" pitchFamily="34" charset="0"/>
                        </a:rPr>
                        <a:t>Singapore´s</a:t>
                      </a:r>
                      <a:r>
                        <a:rPr lang="es-PE" sz="900" b="0" dirty="0">
                          <a:effectLst/>
                          <a:latin typeface="Arial" panose="020B0604020202020204" pitchFamily="34" charset="0"/>
                          <a:cs typeface="Arial" panose="020B0604020202020204" pitchFamily="34" charset="0"/>
                        </a:rPr>
                        <a:t> </a:t>
                      </a:r>
                      <a:r>
                        <a:rPr lang="es-PE" sz="900" b="0" dirty="0" err="1">
                          <a:effectLst/>
                          <a:latin typeface="Arial" panose="020B0604020202020204" pitchFamily="34" charset="0"/>
                          <a:cs typeface="Arial" panose="020B0604020202020204" pitchFamily="34" charset="0"/>
                        </a:rPr>
                        <a:t>Corporate</a:t>
                      </a:r>
                      <a:r>
                        <a:rPr lang="es-PE" sz="900" b="0" dirty="0">
                          <a:effectLst/>
                          <a:latin typeface="Arial" panose="020B0604020202020204" pitchFamily="34" charset="0"/>
                          <a:cs typeface="Arial" panose="020B0604020202020204" pitchFamily="34" charset="0"/>
                        </a:rPr>
                        <a:t> </a:t>
                      </a:r>
                      <a:r>
                        <a:rPr lang="es-PE" sz="900" b="0" dirty="0" err="1">
                          <a:effectLst/>
                          <a:latin typeface="Arial" panose="020B0604020202020204" pitchFamily="34" charset="0"/>
                          <a:cs typeface="Arial" panose="020B0604020202020204" pitchFamily="34" charset="0"/>
                        </a:rPr>
                        <a:t>Govenance</a:t>
                      </a:r>
                      <a:r>
                        <a:rPr lang="es-PE" sz="900" b="0" dirty="0">
                          <a:effectLst/>
                          <a:latin typeface="Arial" panose="020B0604020202020204" pitchFamily="34" charset="0"/>
                          <a:cs typeface="Arial" panose="020B0604020202020204" pitchFamily="34" charset="0"/>
                        </a:rPr>
                        <a:t> </a:t>
                      </a:r>
                      <a:r>
                        <a:rPr lang="es-PE" sz="900" b="0" dirty="0" err="1">
                          <a:effectLst/>
                          <a:latin typeface="Arial" panose="020B0604020202020204" pitchFamily="34" charset="0"/>
                          <a:cs typeface="Arial" panose="020B0604020202020204" pitchFamily="34" charset="0"/>
                        </a:rPr>
                        <a:t>Code</a:t>
                      </a:r>
                      <a:r>
                        <a:rPr lang="es-PE" sz="900" b="0" dirty="0">
                          <a:effectLst/>
                          <a:latin typeface="Arial" panose="020B0604020202020204" pitchFamily="34" charset="0"/>
                          <a:cs typeface="Arial" panose="020B0604020202020204" pitchFamily="34" charset="0"/>
                        </a:rPr>
                        <a:t> no menciona el género como deseable o como un requisito en los antecedentes de los candidatos a los </a:t>
                      </a:r>
                      <a:r>
                        <a:rPr lang="es-PE" sz="900" b="0" dirty="0" smtClean="0">
                          <a:effectLst/>
                          <a:latin typeface="Arial" panose="020B0604020202020204" pitchFamily="34" charset="0"/>
                          <a:cs typeface="Arial" panose="020B0604020202020204" pitchFamily="34" charset="0"/>
                        </a:rPr>
                        <a:t>directorios</a:t>
                      </a:r>
                    </a:p>
                    <a:p>
                      <a:pPr>
                        <a:lnSpc>
                          <a:spcPct val="115000"/>
                        </a:lnSpc>
                        <a:spcAft>
                          <a:spcPts val="0"/>
                        </a:spcAft>
                      </a:pPr>
                      <a:endParaRPr lang="es-PE" sz="1100" b="0" dirty="0">
                        <a:effectLst/>
                        <a:latin typeface="Arial" panose="020B0604020202020204" pitchFamily="34" charset="0"/>
                        <a:ea typeface="Calibri"/>
                        <a:cs typeface="Arial" panose="020B0604020202020204" pitchFamily="34" charset="0"/>
                      </a:endParaRPr>
                    </a:p>
                  </a:txBody>
                  <a:tcPr marL="58243" marR="58243" marT="0" marB="0" anchor="ctr"/>
                </a:tc>
              </a:tr>
              <a:tr h="465021">
                <a:tc>
                  <a:txBody>
                    <a:bodyPr/>
                    <a:lstStyle/>
                    <a:p>
                      <a:pPr>
                        <a:lnSpc>
                          <a:spcPct val="115000"/>
                        </a:lnSpc>
                        <a:spcAft>
                          <a:spcPts val="0"/>
                        </a:spcAft>
                      </a:pPr>
                      <a:r>
                        <a:rPr lang="es-PE" sz="900">
                          <a:effectLst/>
                          <a:latin typeface="Arial" panose="020B0604020202020204" pitchFamily="34" charset="0"/>
                          <a:cs typeface="Arial" panose="020B0604020202020204" pitchFamily="34" charset="0"/>
                        </a:rPr>
                        <a:t>Estados Unidos</a:t>
                      </a:r>
                      <a:endParaRPr lang="es-PE" sz="11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No existen cuotas</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900" dirty="0" smtClean="0">
                        <a:effectLst/>
                        <a:latin typeface="Arial" panose="020B0604020202020204" pitchFamily="34" charset="0"/>
                        <a:cs typeface="Arial" panose="020B0604020202020204" pitchFamily="34" charset="0"/>
                      </a:endParaRPr>
                    </a:p>
                    <a:p>
                      <a:pPr>
                        <a:lnSpc>
                          <a:spcPct val="115000"/>
                        </a:lnSpc>
                        <a:spcAft>
                          <a:spcPts val="0"/>
                        </a:spcAft>
                      </a:pPr>
                      <a:r>
                        <a:rPr lang="es-PE" sz="900" dirty="0" smtClean="0">
                          <a:effectLst/>
                          <a:latin typeface="Arial" panose="020B0604020202020204" pitchFamily="34" charset="0"/>
                          <a:cs typeface="Arial" panose="020B0604020202020204" pitchFamily="34" charset="0"/>
                        </a:rPr>
                        <a:t>En </a:t>
                      </a:r>
                      <a:r>
                        <a:rPr lang="es-PE" sz="900" dirty="0">
                          <a:effectLst/>
                          <a:latin typeface="Arial" panose="020B0604020202020204" pitchFamily="34" charset="0"/>
                          <a:cs typeface="Arial" panose="020B0604020202020204" pitchFamily="34" charset="0"/>
                        </a:rPr>
                        <a:t>diciembre del 2009, la SEC aprobó una norma que exige revelar las políticas de las empresas relacionadas con la diversidad en la identificación de candidatos a directores, cómo se implementan estas políticas y se aseguran la efectividad de su aplicación. Las normas no definen diversidad y permiten que las propias empresas lo hagan. </a:t>
                      </a:r>
                      <a:endParaRPr lang="es-PE" sz="900" dirty="0" smtClean="0">
                        <a:effectLst/>
                        <a:latin typeface="Arial" panose="020B0604020202020204" pitchFamily="34" charset="0"/>
                        <a:cs typeface="Arial" panose="020B0604020202020204" pitchFamily="34" charset="0"/>
                      </a:endParaRPr>
                    </a:p>
                    <a:p>
                      <a:pPr>
                        <a:lnSpc>
                          <a:spcPct val="115000"/>
                        </a:lnSpc>
                        <a:spcAft>
                          <a:spcPts val="0"/>
                        </a:spcAft>
                      </a:pP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r>
              <a:tr h="620028">
                <a:tc>
                  <a:txBody>
                    <a:bodyPr/>
                    <a:lstStyle/>
                    <a:p>
                      <a:pPr>
                        <a:lnSpc>
                          <a:spcPct val="115000"/>
                        </a:lnSpc>
                        <a:spcAft>
                          <a:spcPts val="0"/>
                        </a:spcAft>
                      </a:pPr>
                      <a:r>
                        <a:rPr lang="es-PE" sz="900">
                          <a:effectLst/>
                          <a:latin typeface="Arial" panose="020B0604020202020204" pitchFamily="34" charset="0"/>
                          <a:cs typeface="Arial" panose="020B0604020202020204" pitchFamily="34" charset="0"/>
                        </a:rPr>
                        <a:t>Europa</a:t>
                      </a:r>
                      <a:endParaRPr lang="es-PE" sz="11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Si hay cuotas</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900" dirty="0" smtClean="0">
                        <a:effectLst/>
                        <a:latin typeface="Arial" panose="020B0604020202020204" pitchFamily="34" charset="0"/>
                        <a:cs typeface="Arial" panose="020B0604020202020204" pitchFamily="34" charset="0"/>
                      </a:endParaRPr>
                    </a:p>
                    <a:p>
                      <a:pPr>
                        <a:lnSpc>
                          <a:spcPct val="115000"/>
                        </a:lnSpc>
                        <a:spcAft>
                          <a:spcPts val="0"/>
                        </a:spcAft>
                      </a:pPr>
                      <a:r>
                        <a:rPr lang="es-PE" sz="900" dirty="0" smtClean="0">
                          <a:effectLst/>
                          <a:latin typeface="Arial" panose="020B0604020202020204" pitchFamily="34" charset="0"/>
                          <a:cs typeface="Arial" panose="020B0604020202020204" pitchFamily="34" charset="0"/>
                        </a:rPr>
                        <a:t>La </a:t>
                      </a:r>
                      <a:r>
                        <a:rPr lang="es-PE" sz="900" dirty="0">
                          <a:effectLst/>
                          <a:latin typeface="Arial" panose="020B0604020202020204" pitchFamily="34" charset="0"/>
                          <a:cs typeface="Arial" panose="020B0604020202020204" pitchFamily="34" charset="0"/>
                        </a:rPr>
                        <a:t>Unión Europea está tomando medidas para poder garantizar la igualdad entre mujeres y hombres, tal como se menciona en el Tratado de Roma de 1957.  </a:t>
                      </a:r>
                      <a:r>
                        <a:rPr lang="es-PE" sz="900" dirty="0" err="1">
                          <a:effectLst/>
                          <a:latin typeface="Arial" panose="020B0604020202020204" pitchFamily="34" charset="0"/>
                          <a:cs typeface="Arial" panose="020B0604020202020204" pitchFamily="34" charset="0"/>
                        </a:rPr>
                        <a:t>Viviane</a:t>
                      </a:r>
                      <a:r>
                        <a:rPr lang="es-PE" sz="900" dirty="0">
                          <a:effectLst/>
                          <a:latin typeface="Arial" panose="020B0604020202020204" pitchFamily="34" charset="0"/>
                          <a:cs typeface="Arial" panose="020B0604020202020204" pitchFamily="34" charset="0"/>
                        </a:rPr>
                        <a:t> </a:t>
                      </a:r>
                      <a:r>
                        <a:rPr lang="es-PE" sz="900" dirty="0" err="1">
                          <a:effectLst/>
                          <a:latin typeface="Arial" panose="020B0604020202020204" pitchFamily="34" charset="0"/>
                          <a:cs typeface="Arial" panose="020B0604020202020204" pitchFamily="34" charset="0"/>
                        </a:rPr>
                        <a:t>Reding</a:t>
                      </a:r>
                      <a:r>
                        <a:rPr lang="es-PE" sz="900" dirty="0">
                          <a:effectLst/>
                          <a:latin typeface="Arial" panose="020B0604020202020204" pitchFamily="34" charset="0"/>
                          <a:cs typeface="Arial" panose="020B0604020202020204" pitchFamily="34" charset="0"/>
                        </a:rPr>
                        <a:t>, Comisionado Europea, ha propuesto una legislación que exige un 30%o en el año 2015, ampliando a 40% en 2020. Francia (2011) estimada que el 40% de los miembros de las junta ejecutiva de las más grandes compañías que cotizan en bolsa serán mujeres en  el 2017</a:t>
                      </a:r>
                      <a:r>
                        <a:rPr lang="es-PE" sz="900" dirty="0" smtClean="0">
                          <a:effectLst/>
                          <a:latin typeface="Arial" panose="020B0604020202020204" pitchFamily="34" charset="0"/>
                          <a:cs typeface="Arial" panose="020B0604020202020204" pitchFamily="34" charset="0"/>
                        </a:rPr>
                        <a:t>.</a:t>
                      </a:r>
                    </a:p>
                    <a:p>
                      <a:pPr>
                        <a:lnSpc>
                          <a:spcPct val="115000"/>
                        </a:lnSpc>
                        <a:spcAft>
                          <a:spcPts val="0"/>
                        </a:spcAft>
                      </a:pP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r>
              <a:tr h="775035">
                <a:tc>
                  <a:txBody>
                    <a:bodyPr/>
                    <a:lstStyle/>
                    <a:p>
                      <a:pPr>
                        <a:lnSpc>
                          <a:spcPct val="115000"/>
                        </a:lnSpc>
                        <a:spcAft>
                          <a:spcPts val="0"/>
                        </a:spcAft>
                      </a:pPr>
                      <a:r>
                        <a:rPr lang="es-PE" sz="900">
                          <a:effectLst/>
                          <a:latin typeface="Arial" panose="020B0604020202020204" pitchFamily="34" charset="0"/>
                          <a:cs typeface="Arial" panose="020B0604020202020204" pitchFamily="34" charset="0"/>
                        </a:rPr>
                        <a:t>Francia</a:t>
                      </a:r>
                      <a:endParaRPr lang="es-PE" sz="11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Si hay cuotas obligatorias para empresas listadas y no listadas en la bolsa</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endParaRPr lang="es-PE" sz="900" dirty="0" smtClean="0">
                        <a:effectLst/>
                        <a:latin typeface="Arial" panose="020B0604020202020204" pitchFamily="34" charset="0"/>
                        <a:cs typeface="Arial" panose="020B0604020202020204" pitchFamily="34" charset="0"/>
                      </a:endParaRPr>
                    </a:p>
                    <a:p>
                      <a:pPr>
                        <a:lnSpc>
                          <a:spcPct val="115000"/>
                        </a:lnSpc>
                        <a:spcAft>
                          <a:spcPts val="0"/>
                        </a:spcAft>
                      </a:pPr>
                      <a:r>
                        <a:rPr lang="es-PE" sz="900" dirty="0" smtClean="0">
                          <a:effectLst/>
                          <a:latin typeface="Arial" panose="020B0604020202020204" pitchFamily="34" charset="0"/>
                          <a:cs typeface="Arial" panose="020B0604020202020204" pitchFamily="34" charset="0"/>
                        </a:rPr>
                        <a:t>A </a:t>
                      </a:r>
                      <a:r>
                        <a:rPr lang="es-PE" sz="900" dirty="0">
                          <a:effectLst/>
                          <a:latin typeface="Arial" panose="020B0604020202020204" pitchFamily="34" charset="0"/>
                          <a:cs typeface="Arial" panose="020B0604020202020204" pitchFamily="34" charset="0"/>
                        </a:rPr>
                        <a:t>partir del 2017, la proporción de mujeres y hombres en los directorios no puede ser inferior al 40% en las empresas que están en la bolsa, o las empresas grandes (ingresos o activos superiores a 50 millones de euros o más de 500 empleados); si el directorio incluye 8 personas o menos, la diferencia entre el número de directores de cada género no puede ser mayor a dos. Para el periodo entre la actualidad y el 2017, las empresas listadas en bolsa deben alcanzar una primera etapa de 20% de participación mínima de hombres y mujeres</a:t>
                      </a:r>
                      <a:r>
                        <a:rPr lang="es-PE" sz="900" dirty="0" smtClean="0">
                          <a:effectLst/>
                          <a:latin typeface="Arial" panose="020B0604020202020204" pitchFamily="34" charset="0"/>
                          <a:cs typeface="Arial" panose="020B0604020202020204" pitchFamily="34" charset="0"/>
                        </a:rPr>
                        <a:t>.</a:t>
                      </a:r>
                    </a:p>
                    <a:p>
                      <a:pPr>
                        <a:lnSpc>
                          <a:spcPct val="115000"/>
                        </a:lnSpc>
                        <a:spcAft>
                          <a:spcPts val="0"/>
                        </a:spcAft>
                      </a:pP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r>
              <a:tr h="620028">
                <a:tc>
                  <a:txBody>
                    <a:bodyPr/>
                    <a:lstStyle/>
                    <a:p>
                      <a:pPr>
                        <a:lnSpc>
                          <a:spcPct val="115000"/>
                        </a:lnSpc>
                        <a:spcAft>
                          <a:spcPts val="0"/>
                        </a:spcAft>
                      </a:pPr>
                      <a:r>
                        <a:rPr lang="es-PE" sz="900">
                          <a:effectLst/>
                          <a:latin typeface="Arial" panose="020B0604020202020204" pitchFamily="34" charset="0"/>
                          <a:cs typeface="Arial" panose="020B0604020202020204" pitchFamily="34" charset="0"/>
                        </a:rPr>
                        <a:t>Bélgica</a:t>
                      </a:r>
                      <a:endParaRPr lang="es-PE" sz="11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Desde el 2011 considera un mínimo de 1/3 directoras mujeres y 1/3 mínimo para hombres</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r>
                        <a:rPr lang="es-PE" sz="900" dirty="0">
                          <a:effectLst/>
                          <a:latin typeface="Arial" panose="020B0604020202020204" pitchFamily="34" charset="0"/>
                          <a:cs typeface="Arial" panose="020B0604020202020204" pitchFamily="34" charset="0"/>
                        </a:rPr>
                        <a:t>En mayo del 2009, el Ministerio de Igualdad de Oportunidades de la Región Flamenca junto con las Cámaras de Comercio y del Instituto Belga de Directores, estableció un programa para promover la representación de las mujeres en las Juntas Directivas de las empresas y en puestos de gestión.  El programa incluye </a:t>
                      </a:r>
                      <a:r>
                        <a:rPr lang="es-PE" sz="900" dirty="0" err="1">
                          <a:effectLst/>
                          <a:latin typeface="Arial" panose="020B0604020202020204" pitchFamily="34" charset="0"/>
                          <a:cs typeface="Arial" panose="020B0604020202020204" pitchFamily="34" charset="0"/>
                        </a:rPr>
                        <a:t>coaching</a:t>
                      </a:r>
                      <a:r>
                        <a:rPr lang="es-PE" sz="900" dirty="0">
                          <a:effectLst/>
                          <a:latin typeface="Arial" panose="020B0604020202020204" pitchFamily="34" charset="0"/>
                          <a:cs typeface="Arial" panose="020B0604020202020204" pitchFamily="34" charset="0"/>
                        </a:rPr>
                        <a:t> a las iniciativas  y el establecimiento de una base de datos pública de hombres y mujeres candidatos a directores.</a:t>
                      </a: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r>
              <a:tr h="491729">
                <a:tc>
                  <a:txBody>
                    <a:bodyPr/>
                    <a:lstStyle/>
                    <a:p>
                      <a:pPr>
                        <a:lnSpc>
                          <a:spcPct val="115000"/>
                        </a:lnSpc>
                        <a:spcAft>
                          <a:spcPts val="0"/>
                        </a:spcAft>
                      </a:pPr>
                      <a:r>
                        <a:rPr lang="es-PE" sz="900">
                          <a:effectLst/>
                          <a:latin typeface="Arial" panose="020B0604020202020204" pitchFamily="34" charset="0"/>
                          <a:cs typeface="Arial" panose="020B0604020202020204" pitchFamily="34" charset="0"/>
                        </a:rPr>
                        <a:t>Alemania</a:t>
                      </a:r>
                      <a:endParaRPr lang="es-PE" sz="11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No tiene cuotas</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r>
                        <a:rPr lang="es-PE" sz="900" dirty="0">
                          <a:effectLst/>
                          <a:latin typeface="Arial" panose="020B0604020202020204" pitchFamily="34" charset="0"/>
                          <a:cs typeface="Arial" panose="020B0604020202020204" pitchFamily="34" charset="0"/>
                        </a:rPr>
                        <a:t>El German </a:t>
                      </a:r>
                      <a:r>
                        <a:rPr lang="es-PE" sz="900" dirty="0" err="1">
                          <a:effectLst/>
                          <a:latin typeface="Arial" panose="020B0604020202020204" pitchFamily="34" charset="0"/>
                          <a:cs typeface="Arial" panose="020B0604020202020204" pitchFamily="34" charset="0"/>
                        </a:rPr>
                        <a:t>Corporate</a:t>
                      </a:r>
                      <a:r>
                        <a:rPr lang="es-PE" sz="900" dirty="0">
                          <a:effectLst/>
                          <a:latin typeface="Arial" panose="020B0604020202020204" pitchFamily="34" charset="0"/>
                          <a:cs typeface="Arial" panose="020B0604020202020204" pitchFamily="34" charset="0"/>
                        </a:rPr>
                        <a:t> </a:t>
                      </a:r>
                      <a:r>
                        <a:rPr lang="es-PE" sz="900" dirty="0" err="1">
                          <a:effectLst/>
                          <a:latin typeface="Arial" panose="020B0604020202020204" pitchFamily="34" charset="0"/>
                          <a:cs typeface="Arial" panose="020B0604020202020204" pitchFamily="34" charset="0"/>
                        </a:rPr>
                        <a:t>Governance</a:t>
                      </a:r>
                      <a:r>
                        <a:rPr lang="es-PE" sz="900" dirty="0">
                          <a:effectLst/>
                          <a:latin typeface="Arial" panose="020B0604020202020204" pitchFamily="34" charset="0"/>
                          <a:cs typeface="Arial" panose="020B0604020202020204" pitchFamily="34" charset="0"/>
                        </a:rPr>
                        <a:t> </a:t>
                      </a:r>
                      <a:r>
                        <a:rPr lang="es-PE" sz="900" dirty="0" err="1">
                          <a:effectLst/>
                          <a:latin typeface="Arial" panose="020B0604020202020204" pitchFamily="34" charset="0"/>
                          <a:cs typeface="Arial" panose="020B0604020202020204" pitchFamily="34" charset="0"/>
                        </a:rPr>
                        <a:t>Code</a:t>
                      </a:r>
                      <a:r>
                        <a:rPr lang="es-PE" sz="900" dirty="0">
                          <a:effectLst/>
                          <a:latin typeface="Arial" panose="020B0604020202020204" pitchFamily="34" charset="0"/>
                          <a:cs typeface="Arial" panose="020B0604020202020204" pitchFamily="34" charset="0"/>
                        </a:rPr>
                        <a:t>, aplicable a las empresas listadas en la bolsa considera recomendaciones desde el 2010 para promover la mayor presencia de mujeres en los directorios, obligando a las empresas a tener objetivos específicos para lograr esta mayor representatividad femenina</a:t>
                      </a:r>
                      <a:r>
                        <a:rPr lang="es-PE" sz="900" dirty="0" smtClean="0">
                          <a:effectLst/>
                          <a:latin typeface="Arial" panose="020B0604020202020204" pitchFamily="34" charset="0"/>
                          <a:cs typeface="Arial" panose="020B0604020202020204" pitchFamily="34" charset="0"/>
                        </a:rPr>
                        <a:t>.</a:t>
                      </a:r>
                    </a:p>
                    <a:p>
                      <a:pPr>
                        <a:lnSpc>
                          <a:spcPct val="115000"/>
                        </a:lnSpc>
                        <a:spcAft>
                          <a:spcPts val="0"/>
                        </a:spcAft>
                      </a:pP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r>
              <a:tr h="489233">
                <a:tc>
                  <a:txBody>
                    <a:bodyPr/>
                    <a:lstStyle/>
                    <a:p>
                      <a:pPr>
                        <a:lnSpc>
                          <a:spcPct val="115000"/>
                        </a:lnSpc>
                        <a:spcAft>
                          <a:spcPts val="0"/>
                        </a:spcAft>
                      </a:pPr>
                      <a:r>
                        <a:rPr lang="es-PE" sz="900">
                          <a:effectLst/>
                          <a:latin typeface="Arial" panose="020B0604020202020204" pitchFamily="34" charset="0"/>
                          <a:cs typeface="Arial" panose="020B0604020202020204" pitchFamily="34" charset="0"/>
                        </a:rPr>
                        <a:t>Noruega</a:t>
                      </a:r>
                      <a:endParaRPr lang="es-PE" sz="110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gn="ctr">
                        <a:lnSpc>
                          <a:spcPct val="115000"/>
                        </a:lnSpc>
                        <a:spcAft>
                          <a:spcPts val="0"/>
                        </a:spcAft>
                      </a:pPr>
                      <a:r>
                        <a:rPr lang="es-PE" sz="900" b="1" dirty="0">
                          <a:effectLst/>
                          <a:latin typeface="Arial" panose="020B0604020202020204" pitchFamily="34" charset="0"/>
                          <a:cs typeface="Arial" panose="020B0604020202020204" pitchFamily="34" charset="0"/>
                        </a:rPr>
                        <a:t>Si tiene cuotas</a:t>
                      </a:r>
                      <a:endParaRPr lang="es-PE" sz="1100" b="1" dirty="0">
                        <a:effectLst/>
                        <a:latin typeface="Arial" panose="020B0604020202020204" pitchFamily="34" charset="0"/>
                        <a:ea typeface="Calibri"/>
                        <a:cs typeface="Arial" panose="020B0604020202020204" pitchFamily="34" charset="0"/>
                      </a:endParaRPr>
                    </a:p>
                  </a:txBody>
                  <a:tcPr marL="58243" marR="58243" marT="0" marB="0" anchor="ctr"/>
                </a:tc>
                <a:tc>
                  <a:txBody>
                    <a:bodyPr/>
                    <a:lstStyle/>
                    <a:p>
                      <a:pPr>
                        <a:lnSpc>
                          <a:spcPct val="115000"/>
                        </a:lnSpc>
                        <a:spcAft>
                          <a:spcPts val="0"/>
                        </a:spcAft>
                      </a:pPr>
                      <a:r>
                        <a:rPr lang="es-PE" sz="900" dirty="0">
                          <a:effectLst/>
                          <a:latin typeface="Arial" panose="020B0604020202020204" pitchFamily="34" charset="0"/>
                          <a:cs typeface="Arial" panose="020B0604020202020204" pitchFamily="34" charset="0"/>
                        </a:rPr>
                        <a:t>Fue el primer país en el mundo en introducir las cuotas en el 2005, con aplicación obligatoria en el 2008.</a:t>
                      </a:r>
                      <a:endParaRPr lang="es-PE" sz="1100" dirty="0">
                        <a:effectLst/>
                        <a:latin typeface="Arial" panose="020B0604020202020204" pitchFamily="34" charset="0"/>
                        <a:cs typeface="Arial" panose="020B0604020202020204" pitchFamily="34" charset="0"/>
                      </a:endParaRPr>
                    </a:p>
                    <a:p>
                      <a:pPr>
                        <a:lnSpc>
                          <a:spcPct val="115000"/>
                        </a:lnSpc>
                        <a:spcAft>
                          <a:spcPts val="0"/>
                        </a:spcAft>
                      </a:pPr>
                      <a:r>
                        <a:rPr lang="es-PE" sz="900" dirty="0">
                          <a:effectLst/>
                          <a:latin typeface="Arial" panose="020B0604020202020204" pitchFamily="34" charset="0"/>
                          <a:cs typeface="Arial" panose="020B0604020202020204" pitchFamily="34" charset="0"/>
                        </a:rPr>
                        <a:t>Si los miembros del directorio tienen 9 miembros, cada género debe representar a 4 directores. Si tiene más de 9 miembros, cada género debe representar el 40% de los directores (a partir del 2008 para empresas públicas). Si no se cumple, se disuelve la empresa.</a:t>
                      </a:r>
                      <a:endParaRPr lang="es-PE" sz="1100" dirty="0">
                        <a:effectLst/>
                        <a:latin typeface="Arial" panose="020B0604020202020204" pitchFamily="34" charset="0"/>
                        <a:ea typeface="Calibri"/>
                        <a:cs typeface="Arial" panose="020B0604020202020204" pitchFamily="34" charset="0"/>
                      </a:endParaRPr>
                    </a:p>
                  </a:txBody>
                  <a:tcPr marL="58243" marR="58243" marT="0" marB="0" anchor="ctr"/>
                </a:tc>
              </a:tr>
            </a:tbl>
          </a:graphicData>
        </a:graphic>
      </p:graphicFrame>
      <p:sp>
        <p:nvSpPr>
          <p:cNvPr id="8" name="7 Rectángulo"/>
          <p:cNvSpPr/>
          <p:nvPr/>
        </p:nvSpPr>
        <p:spPr>
          <a:xfrm>
            <a:off x="239349" y="195590"/>
            <a:ext cx="11405379" cy="523220"/>
          </a:xfrm>
          <a:prstGeom prst="rect">
            <a:avLst/>
          </a:prstGeom>
        </p:spPr>
        <p:txBody>
          <a:bodyPr wrap="square">
            <a:spAutoFit/>
          </a:bodyPr>
          <a:lstStyle/>
          <a:p>
            <a:r>
              <a:rPr lang="es-PE" sz="2800" b="1" dirty="0" smtClean="0">
                <a:solidFill>
                  <a:schemeClr val="tx2">
                    <a:lumMod val="50000"/>
                  </a:schemeClr>
                </a:solidFill>
              </a:rPr>
              <a:t>Iniciativas Relacionadas con Mujeres en los Directorios</a:t>
            </a:r>
            <a:endParaRPr lang="es-PE" sz="2800" b="1" dirty="0">
              <a:solidFill>
                <a:schemeClr val="tx2">
                  <a:lumMod val="50000"/>
                </a:schemeClr>
              </a:solidFill>
            </a:endParaRPr>
          </a:p>
        </p:txBody>
      </p:sp>
    </p:spTree>
    <p:extLst>
      <p:ext uri="{BB962C8B-B14F-4D97-AF65-F5344CB8AC3E}">
        <p14:creationId xmlns:p14="http://schemas.microsoft.com/office/powerpoint/2010/main" val="40073143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045" y="1"/>
            <a:ext cx="12228045" cy="6857999"/>
          </a:xfrm>
        </p:spPr>
      </p:pic>
      <p:sp>
        <p:nvSpPr>
          <p:cNvPr id="2" name="1 Rectángulo"/>
          <p:cNvSpPr/>
          <p:nvPr/>
        </p:nvSpPr>
        <p:spPr>
          <a:xfrm>
            <a:off x="335360" y="332657"/>
            <a:ext cx="11041227" cy="584775"/>
          </a:xfrm>
          <a:prstGeom prst="rect">
            <a:avLst/>
          </a:prstGeom>
        </p:spPr>
        <p:txBody>
          <a:bodyPr wrap="square">
            <a:spAutoFit/>
          </a:bodyPr>
          <a:lstStyle/>
          <a:p>
            <a:r>
              <a:rPr lang="es-PE" sz="1600" b="1" dirty="0" smtClean="0">
                <a:solidFill>
                  <a:schemeClr val="tx2">
                    <a:lumMod val="50000"/>
                  </a:schemeClr>
                </a:solidFill>
              </a:rPr>
              <a:t>Algunas propuestas para mejorar la participación de las mujeres en puestos directivos</a:t>
            </a:r>
            <a:endParaRPr lang="es-PE" sz="1600" dirty="0">
              <a:solidFill>
                <a:schemeClr val="tx2">
                  <a:lumMod val="50000"/>
                </a:schemeClr>
              </a:solidFill>
            </a:endParaRPr>
          </a:p>
          <a:p>
            <a:pPr algn="ctr"/>
            <a:r>
              <a:rPr lang="es-PE" sz="1600" b="1" dirty="0"/>
              <a:t> </a:t>
            </a:r>
            <a:endParaRPr lang="es-PE" sz="1600" dirty="0"/>
          </a:p>
        </p:txBody>
      </p:sp>
      <p:graphicFrame>
        <p:nvGraphicFramePr>
          <p:cNvPr id="6" name="5 Diagrama"/>
          <p:cNvGraphicFramePr/>
          <p:nvPr>
            <p:extLst>
              <p:ext uri="{D42A27DB-BD31-4B8C-83A1-F6EECF244321}">
                <p14:modId xmlns:p14="http://schemas.microsoft.com/office/powerpoint/2010/main" val="1657198410"/>
              </p:ext>
            </p:extLst>
          </p:nvPr>
        </p:nvGraphicFramePr>
        <p:xfrm>
          <a:off x="-1488843" y="1412776"/>
          <a:ext cx="13296800" cy="4928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7 Conector recto"/>
          <p:cNvCxnSpPr/>
          <p:nvPr/>
        </p:nvCxnSpPr>
        <p:spPr>
          <a:xfrm>
            <a:off x="0" y="830750"/>
            <a:ext cx="12216421" cy="813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6831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7327" t="39090" r="20038" b="23629"/>
          <a:stretch/>
        </p:blipFill>
        <p:spPr>
          <a:xfrm>
            <a:off x="10402472" y="130669"/>
            <a:ext cx="1762138" cy="589691"/>
          </a:xfrm>
          <a:prstGeom prst="rect">
            <a:avLst/>
          </a:prstGeom>
        </p:spPr>
      </p:pic>
      <p:sp>
        <p:nvSpPr>
          <p:cNvPr id="3" name="Rectángulo 2"/>
          <p:cNvSpPr/>
          <p:nvPr/>
        </p:nvSpPr>
        <p:spPr>
          <a:xfrm>
            <a:off x="0" y="310507"/>
            <a:ext cx="10344416" cy="45719"/>
          </a:xfrm>
          <a:prstGeom prst="rect">
            <a:avLst/>
          </a:prstGeom>
          <a:solidFill>
            <a:srgbClr val="4B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ectángulo 3"/>
          <p:cNvSpPr/>
          <p:nvPr/>
        </p:nvSpPr>
        <p:spPr>
          <a:xfrm>
            <a:off x="0" y="399235"/>
            <a:ext cx="10344416" cy="98850"/>
          </a:xfrm>
          <a:prstGeom prst="rect">
            <a:avLst/>
          </a:prstGeom>
          <a:solidFill>
            <a:srgbClr val="3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5" name="Grupo 4"/>
          <p:cNvGrpSpPr/>
          <p:nvPr/>
        </p:nvGrpSpPr>
        <p:grpSpPr>
          <a:xfrm>
            <a:off x="0" y="6159228"/>
            <a:ext cx="12192000" cy="698772"/>
            <a:chOff x="57151" y="0"/>
            <a:chExt cx="11905577" cy="1079408"/>
          </a:xfrm>
        </p:grpSpPr>
        <p:pic>
          <p:nvPicPr>
            <p:cNvPr id="6" name="Imagen 5"/>
            <p:cNvPicPr>
              <a:picLocks noChangeAspect="1"/>
            </p:cNvPicPr>
            <p:nvPr/>
          </p:nvPicPr>
          <p:blipFill rotWithShape="1">
            <a:blip r:embed="rId3"/>
            <a:srcRect l="4172" t="55208" r="4905" b="15887"/>
            <a:stretch/>
          </p:blipFill>
          <p:spPr>
            <a:xfrm>
              <a:off x="57151" y="0"/>
              <a:ext cx="6038850" cy="1079408"/>
            </a:xfrm>
            <a:prstGeom prst="rect">
              <a:avLst/>
            </a:prstGeom>
          </p:spPr>
        </p:pic>
        <p:pic>
          <p:nvPicPr>
            <p:cNvPr id="7" name="Imagen 6"/>
            <p:cNvPicPr>
              <a:picLocks noChangeAspect="1"/>
            </p:cNvPicPr>
            <p:nvPr/>
          </p:nvPicPr>
          <p:blipFill rotWithShape="1">
            <a:blip r:embed="rId3"/>
            <a:srcRect l="4874" t="55208" r="4905" b="15887"/>
            <a:stretch/>
          </p:blipFill>
          <p:spPr>
            <a:xfrm>
              <a:off x="5970493" y="0"/>
              <a:ext cx="5992235" cy="1079408"/>
            </a:xfrm>
            <a:prstGeom prst="rect">
              <a:avLst/>
            </a:prstGeom>
          </p:spPr>
        </p:pic>
      </p:grpSp>
      <p:sp>
        <p:nvSpPr>
          <p:cNvPr id="9" name="CuadroTexto 8"/>
          <p:cNvSpPr txBox="1"/>
          <p:nvPr/>
        </p:nvSpPr>
        <p:spPr>
          <a:xfrm>
            <a:off x="304799" y="1349342"/>
            <a:ext cx="1366080" cy="400110"/>
          </a:xfrm>
          <a:prstGeom prst="rect">
            <a:avLst/>
          </a:prstGeom>
          <a:noFill/>
        </p:spPr>
        <p:txBody>
          <a:bodyPr wrap="none" rtlCol="0">
            <a:spAutoFit/>
          </a:bodyPr>
          <a:lstStyle/>
          <a:p>
            <a:r>
              <a:rPr lang="es-PE" sz="2000" b="1" dirty="0" smtClean="0">
                <a:solidFill>
                  <a:srgbClr val="219BA0"/>
                </a:solidFill>
                <a:latin typeface="Aharoni" panose="02010803020104030203" pitchFamily="2" charset="-79"/>
                <a:cs typeface="Aharoni" panose="02010803020104030203" pitchFamily="2" charset="-79"/>
              </a:rPr>
              <a:t>RESUMEN</a:t>
            </a:r>
            <a:endParaRPr lang="es-PE" sz="2000" b="1" dirty="0">
              <a:solidFill>
                <a:srgbClr val="219BA0"/>
              </a:solidFill>
              <a:latin typeface="Aharoni" panose="02010803020104030203" pitchFamily="2" charset="-79"/>
              <a:cs typeface="Aharoni" panose="02010803020104030203" pitchFamily="2" charset="-79"/>
            </a:endParaRPr>
          </a:p>
        </p:txBody>
      </p:sp>
      <p:sp>
        <p:nvSpPr>
          <p:cNvPr id="13" name="Rectangle 3"/>
          <p:cNvSpPr txBox="1">
            <a:spLocks noChangeArrowheads="1"/>
          </p:cNvSpPr>
          <p:nvPr/>
        </p:nvSpPr>
        <p:spPr>
          <a:xfrm>
            <a:off x="2975430" y="1532420"/>
            <a:ext cx="8853146" cy="4626808"/>
          </a:xfrm>
          <a:prstGeom prst="rect">
            <a:avLst/>
          </a:prstGeom>
          <a:effectLst>
            <a:outerShdw dist="35921" dir="2700000" algn="ctr" rotWithShape="0">
              <a:schemeClr val="bg1"/>
            </a:outerShdw>
          </a:effectLst>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ct val="0"/>
              </a:spcBef>
              <a:buFont typeface="Arial" panose="020B0604020202020204" pitchFamily="34" charset="0"/>
              <a:buNone/>
            </a:pPr>
            <a:r>
              <a:rPr lang="es-PE" altLang="es-PE" sz="1800" b="1" dirty="0" smtClean="0">
                <a:solidFill>
                  <a:srgbClr val="401613"/>
                </a:solidFill>
                <a:cs typeface="Arial" panose="020B0604020202020204" pitchFamily="34" charset="0"/>
              </a:rPr>
              <a:t>1. Limitada presencia en los cargos de Directorio </a:t>
            </a:r>
            <a:r>
              <a:rPr lang="es-PE" altLang="es-PE" sz="1800" dirty="0" smtClean="0">
                <a:solidFill>
                  <a:srgbClr val="401613"/>
                </a:solidFill>
                <a:cs typeface="Arial" panose="020B0604020202020204" pitchFamily="34" charset="0"/>
              </a:rPr>
              <a:t>, en los países de América Latina</a:t>
            </a:r>
            <a:endParaRPr lang="es-PE" altLang="es-PE" sz="1800" b="1" dirty="0" smtClean="0">
              <a:solidFill>
                <a:srgbClr val="401613"/>
              </a:solidFill>
              <a:cs typeface="Arial" panose="020B0604020202020204" pitchFamily="34" charset="0"/>
            </a:endParaRPr>
          </a:p>
          <a:p>
            <a:pPr marL="0" indent="0">
              <a:lnSpc>
                <a:spcPct val="120000"/>
              </a:lnSpc>
              <a:spcBef>
                <a:spcPct val="0"/>
              </a:spcBef>
              <a:buNone/>
            </a:pPr>
            <a:endParaRPr lang="es-PE" altLang="es-PE" sz="1800" dirty="0">
              <a:cs typeface="Arial" panose="020B0604020202020204" pitchFamily="34" charset="0"/>
            </a:endParaRPr>
          </a:p>
          <a:p>
            <a:pPr marL="0" indent="0">
              <a:lnSpc>
                <a:spcPct val="120000"/>
              </a:lnSpc>
              <a:spcBef>
                <a:spcPct val="0"/>
              </a:spcBef>
              <a:buNone/>
            </a:pPr>
            <a:r>
              <a:rPr lang="es-PE" altLang="es-PE" sz="1800" b="1" dirty="0" smtClean="0">
                <a:solidFill>
                  <a:srgbClr val="401613"/>
                </a:solidFill>
                <a:cs typeface="Arial" panose="020B0604020202020204" pitchFamily="34" charset="0"/>
              </a:rPr>
              <a:t>2. Propuestas para fomentar la presencia de la mujer en cargos directivos</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Trabajar los prejuicios contra las mujeres líderes</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Flexibilización de horarios de trabajo</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Reducir subjetividades en las evaluaciones por desempeño</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Asegurar una cantidad  mínima de presencia en los Directorio</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Establecer políticas laborales que favorezcan la vida familiar</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Importante: formas de reinserción de mujeres que dejaron la vida profesional por la familiar</a:t>
            </a:r>
          </a:p>
          <a:p>
            <a:pPr>
              <a:lnSpc>
                <a:spcPct val="120000"/>
              </a:lnSpc>
              <a:spcBef>
                <a:spcPct val="0"/>
              </a:spcBef>
              <a:buFont typeface="Arial" panose="020B0604020202020204" pitchFamily="34" charset="0"/>
              <a:buNone/>
            </a:pPr>
            <a:endParaRPr lang="es-PE" altLang="es-PE" sz="1800" b="1" dirty="0" smtClean="0">
              <a:solidFill>
                <a:srgbClr val="C00000"/>
              </a:solidFill>
              <a:cs typeface="Arial" panose="020B0604020202020204" pitchFamily="34" charset="0"/>
            </a:endParaRPr>
          </a:p>
          <a:p>
            <a:pPr>
              <a:lnSpc>
                <a:spcPct val="120000"/>
              </a:lnSpc>
              <a:spcBef>
                <a:spcPct val="0"/>
              </a:spcBef>
              <a:buFont typeface="Arial" panose="020B0604020202020204" pitchFamily="34" charset="0"/>
              <a:buNone/>
            </a:pPr>
            <a:r>
              <a:rPr lang="es-PE" altLang="es-PE" sz="1800" b="1" dirty="0" smtClean="0">
                <a:solidFill>
                  <a:srgbClr val="401613"/>
                </a:solidFill>
                <a:cs typeface="Arial" panose="020B0604020202020204" pitchFamily="34" charset="0"/>
              </a:rPr>
              <a:t>3. Trabajar en la legislación de los países miembros, para:</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Establecer una representación mínima (cuotas) en los Directorios</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Fomentar políticas  de equidad de género en las empresas (autorregulación)</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Igualar la flexibilización horaria de la mujer post maternidad a los hombres</a:t>
            </a:r>
          </a:p>
          <a:p>
            <a:pPr lvl="1">
              <a:lnSpc>
                <a:spcPct val="120000"/>
              </a:lnSpc>
              <a:spcBef>
                <a:spcPct val="0"/>
              </a:spcBef>
              <a:buFont typeface="Wingdings" panose="05000000000000000000" pitchFamily="2" charset="2"/>
              <a:buChar char="ü"/>
            </a:pPr>
            <a:r>
              <a:rPr lang="es-PE" altLang="es-PE" sz="1400" dirty="0" smtClean="0">
                <a:cs typeface="Arial" panose="020B0604020202020204" pitchFamily="34" charset="0"/>
              </a:rPr>
              <a:t>Promover una política educativa intensa en equidad, manejo financiero y aceptación de la diversidad; </a:t>
            </a:r>
            <a:r>
              <a:rPr lang="es-PE" altLang="es-PE" sz="1400" dirty="0" err="1" smtClean="0">
                <a:cs typeface="Arial" panose="020B0604020202020204" pitchFamily="34" charset="0"/>
              </a:rPr>
              <a:t>asi</a:t>
            </a:r>
            <a:r>
              <a:rPr lang="es-PE" altLang="es-PE" sz="1400" dirty="0" smtClean="0">
                <a:cs typeface="Arial" panose="020B0604020202020204" pitchFamily="34" charset="0"/>
              </a:rPr>
              <a:t> como de manejo de competencias </a:t>
            </a:r>
          </a:p>
          <a:p>
            <a:pPr lvl="1">
              <a:lnSpc>
                <a:spcPct val="120000"/>
              </a:lnSpc>
              <a:spcBef>
                <a:spcPct val="0"/>
              </a:spcBef>
              <a:buFont typeface="Wingdings" panose="05000000000000000000" pitchFamily="2" charset="2"/>
              <a:buChar char="ü"/>
            </a:pPr>
            <a:endParaRPr lang="es-PE" altLang="es-PE" sz="1400" dirty="0" smtClean="0">
              <a:cs typeface="Arial" panose="020B0604020202020204" pitchFamily="34" charset="0"/>
            </a:endParaRPr>
          </a:p>
          <a:p>
            <a:pPr lvl="1">
              <a:lnSpc>
                <a:spcPct val="120000"/>
              </a:lnSpc>
              <a:spcBef>
                <a:spcPct val="0"/>
              </a:spcBef>
              <a:buFont typeface="Wingdings" panose="05000000000000000000" pitchFamily="2" charset="2"/>
              <a:buChar char="ü"/>
            </a:pPr>
            <a:endParaRPr lang="es-PE" altLang="es-PE" sz="1400" dirty="0" smtClean="0">
              <a:cs typeface="Arial" panose="020B0604020202020204" pitchFamily="34" charset="0"/>
            </a:endParaRPr>
          </a:p>
          <a:p>
            <a:pPr>
              <a:lnSpc>
                <a:spcPct val="120000"/>
              </a:lnSpc>
              <a:spcBef>
                <a:spcPct val="0"/>
              </a:spcBef>
              <a:buFont typeface="Arial" panose="020B0604020202020204" pitchFamily="34" charset="0"/>
              <a:buNone/>
            </a:pPr>
            <a:endParaRPr lang="es-PE" altLang="es-PE" sz="1800" dirty="0" smtClean="0">
              <a:cs typeface="Arial" panose="020B0604020202020204" pitchFamily="34" charset="0"/>
            </a:endParaRPr>
          </a:p>
          <a:p>
            <a:pPr>
              <a:lnSpc>
                <a:spcPct val="120000"/>
              </a:lnSpc>
              <a:spcBef>
                <a:spcPct val="0"/>
              </a:spcBef>
              <a:buFont typeface="Arial" panose="020B0604020202020204" pitchFamily="34" charset="0"/>
              <a:buNone/>
            </a:pPr>
            <a:endParaRPr lang="es-PE" altLang="es-PE" sz="1800" b="1" dirty="0" smtClean="0">
              <a:solidFill>
                <a:srgbClr val="401613"/>
              </a:solidFill>
              <a:cs typeface="Arial" panose="020B0604020202020204" pitchFamily="34" charset="0"/>
            </a:endParaRPr>
          </a:p>
        </p:txBody>
      </p:sp>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71" y="5492943"/>
            <a:ext cx="2109902" cy="666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2717434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3765" t="27686" r="5983" b="29112"/>
          <a:stretch/>
        </p:blipFill>
        <p:spPr>
          <a:xfrm>
            <a:off x="449179" y="3697705"/>
            <a:ext cx="11742821" cy="3160295"/>
          </a:xfrm>
          <a:prstGeom prst="rect">
            <a:avLst/>
          </a:prstGeom>
        </p:spPr>
      </p:pic>
      <p:pic>
        <p:nvPicPr>
          <p:cNvPr id="3"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l="8841" r="12468"/>
          <a:stretch/>
        </p:blipFill>
        <p:spPr bwMode="auto">
          <a:xfrm>
            <a:off x="5177589" y="4606933"/>
            <a:ext cx="2286000" cy="2057267"/>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2 Marcador de contenido"/>
          <p:cNvSpPr txBox="1">
            <a:spLocks/>
          </p:cNvSpPr>
          <p:nvPr/>
        </p:nvSpPr>
        <p:spPr>
          <a:xfrm>
            <a:off x="2597604" y="529093"/>
            <a:ext cx="7772400" cy="54691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80000"/>
              </a:lnSpc>
              <a:buFont typeface="Arial" panose="020B0604020202020204" pitchFamily="34" charset="0"/>
              <a:buNone/>
            </a:pPr>
            <a:r>
              <a:rPr lang="es-ES_tradnl" altLang="es-PE" sz="3200" b="1" dirty="0" smtClean="0">
                <a:solidFill>
                  <a:srgbClr val="401613"/>
                </a:solidFill>
                <a:latin typeface="Arial" panose="020B0604020202020204" pitchFamily="34" charset="0"/>
                <a:cs typeface="Arial" panose="020B0604020202020204" pitchFamily="34" charset="0"/>
              </a:rPr>
              <a:t>Muchas gracias por su atención</a:t>
            </a:r>
            <a:endParaRPr lang="es-ES_tradnl" altLang="es-PE" sz="1200" b="1" dirty="0" smtClean="0">
              <a:solidFill>
                <a:srgbClr val="401613"/>
              </a:solidFill>
              <a:latin typeface="Arial" panose="020B0604020202020204" pitchFamily="34" charset="0"/>
              <a:cs typeface="Arial" panose="020B0604020202020204" pitchFamily="34" charset="0"/>
            </a:endParaRPr>
          </a:p>
          <a:p>
            <a:pPr algn="just">
              <a:lnSpc>
                <a:spcPct val="80000"/>
              </a:lnSpc>
              <a:buFont typeface="Arial" panose="020B0604020202020204" pitchFamily="34" charset="0"/>
              <a:buNone/>
            </a:pPr>
            <a:endParaRPr lang="es-ES_tradnl" altLang="es-PE" sz="1200" b="1" dirty="0" smtClean="0">
              <a:solidFill>
                <a:srgbClr val="401613"/>
              </a:solidFill>
              <a:latin typeface="Arial" panose="020B0604020202020204" pitchFamily="34" charset="0"/>
              <a:cs typeface="Arial" panose="020B0604020202020204" pitchFamily="34" charset="0"/>
            </a:endParaRPr>
          </a:p>
          <a:p>
            <a:pPr>
              <a:lnSpc>
                <a:spcPct val="80000"/>
              </a:lnSpc>
              <a:buFont typeface="Arial" panose="020B0604020202020204" pitchFamily="34" charset="0"/>
              <a:buNone/>
            </a:pPr>
            <a:endParaRPr lang="es-ES_tradnl" altLang="es-PE" sz="1900" dirty="0">
              <a:solidFill>
                <a:srgbClr val="401613"/>
              </a:solidFill>
            </a:endParaRPr>
          </a:p>
        </p:txBody>
      </p:sp>
      <p:pic>
        <p:nvPicPr>
          <p:cNvPr id="6" name="3 Imagen"/>
          <p:cNvPicPr>
            <a:picLocks noChangeAspect="1"/>
          </p:cNvPicPr>
          <p:nvPr/>
        </p:nvPicPr>
        <p:blipFill rotWithShape="1">
          <a:blip r:embed="rId4">
            <a:grayscl/>
            <a:extLst>
              <a:ext uri="{28A0092B-C50C-407E-A947-70E740481C1C}">
                <a14:useLocalDpi xmlns:a14="http://schemas.microsoft.com/office/drawing/2010/main" val="0"/>
              </a:ext>
            </a:extLst>
          </a:blip>
          <a:srcRect b="23990"/>
          <a:stretch/>
        </p:blipFill>
        <p:spPr bwMode="auto">
          <a:xfrm>
            <a:off x="5746609" y="1296092"/>
            <a:ext cx="1474390" cy="167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ángulo 6"/>
          <p:cNvSpPr/>
          <p:nvPr/>
        </p:nvSpPr>
        <p:spPr>
          <a:xfrm>
            <a:off x="5170261" y="3073188"/>
            <a:ext cx="2627085" cy="437043"/>
          </a:xfrm>
          <a:prstGeom prst="rect">
            <a:avLst/>
          </a:prstGeom>
        </p:spPr>
        <p:txBody>
          <a:bodyPr wrap="square">
            <a:spAutoFit/>
          </a:bodyPr>
          <a:lstStyle/>
          <a:p>
            <a:pPr algn="ctr">
              <a:lnSpc>
                <a:spcPct val="80000"/>
              </a:lnSpc>
            </a:pPr>
            <a:r>
              <a:rPr lang="es-ES_tradnl" altLang="es-PE" sz="1400" b="1" dirty="0" smtClean="0">
                <a:solidFill>
                  <a:srgbClr val="360D0D"/>
                </a:solidFill>
                <a:latin typeface="Arial" panose="020B0604020202020204" pitchFamily="34" charset="0"/>
                <a:cs typeface="Arial" panose="020B0604020202020204" pitchFamily="34" charset="0"/>
              </a:rPr>
              <a:t>Cecilia M. Flores Castañón</a:t>
            </a:r>
          </a:p>
          <a:p>
            <a:pPr algn="ctr">
              <a:lnSpc>
                <a:spcPct val="80000"/>
              </a:lnSpc>
            </a:pPr>
            <a:r>
              <a:rPr lang="es-ES_tradnl" altLang="es-PE" sz="1400" b="1" dirty="0" smtClean="0">
                <a:solidFill>
                  <a:srgbClr val="360D0D"/>
                </a:solidFill>
                <a:latin typeface="Arial" panose="020B0604020202020204" pitchFamily="34" charset="0"/>
                <a:cs typeface="Arial" panose="020B0604020202020204" pitchFamily="34" charset="0"/>
              </a:rPr>
              <a:t>PRESIDENTE</a:t>
            </a:r>
            <a:endParaRPr lang="es-ES_tradnl" altLang="es-PE" b="1" dirty="0" smtClean="0">
              <a:solidFill>
                <a:srgbClr val="360D0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5122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o 4"/>
          <p:cNvGrpSpPr/>
          <p:nvPr/>
        </p:nvGrpSpPr>
        <p:grpSpPr>
          <a:xfrm>
            <a:off x="0" y="2820942"/>
            <a:ext cx="12192000" cy="1105376"/>
            <a:chOff x="57151" y="0"/>
            <a:chExt cx="11905577" cy="1079408"/>
          </a:xfrm>
        </p:grpSpPr>
        <p:pic>
          <p:nvPicPr>
            <p:cNvPr id="3" name="Imagen 2"/>
            <p:cNvPicPr>
              <a:picLocks noChangeAspect="1"/>
            </p:cNvPicPr>
            <p:nvPr/>
          </p:nvPicPr>
          <p:blipFill rotWithShape="1">
            <a:blip r:embed="rId2"/>
            <a:srcRect l="4172" t="55208" r="4905" b="15887"/>
            <a:stretch/>
          </p:blipFill>
          <p:spPr>
            <a:xfrm>
              <a:off x="57151" y="0"/>
              <a:ext cx="6038850" cy="1079408"/>
            </a:xfrm>
            <a:prstGeom prst="rect">
              <a:avLst/>
            </a:prstGeom>
          </p:spPr>
        </p:pic>
        <p:pic>
          <p:nvPicPr>
            <p:cNvPr id="4" name="Imagen 3"/>
            <p:cNvPicPr>
              <a:picLocks noChangeAspect="1"/>
            </p:cNvPicPr>
            <p:nvPr/>
          </p:nvPicPr>
          <p:blipFill rotWithShape="1">
            <a:blip r:embed="rId2"/>
            <a:srcRect l="4874" t="55208" r="4905" b="15887"/>
            <a:stretch/>
          </p:blipFill>
          <p:spPr>
            <a:xfrm>
              <a:off x="5970493" y="0"/>
              <a:ext cx="5992235" cy="1079408"/>
            </a:xfrm>
            <a:prstGeom prst="rect">
              <a:avLst/>
            </a:prstGeom>
          </p:spPr>
        </p:pic>
      </p:grpSp>
      <p:pic>
        <p:nvPicPr>
          <p:cNvPr id="6" name="Picture 7"/>
          <p:cNvPicPr>
            <a:picLocks noChangeAspect="1" noChangeArrowheads="1"/>
          </p:cNvPicPr>
          <p:nvPr/>
        </p:nvPicPr>
        <p:blipFill rotWithShape="1">
          <a:blip r:embed="rId3">
            <a:extLst>
              <a:ext uri="{28A0092B-C50C-407E-A947-70E740481C1C}">
                <a14:useLocalDpi xmlns:a14="http://schemas.microsoft.com/office/drawing/2010/main" val="0"/>
              </a:ext>
            </a:extLst>
          </a:blip>
          <a:srcRect l="8841" r="12468"/>
          <a:stretch/>
        </p:blipFill>
        <p:spPr bwMode="auto">
          <a:xfrm>
            <a:off x="4912605" y="2344996"/>
            <a:ext cx="2286000" cy="2057267"/>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ángulo 7"/>
          <p:cNvSpPr/>
          <p:nvPr/>
        </p:nvSpPr>
        <p:spPr>
          <a:xfrm>
            <a:off x="4776248" y="4094486"/>
            <a:ext cx="2558714" cy="307777"/>
          </a:xfrm>
          <a:prstGeom prst="rect">
            <a:avLst/>
          </a:prstGeom>
        </p:spPr>
        <p:txBody>
          <a:bodyPr wrap="none">
            <a:spAutoFit/>
          </a:bodyPr>
          <a:lstStyle/>
          <a:p>
            <a:r>
              <a:rPr lang="es-PE" sz="1400" b="1" dirty="0" smtClean="0">
                <a:solidFill>
                  <a:srgbClr val="360D0D"/>
                </a:solidFill>
                <a:latin typeface="Arial" panose="020B0604020202020204" pitchFamily="34" charset="0"/>
                <a:cs typeface="Arial" panose="020B0604020202020204" pitchFamily="34" charset="0"/>
              </a:rPr>
              <a:t>womenceoperu@gmail.com</a:t>
            </a:r>
            <a:endParaRPr lang="es-PE" sz="1400" dirty="0">
              <a:solidFill>
                <a:srgbClr val="360D0D"/>
              </a:solidFill>
            </a:endParaRPr>
          </a:p>
        </p:txBody>
      </p:sp>
    </p:spTree>
    <p:extLst>
      <p:ext uri="{BB962C8B-B14F-4D97-AF65-F5344CB8AC3E}">
        <p14:creationId xmlns:p14="http://schemas.microsoft.com/office/powerpoint/2010/main" val="78865427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7327" t="39090" r="20038" b="23629"/>
          <a:stretch/>
        </p:blipFill>
        <p:spPr>
          <a:xfrm>
            <a:off x="10402472" y="130669"/>
            <a:ext cx="1762138" cy="589691"/>
          </a:xfrm>
          <a:prstGeom prst="rect">
            <a:avLst/>
          </a:prstGeom>
        </p:spPr>
      </p:pic>
      <p:sp>
        <p:nvSpPr>
          <p:cNvPr id="3" name="Rectángulo 2"/>
          <p:cNvSpPr/>
          <p:nvPr/>
        </p:nvSpPr>
        <p:spPr>
          <a:xfrm>
            <a:off x="0" y="310507"/>
            <a:ext cx="10344416" cy="45719"/>
          </a:xfrm>
          <a:prstGeom prst="rect">
            <a:avLst/>
          </a:prstGeom>
          <a:solidFill>
            <a:srgbClr val="4B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ectángulo 3"/>
          <p:cNvSpPr/>
          <p:nvPr/>
        </p:nvSpPr>
        <p:spPr>
          <a:xfrm>
            <a:off x="0" y="399235"/>
            <a:ext cx="10344416" cy="98850"/>
          </a:xfrm>
          <a:prstGeom prst="rect">
            <a:avLst/>
          </a:prstGeom>
          <a:solidFill>
            <a:srgbClr val="3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5" name="Grupo 4"/>
          <p:cNvGrpSpPr/>
          <p:nvPr/>
        </p:nvGrpSpPr>
        <p:grpSpPr>
          <a:xfrm>
            <a:off x="0" y="6159228"/>
            <a:ext cx="12192000" cy="698772"/>
            <a:chOff x="57151" y="0"/>
            <a:chExt cx="11905577" cy="1079408"/>
          </a:xfrm>
        </p:grpSpPr>
        <p:pic>
          <p:nvPicPr>
            <p:cNvPr id="6" name="Imagen 5"/>
            <p:cNvPicPr>
              <a:picLocks noChangeAspect="1"/>
            </p:cNvPicPr>
            <p:nvPr/>
          </p:nvPicPr>
          <p:blipFill rotWithShape="1">
            <a:blip r:embed="rId3"/>
            <a:srcRect l="4172" t="55208" r="4905" b="15887"/>
            <a:stretch/>
          </p:blipFill>
          <p:spPr>
            <a:xfrm>
              <a:off x="57151" y="0"/>
              <a:ext cx="6038850" cy="1079408"/>
            </a:xfrm>
            <a:prstGeom prst="rect">
              <a:avLst/>
            </a:prstGeom>
          </p:spPr>
        </p:pic>
        <p:pic>
          <p:nvPicPr>
            <p:cNvPr id="7" name="Imagen 6"/>
            <p:cNvPicPr>
              <a:picLocks noChangeAspect="1"/>
            </p:cNvPicPr>
            <p:nvPr/>
          </p:nvPicPr>
          <p:blipFill rotWithShape="1">
            <a:blip r:embed="rId3"/>
            <a:srcRect l="4874" t="55208" r="4905" b="15887"/>
            <a:stretch/>
          </p:blipFill>
          <p:spPr>
            <a:xfrm>
              <a:off x="5970493" y="0"/>
              <a:ext cx="5992235" cy="1079408"/>
            </a:xfrm>
            <a:prstGeom prst="rect">
              <a:avLst/>
            </a:prstGeom>
          </p:spPr>
        </p:pic>
      </p:grpSp>
      <p:sp>
        <p:nvSpPr>
          <p:cNvPr id="9" name="CuadroTexto 8"/>
          <p:cNvSpPr txBox="1"/>
          <p:nvPr/>
        </p:nvSpPr>
        <p:spPr>
          <a:xfrm>
            <a:off x="3491619" y="4494735"/>
            <a:ext cx="6316153" cy="338554"/>
          </a:xfrm>
          <a:prstGeom prst="rect">
            <a:avLst/>
          </a:prstGeom>
          <a:noFill/>
        </p:spPr>
        <p:txBody>
          <a:bodyPr wrap="none" rtlCol="0">
            <a:spAutoFit/>
          </a:bodyPr>
          <a:lstStyle/>
          <a:p>
            <a:r>
              <a:rPr lang="es-PE" sz="1600" dirty="0" smtClean="0">
                <a:solidFill>
                  <a:srgbClr val="219BA0"/>
                </a:solidFill>
                <a:latin typeface="Aharoni" panose="02010803020104030203" pitchFamily="2" charset="-79"/>
                <a:cs typeface="Aharoni" panose="02010803020104030203" pitchFamily="2" charset="-79"/>
              </a:rPr>
              <a:t>Women On Boards, a conversation with male Directors, IFC, 2011</a:t>
            </a:r>
            <a:endParaRPr lang="es-PE" sz="1600" dirty="0">
              <a:solidFill>
                <a:srgbClr val="219BA0"/>
              </a:solidFill>
              <a:latin typeface="Aharoni" panose="02010803020104030203" pitchFamily="2" charset="-79"/>
              <a:cs typeface="Aharoni" panose="02010803020104030203" pitchFamily="2" charset="-79"/>
            </a:endParaRPr>
          </a:p>
        </p:txBody>
      </p:sp>
      <p:sp>
        <p:nvSpPr>
          <p:cNvPr id="14" name="Rectángulo 13"/>
          <p:cNvSpPr/>
          <p:nvPr/>
        </p:nvSpPr>
        <p:spPr>
          <a:xfrm>
            <a:off x="1422400" y="2678853"/>
            <a:ext cx="9492343" cy="1815882"/>
          </a:xfrm>
          <a:prstGeom prst="rect">
            <a:avLst/>
          </a:prstGeom>
        </p:spPr>
        <p:txBody>
          <a:bodyPr wrap="square">
            <a:spAutoFit/>
          </a:bodyPr>
          <a:lstStyle/>
          <a:p>
            <a:pPr algn="ctr"/>
            <a:r>
              <a:rPr lang="es-PE" sz="2400" i="1" dirty="0" smtClean="0">
                <a:solidFill>
                  <a:srgbClr val="663300"/>
                </a:solidFill>
                <a:effectLst>
                  <a:outerShdw blurRad="38100" dist="38100" dir="2700000" algn="tl">
                    <a:srgbClr val="000000">
                      <a:alpha val="43137"/>
                    </a:srgbClr>
                  </a:outerShdw>
                </a:effectLst>
              </a:rPr>
              <a:t>“LA MAYOR VISIBILIDAD DE LAS MUJERES  DIRECTIVAS, CUMPLE UNA FUNCIÓN CATALIZADORA, AL SER MODELOS Y AGENTES DE CAMBIO CULTURAL, CONDUCENTE A PONTENCIAR A LAS MUJERES EN TODOS LOS NIVELES DE RESPONSABILIDAD”</a:t>
            </a:r>
          </a:p>
          <a:p>
            <a:pPr algn="ctr"/>
            <a:endParaRPr lang="es-PE" sz="1600" i="1" dirty="0">
              <a:solidFill>
                <a:srgbClr val="219BA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6701168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12228045" cy="6857999"/>
          </a:xfrm>
        </p:spPr>
      </p:pic>
      <p:pic>
        <p:nvPicPr>
          <p:cNvPr id="5" name="4 Imagen"/>
          <p:cNvPicPr>
            <a:picLocks noChangeAspect="1"/>
          </p:cNvPicPr>
          <p:nvPr/>
        </p:nvPicPr>
        <p:blipFill rotWithShape="1">
          <a:blip r:embed="rId3" cstate="print">
            <a:extLst>
              <a:ext uri="{28A0092B-C50C-407E-A947-70E740481C1C}">
                <a14:useLocalDpi xmlns:a14="http://schemas.microsoft.com/office/drawing/2010/main" val="0"/>
              </a:ext>
            </a:extLst>
          </a:blip>
          <a:srcRect t="28000" r="37500" b="27167"/>
          <a:stretch/>
        </p:blipFill>
        <p:spPr>
          <a:xfrm>
            <a:off x="8962061" y="0"/>
            <a:ext cx="3229940" cy="764703"/>
          </a:xfrm>
          <a:prstGeom prst="rect">
            <a:avLst/>
          </a:prstGeom>
        </p:spPr>
      </p:pic>
      <p:sp>
        <p:nvSpPr>
          <p:cNvPr id="3" name="2 CuadroTexto"/>
          <p:cNvSpPr txBox="1"/>
          <p:nvPr/>
        </p:nvSpPr>
        <p:spPr>
          <a:xfrm>
            <a:off x="1007435" y="764704"/>
            <a:ext cx="10273141" cy="1754326"/>
          </a:xfrm>
          <a:prstGeom prst="rect">
            <a:avLst/>
          </a:prstGeom>
          <a:noFill/>
        </p:spPr>
        <p:txBody>
          <a:bodyPr wrap="square" rtlCol="0">
            <a:spAutoFit/>
          </a:bodyPr>
          <a:lstStyle/>
          <a:p>
            <a:pPr algn="just"/>
            <a:r>
              <a:rPr lang="es-PE" dirty="0"/>
              <a:t>En las últimas seis décadas, el rol de las mujeres en las empresas ha variado, y su participación en las mismas se ha incrementado, en parte por los diversos niveles educativos que han adquirido y por las diversas metas que cada una ha buscado alcanzar; de manera tal que la mujer, actualmente, ocupa lugares que antes solo estaban reservados para los hombres</a:t>
            </a:r>
            <a:r>
              <a:rPr lang="es-PE" dirty="0" smtClean="0"/>
              <a:t>.</a:t>
            </a:r>
          </a:p>
          <a:p>
            <a:pPr algn="just"/>
            <a:endParaRPr lang="es-PE" dirty="0" smtClean="0"/>
          </a:p>
          <a:p>
            <a:pPr algn="just"/>
            <a:r>
              <a:rPr lang="es-PE" dirty="0"/>
              <a:t>Los principales factores que han generado esta mayor </a:t>
            </a:r>
            <a:r>
              <a:rPr lang="es-PE" dirty="0" smtClean="0"/>
              <a:t>participación tienen </a:t>
            </a:r>
            <a:r>
              <a:rPr lang="es-PE" dirty="0"/>
              <a:t>relación </a:t>
            </a:r>
            <a:r>
              <a:rPr lang="es-PE" dirty="0" smtClean="0"/>
              <a:t>con:</a:t>
            </a:r>
          </a:p>
        </p:txBody>
      </p:sp>
      <p:graphicFrame>
        <p:nvGraphicFramePr>
          <p:cNvPr id="2" name="1 Diagrama"/>
          <p:cNvGraphicFramePr/>
          <p:nvPr>
            <p:extLst>
              <p:ext uri="{D42A27DB-BD31-4B8C-83A1-F6EECF244321}">
                <p14:modId xmlns:p14="http://schemas.microsoft.com/office/powerpoint/2010/main" val="3762768001"/>
              </p:ext>
            </p:extLst>
          </p:nvPr>
        </p:nvGraphicFramePr>
        <p:xfrm>
          <a:off x="1045005" y="2492896"/>
          <a:ext cx="10465163" cy="370396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653776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
            <a:ext cx="12228045" cy="6857999"/>
          </a:xfrm>
        </p:spPr>
      </p:pic>
      <p:sp>
        <p:nvSpPr>
          <p:cNvPr id="3" name="2 CuadroTexto"/>
          <p:cNvSpPr txBox="1"/>
          <p:nvPr/>
        </p:nvSpPr>
        <p:spPr>
          <a:xfrm>
            <a:off x="1005742" y="2227052"/>
            <a:ext cx="3936437" cy="2308324"/>
          </a:xfrm>
          <a:prstGeom prst="rect">
            <a:avLst/>
          </a:prstGeom>
          <a:noFill/>
        </p:spPr>
        <p:txBody>
          <a:bodyPr wrap="square" rtlCol="0">
            <a:spAutoFit/>
          </a:bodyPr>
          <a:lstStyle/>
          <a:p>
            <a:pPr algn="just"/>
            <a:endParaRPr lang="es-PE" dirty="0" smtClean="0"/>
          </a:p>
          <a:p>
            <a:pPr algn="just"/>
            <a:r>
              <a:rPr lang="es-PE" dirty="0"/>
              <a:t>L</a:t>
            </a:r>
            <a:r>
              <a:rPr lang="es-PE" dirty="0" smtClean="0"/>
              <a:t>as </a:t>
            </a:r>
            <a:r>
              <a:rPr lang="es-PE" dirty="0"/>
              <a:t>mujeres </a:t>
            </a:r>
            <a:r>
              <a:rPr lang="es-PE" dirty="0" smtClean="0"/>
              <a:t>representan cerca del </a:t>
            </a:r>
            <a:r>
              <a:rPr lang="es-PE" dirty="0"/>
              <a:t>40% de la mano de obra </a:t>
            </a:r>
            <a:r>
              <a:rPr lang="es-PE" dirty="0" smtClean="0"/>
              <a:t>mundial (1,200 de los 3,000 millones de trabajadores en el mundo), </a:t>
            </a:r>
            <a:r>
              <a:rPr lang="es-PE" dirty="0"/>
              <a:t>sin embargo, su participación global en los puestos directivos pocas veces supera el 20%, bajando hasta el 2% o 3% en las </a:t>
            </a:r>
            <a:r>
              <a:rPr lang="es-PE" dirty="0" smtClean="0"/>
              <a:t>empresas grandes.</a:t>
            </a:r>
          </a:p>
        </p:txBody>
      </p:sp>
      <p:sp>
        <p:nvSpPr>
          <p:cNvPr id="7" name="6 Rectángulo"/>
          <p:cNvSpPr/>
          <p:nvPr/>
        </p:nvSpPr>
        <p:spPr>
          <a:xfrm>
            <a:off x="503040" y="302951"/>
            <a:ext cx="10369152" cy="461665"/>
          </a:xfrm>
          <a:prstGeom prst="rect">
            <a:avLst/>
          </a:prstGeom>
        </p:spPr>
        <p:txBody>
          <a:bodyPr wrap="square">
            <a:spAutoFit/>
          </a:bodyPr>
          <a:lstStyle/>
          <a:p>
            <a:r>
              <a:rPr lang="es-PE" sz="2400" b="1" dirty="0" smtClean="0">
                <a:solidFill>
                  <a:schemeClr val="tx2">
                    <a:lumMod val="50000"/>
                  </a:schemeClr>
                </a:solidFill>
              </a:rPr>
              <a:t>Algunas Cifras: Participación de las Mujeres en la Fuerza Laboral</a:t>
            </a:r>
            <a:endParaRPr lang="es-PE" sz="2400" b="1" dirty="0">
              <a:solidFill>
                <a:schemeClr val="tx2">
                  <a:lumMod val="50000"/>
                </a:schemeClr>
              </a:solidFill>
            </a:endParaRPr>
          </a:p>
        </p:txBody>
      </p:sp>
      <p:cxnSp>
        <p:nvCxnSpPr>
          <p:cNvPr id="9" name="8 Conector recto"/>
          <p:cNvCxnSpPr/>
          <p:nvPr/>
        </p:nvCxnSpPr>
        <p:spPr>
          <a:xfrm>
            <a:off x="-11900" y="1129882"/>
            <a:ext cx="12216421" cy="813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793" r="18760"/>
          <a:stretch/>
        </p:blipFill>
        <p:spPr bwMode="auto">
          <a:xfrm>
            <a:off x="6096312" y="1950106"/>
            <a:ext cx="4644473" cy="369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1 Rectángulo"/>
          <p:cNvSpPr/>
          <p:nvPr/>
        </p:nvSpPr>
        <p:spPr>
          <a:xfrm>
            <a:off x="2939859" y="6245026"/>
            <a:ext cx="6096000" cy="461665"/>
          </a:xfrm>
          <a:prstGeom prst="rect">
            <a:avLst/>
          </a:prstGeom>
        </p:spPr>
        <p:txBody>
          <a:bodyPr>
            <a:spAutoFit/>
          </a:bodyPr>
          <a:lstStyle/>
          <a:p>
            <a:pPr algn="just"/>
            <a:r>
              <a:rPr lang="es-PE" sz="1200" dirty="0" smtClean="0"/>
              <a:t>Organización </a:t>
            </a:r>
            <a:r>
              <a:rPr lang="es-PE" sz="1200" dirty="0"/>
              <a:t>Internacional del </a:t>
            </a:r>
            <a:r>
              <a:rPr lang="es-PE" sz="1200" dirty="0" smtClean="0"/>
              <a:t>Trabajo (OIT, 2009). </a:t>
            </a:r>
            <a:r>
              <a:rPr lang="es-PE" sz="1200" i="1" dirty="0" smtClean="0"/>
              <a:t>Panorama Laboral 2009: América Latina y el Caribe. </a:t>
            </a:r>
            <a:r>
              <a:rPr lang="es-PE" sz="1200" dirty="0" smtClean="0"/>
              <a:t>Lima: Autor.</a:t>
            </a:r>
            <a:endParaRPr lang="es-PE" sz="1200" dirty="0"/>
          </a:p>
        </p:txBody>
      </p:sp>
      <p:sp>
        <p:nvSpPr>
          <p:cNvPr id="5" name="4 CuadroTexto"/>
          <p:cNvSpPr txBox="1"/>
          <p:nvPr/>
        </p:nvSpPr>
        <p:spPr>
          <a:xfrm>
            <a:off x="789946" y="1340769"/>
            <a:ext cx="11006645" cy="923330"/>
          </a:xfrm>
          <a:prstGeom prst="rect">
            <a:avLst/>
          </a:prstGeom>
          <a:noFill/>
        </p:spPr>
        <p:txBody>
          <a:bodyPr wrap="square" rtlCol="0">
            <a:spAutoFit/>
          </a:bodyPr>
          <a:lstStyle/>
          <a:p>
            <a:r>
              <a:rPr lang="es-PE" b="1" dirty="0"/>
              <a:t>Sin </a:t>
            </a:r>
            <a:r>
              <a:rPr lang="es-PE" b="1" dirty="0" smtClean="0"/>
              <a:t>embargo…….aún </a:t>
            </a:r>
            <a:r>
              <a:rPr lang="es-PE" b="1" dirty="0"/>
              <a:t>la participación femenina en puestos de alta dirección y otros cargos de responsabilidad es baja comparada con la participación de sus pares varones. </a:t>
            </a:r>
          </a:p>
          <a:p>
            <a:endParaRPr lang="es-PE" dirty="0"/>
          </a:p>
        </p:txBody>
      </p:sp>
    </p:spTree>
    <p:extLst>
      <p:ext uri="{BB962C8B-B14F-4D97-AF65-F5344CB8AC3E}">
        <p14:creationId xmlns:p14="http://schemas.microsoft.com/office/powerpoint/2010/main" val="31395256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045" y="1"/>
            <a:ext cx="12228045" cy="6857999"/>
          </a:xfrm>
        </p:spPr>
      </p:pic>
      <p:sp>
        <p:nvSpPr>
          <p:cNvPr id="9" name="8 Rectángulo"/>
          <p:cNvSpPr/>
          <p:nvPr/>
        </p:nvSpPr>
        <p:spPr>
          <a:xfrm>
            <a:off x="503040" y="302951"/>
            <a:ext cx="10369152" cy="461665"/>
          </a:xfrm>
          <a:prstGeom prst="rect">
            <a:avLst/>
          </a:prstGeom>
        </p:spPr>
        <p:txBody>
          <a:bodyPr wrap="square">
            <a:spAutoFit/>
          </a:bodyPr>
          <a:lstStyle/>
          <a:p>
            <a:r>
              <a:rPr lang="es-PE" sz="2400" b="1" dirty="0" smtClean="0">
                <a:solidFill>
                  <a:schemeClr val="tx2">
                    <a:lumMod val="50000"/>
                  </a:schemeClr>
                </a:solidFill>
              </a:rPr>
              <a:t>Mujeres en Cargos de Dirección Empresarial</a:t>
            </a:r>
            <a:endParaRPr lang="es-PE" sz="2400" b="1" dirty="0">
              <a:solidFill>
                <a:schemeClr val="tx2">
                  <a:lumMod val="50000"/>
                </a:schemeClr>
              </a:solidFill>
            </a:endParaRPr>
          </a:p>
        </p:txBody>
      </p:sp>
      <p:cxnSp>
        <p:nvCxnSpPr>
          <p:cNvPr id="10" name="9 Conector recto"/>
          <p:cNvCxnSpPr/>
          <p:nvPr/>
        </p:nvCxnSpPr>
        <p:spPr>
          <a:xfrm>
            <a:off x="143339" y="1133948"/>
            <a:ext cx="12216421" cy="813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2" name="1 Tabla"/>
          <p:cNvGraphicFramePr>
            <a:graphicFrameLocks noGrp="1"/>
          </p:cNvGraphicFramePr>
          <p:nvPr>
            <p:extLst>
              <p:ext uri="{D42A27DB-BD31-4B8C-83A1-F6EECF244321}">
                <p14:modId xmlns:p14="http://schemas.microsoft.com/office/powerpoint/2010/main" val="113666510"/>
              </p:ext>
            </p:extLst>
          </p:nvPr>
        </p:nvGraphicFramePr>
        <p:xfrm>
          <a:off x="143339" y="1340768"/>
          <a:ext cx="11406981" cy="4624885"/>
        </p:xfrm>
        <a:graphic>
          <a:graphicData uri="http://schemas.openxmlformats.org/drawingml/2006/table">
            <a:tbl>
              <a:tblPr firstRow="1" firstCol="1" bandRow="1">
                <a:tableStyleId>{9D7B26C5-4107-4FEC-AEDC-1716B250A1EF}</a:tableStyleId>
              </a:tblPr>
              <a:tblGrid>
                <a:gridCol w="3187748"/>
                <a:gridCol w="2615003"/>
                <a:gridCol w="2530575"/>
                <a:gridCol w="3073655"/>
              </a:tblGrid>
              <a:tr h="1540309">
                <a:tc>
                  <a:txBody>
                    <a:bodyPr/>
                    <a:lstStyle/>
                    <a:p>
                      <a:pPr>
                        <a:lnSpc>
                          <a:spcPct val="115000"/>
                        </a:lnSpc>
                      </a:pPr>
                      <a:endParaRPr lang="es-PE" sz="1600" dirty="0">
                        <a:effectLst/>
                        <a:latin typeface="Arial" panose="020B0604020202020204" pitchFamily="34" charset="0"/>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Porcentaje de empresas con mujeres en posiciones ejecutivas</a:t>
                      </a:r>
                      <a:endParaRPr lang="es-PE" sz="1600">
                        <a:effectLst/>
                        <a:latin typeface="Arial" panose="020B0604020202020204" pitchFamily="34" charset="0"/>
                        <a:ea typeface="Calibri"/>
                        <a:cs typeface="Arial" panose="020B0604020202020204" pitchFamily="34" charset="0"/>
                      </a:endParaRPr>
                    </a:p>
                  </a:txBody>
                  <a:tcPr marL="59267" marR="59267" marT="0" marB="0" anchor="ctr"/>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Porcentaje de mujeres en directorio de empresas cotizadas en Bolsa</a:t>
                      </a:r>
                      <a:endParaRPr lang="es-PE" sz="1600">
                        <a:effectLst/>
                        <a:latin typeface="Arial" panose="020B0604020202020204" pitchFamily="34" charset="0"/>
                        <a:ea typeface="Calibri"/>
                        <a:cs typeface="Arial" panose="020B0604020202020204" pitchFamily="34" charset="0"/>
                      </a:endParaRPr>
                    </a:p>
                  </a:txBody>
                  <a:tcPr marL="59267" marR="59267" marT="0" marB="0" anchor="ctr"/>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Porcentaje de empresas con participación femenina en su propiedad</a:t>
                      </a:r>
                      <a:endParaRPr lang="es-PE" sz="1600">
                        <a:effectLst/>
                        <a:latin typeface="Arial" panose="020B0604020202020204" pitchFamily="34" charset="0"/>
                        <a:ea typeface="Calibri"/>
                        <a:cs typeface="Arial" panose="020B0604020202020204" pitchFamily="34" charset="0"/>
                      </a:endParaRPr>
                    </a:p>
                  </a:txBody>
                  <a:tcPr marL="59267" marR="59267" marT="0" marB="0" anchor="ctr"/>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Argentina</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9</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8</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38</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Bolivia</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22</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41</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Brasil</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18</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9</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59</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Chile</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5</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5</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30</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Colombia</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12</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35</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Ecuador</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17</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24</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Guyana</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18</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58</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Paraguay</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23</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52</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Perú</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14</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6</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29</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38241">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Surinam</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15</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18</a:t>
                      </a:r>
                      <a:endParaRPr lang="es-PE" sz="1600">
                        <a:effectLst/>
                        <a:latin typeface="Arial" panose="020B0604020202020204" pitchFamily="34" charset="0"/>
                        <a:ea typeface="Calibri"/>
                        <a:cs typeface="Arial" panose="020B0604020202020204" pitchFamily="34" charset="0"/>
                      </a:endParaRPr>
                    </a:p>
                  </a:txBody>
                  <a:tcPr marL="59267" marR="59267" marT="0" marB="0" anchor="b"/>
                </a:tc>
              </a:tr>
              <a:tr h="265872">
                <a:tc>
                  <a:txBody>
                    <a:bodyPr/>
                    <a:lstStyle/>
                    <a:p>
                      <a:pPr>
                        <a:lnSpc>
                          <a:spcPct val="115000"/>
                        </a:lnSpc>
                        <a:spcAft>
                          <a:spcPts val="0"/>
                        </a:spcAft>
                      </a:pPr>
                      <a:r>
                        <a:rPr lang="es-PE" sz="1600">
                          <a:effectLst/>
                          <a:latin typeface="Arial" panose="020B0604020202020204" pitchFamily="34" charset="0"/>
                          <a:cs typeface="Arial" panose="020B0604020202020204" pitchFamily="34" charset="0"/>
                        </a:rPr>
                        <a:t>Venezuela</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31</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a:effectLst/>
                          <a:latin typeface="Arial" panose="020B0604020202020204" pitchFamily="34" charset="0"/>
                          <a:cs typeface="Arial" panose="020B0604020202020204" pitchFamily="34" charset="0"/>
                        </a:rPr>
                        <a:t>---</a:t>
                      </a:r>
                      <a:endParaRPr lang="es-PE" sz="1600">
                        <a:effectLst/>
                        <a:latin typeface="Arial" panose="020B0604020202020204" pitchFamily="34" charset="0"/>
                        <a:ea typeface="Calibri"/>
                        <a:cs typeface="Arial" panose="020B0604020202020204" pitchFamily="34" charset="0"/>
                      </a:endParaRPr>
                    </a:p>
                  </a:txBody>
                  <a:tcPr marL="59267" marR="59267" marT="0" marB="0" anchor="b"/>
                </a:tc>
                <a:tc>
                  <a:txBody>
                    <a:bodyPr/>
                    <a:lstStyle/>
                    <a:p>
                      <a:pPr algn="ctr">
                        <a:lnSpc>
                          <a:spcPct val="115000"/>
                        </a:lnSpc>
                        <a:spcAft>
                          <a:spcPts val="0"/>
                        </a:spcAft>
                      </a:pPr>
                      <a:r>
                        <a:rPr lang="es-PE" sz="1600" dirty="0">
                          <a:effectLst/>
                          <a:latin typeface="Arial" panose="020B0604020202020204" pitchFamily="34" charset="0"/>
                          <a:cs typeface="Arial" panose="020B0604020202020204" pitchFamily="34" charset="0"/>
                        </a:rPr>
                        <a:t>31</a:t>
                      </a:r>
                      <a:endParaRPr lang="es-PE" sz="1600" dirty="0">
                        <a:effectLst/>
                        <a:latin typeface="Arial" panose="020B0604020202020204" pitchFamily="34" charset="0"/>
                        <a:ea typeface="Calibri"/>
                        <a:cs typeface="Arial" panose="020B0604020202020204" pitchFamily="34" charset="0"/>
                      </a:endParaRPr>
                    </a:p>
                  </a:txBody>
                  <a:tcPr marL="59267" marR="59267" marT="0" marB="0" anchor="b"/>
                </a:tc>
              </a:tr>
            </a:tbl>
          </a:graphicData>
        </a:graphic>
      </p:graphicFrame>
      <p:sp>
        <p:nvSpPr>
          <p:cNvPr id="3" name="Rectangle 1"/>
          <p:cNvSpPr>
            <a:spLocks noChangeArrowheads="1"/>
          </p:cNvSpPr>
          <p:nvPr/>
        </p:nvSpPr>
        <p:spPr bwMode="auto">
          <a:xfrm>
            <a:off x="609600" y="26966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PE" altLang="es-PE"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4 Rectángulo"/>
          <p:cNvSpPr/>
          <p:nvPr/>
        </p:nvSpPr>
        <p:spPr>
          <a:xfrm>
            <a:off x="3048000" y="6237313"/>
            <a:ext cx="6096000" cy="261610"/>
          </a:xfrm>
          <a:prstGeom prst="rect">
            <a:avLst/>
          </a:prstGeom>
        </p:spPr>
        <p:txBody>
          <a:bodyPr>
            <a:spAutoFit/>
          </a:bodyPr>
          <a:lstStyle/>
          <a:p>
            <a:r>
              <a:rPr lang="en-US" sz="1100" dirty="0"/>
              <a:t>Fuente: World Economic Forum [WEF] (2014). </a:t>
            </a:r>
            <a:r>
              <a:rPr lang="en-US" sz="1100" i="1" dirty="0"/>
              <a:t>The global gender gap report 2014. </a:t>
            </a:r>
            <a:r>
              <a:rPr lang="es-PE" sz="1100" dirty="0"/>
              <a:t>Ginebra, Suiza. </a:t>
            </a:r>
          </a:p>
        </p:txBody>
      </p:sp>
    </p:spTree>
    <p:extLst>
      <p:ext uri="{BB962C8B-B14F-4D97-AF65-F5344CB8AC3E}">
        <p14:creationId xmlns:p14="http://schemas.microsoft.com/office/powerpoint/2010/main" val="30157900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17327" t="39090" r="20038" b="23629"/>
          <a:stretch/>
        </p:blipFill>
        <p:spPr>
          <a:xfrm>
            <a:off x="10402472" y="130669"/>
            <a:ext cx="1762138" cy="589691"/>
          </a:xfrm>
          <a:prstGeom prst="rect">
            <a:avLst/>
          </a:prstGeom>
        </p:spPr>
      </p:pic>
      <p:sp>
        <p:nvSpPr>
          <p:cNvPr id="3" name="Rectángulo 2"/>
          <p:cNvSpPr/>
          <p:nvPr/>
        </p:nvSpPr>
        <p:spPr>
          <a:xfrm>
            <a:off x="0" y="310507"/>
            <a:ext cx="10344416" cy="45719"/>
          </a:xfrm>
          <a:prstGeom prst="rect">
            <a:avLst/>
          </a:prstGeom>
          <a:solidFill>
            <a:srgbClr val="4BC0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ectángulo 3"/>
          <p:cNvSpPr/>
          <p:nvPr/>
        </p:nvSpPr>
        <p:spPr>
          <a:xfrm>
            <a:off x="0" y="399235"/>
            <a:ext cx="10344416" cy="98850"/>
          </a:xfrm>
          <a:prstGeom prst="rect">
            <a:avLst/>
          </a:prstGeom>
          <a:solidFill>
            <a:srgbClr val="3CA6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5" name="Grupo 4"/>
          <p:cNvGrpSpPr/>
          <p:nvPr/>
        </p:nvGrpSpPr>
        <p:grpSpPr>
          <a:xfrm>
            <a:off x="0" y="6159228"/>
            <a:ext cx="12192000" cy="698772"/>
            <a:chOff x="57151" y="0"/>
            <a:chExt cx="11905577" cy="1079408"/>
          </a:xfrm>
        </p:grpSpPr>
        <p:pic>
          <p:nvPicPr>
            <p:cNvPr id="6" name="Imagen 5"/>
            <p:cNvPicPr>
              <a:picLocks noChangeAspect="1"/>
            </p:cNvPicPr>
            <p:nvPr/>
          </p:nvPicPr>
          <p:blipFill rotWithShape="1">
            <a:blip r:embed="rId3"/>
            <a:srcRect l="4172" t="55208" r="4905" b="15887"/>
            <a:stretch/>
          </p:blipFill>
          <p:spPr>
            <a:xfrm>
              <a:off x="57151" y="0"/>
              <a:ext cx="6038850" cy="1079408"/>
            </a:xfrm>
            <a:prstGeom prst="rect">
              <a:avLst/>
            </a:prstGeom>
          </p:spPr>
        </p:pic>
        <p:pic>
          <p:nvPicPr>
            <p:cNvPr id="7" name="Imagen 6"/>
            <p:cNvPicPr>
              <a:picLocks noChangeAspect="1"/>
            </p:cNvPicPr>
            <p:nvPr/>
          </p:nvPicPr>
          <p:blipFill rotWithShape="1">
            <a:blip r:embed="rId3"/>
            <a:srcRect l="4874" t="55208" r="4905" b="15887"/>
            <a:stretch/>
          </p:blipFill>
          <p:spPr>
            <a:xfrm>
              <a:off x="5970493" y="0"/>
              <a:ext cx="5992235" cy="1079408"/>
            </a:xfrm>
            <a:prstGeom prst="rect">
              <a:avLst/>
            </a:prstGeom>
          </p:spPr>
        </p:pic>
      </p:grpSp>
      <p:sp>
        <p:nvSpPr>
          <p:cNvPr id="10" name="Rectángulo 9"/>
          <p:cNvSpPr/>
          <p:nvPr/>
        </p:nvSpPr>
        <p:spPr>
          <a:xfrm>
            <a:off x="2308817" y="2673768"/>
            <a:ext cx="7750629" cy="830997"/>
          </a:xfrm>
          <a:prstGeom prst="rect">
            <a:avLst/>
          </a:prstGeom>
        </p:spPr>
        <p:txBody>
          <a:bodyPr wrap="square">
            <a:spAutoFit/>
          </a:bodyPr>
          <a:lstStyle/>
          <a:p>
            <a:pPr algn="ctr"/>
            <a:r>
              <a:rPr lang="es-PE" sz="2400" b="1" dirty="0" smtClean="0">
                <a:solidFill>
                  <a:srgbClr val="401613"/>
                </a:solidFill>
              </a:rPr>
              <a:t>LA PRESENCIA DE LAS MUJERES EN LOS DIRECTORIOS DE LAS EMPRESAS</a:t>
            </a:r>
            <a:endParaRPr lang="es-PE" sz="2400" b="1" dirty="0">
              <a:solidFill>
                <a:srgbClr val="401613"/>
              </a:solidFill>
            </a:endParaRPr>
          </a:p>
        </p:txBody>
      </p:sp>
    </p:spTree>
    <p:extLst>
      <p:ext uri="{BB962C8B-B14F-4D97-AF65-F5344CB8AC3E}">
        <p14:creationId xmlns:p14="http://schemas.microsoft.com/office/powerpoint/2010/main" val="30267918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045" y="1"/>
            <a:ext cx="12228045" cy="6857999"/>
          </a:xfrm>
        </p:spPr>
      </p:pic>
      <p:sp>
        <p:nvSpPr>
          <p:cNvPr id="3"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s-PE"/>
          </a:p>
        </p:txBody>
      </p:sp>
      <p:sp>
        <p:nvSpPr>
          <p:cNvPr id="5" name="4 Rectángulo"/>
          <p:cNvSpPr/>
          <p:nvPr/>
        </p:nvSpPr>
        <p:spPr>
          <a:xfrm>
            <a:off x="643283" y="228600"/>
            <a:ext cx="10369152" cy="523220"/>
          </a:xfrm>
          <a:prstGeom prst="rect">
            <a:avLst/>
          </a:prstGeom>
        </p:spPr>
        <p:txBody>
          <a:bodyPr wrap="square">
            <a:spAutoFit/>
          </a:bodyPr>
          <a:lstStyle/>
          <a:p>
            <a:r>
              <a:rPr lang="es-PE" sz="2800" b="1" dirty="0" smtClean="0">
                <a:solidFill>
                  <a:schemeClr val="tx2">
                    <a:lumMod val="50000"/>
                  </a:schemeClr>
                </a:solidFill>
              </a:rPr>
              <a:t>Mujeres en los Directorios</a:t>
            </a:r>
            <a:endParaRPr lang="es-PE" sz="2800" b="1" dirty="0">
              <a:solidFill>
                <a:schemeClr val="tx2">
                  <a:lumMod val="50000"/>
                </a:schemeClr>
              </a:solidFill>
            </a:endParaRPr>
          </a:p>
        </p:txBody>
      </p:sp>
      <p:cxnSp>
        <p:nvCxnSpPr>
          <p:cNvPr id="6" name="5 Conector recto"/>
          <p:cNvCxnSpPr/>
          <p:nvPr/>
        </p:nvCxnSpPr>
        <p:spPr>
          <a:xfrm>
            <a:off x="0" y="772835"/>
            <a:ext cx="1219200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 name="1 CuadroTexto"/>
          <p:cNvSpPr txBox="1"/>
          <p:nvPr/>
        </p:nvSpPr>
        <p:spPr>
          <a:xfrm>
            <a:off x="787299" y="1556792"/>
            <a:ext cx="10685299" cy="3693319"/>
          </a:xfrm>
          <a:prstGeom prst="rect">
            <a:avLst/>
          </a:prstGeom>
          <a:noFill/>
        </p:spPr>
        <p:txBody>
          <a:bodyPr wrap="square" rtlCol="0">
            <a:spAutoFit/>
          </a:bodyPr>
          <a:lstStyle/>
          <a:p>
            <a:pPr algn="just"/>
            <a:r>
              <a:rPr lang="es-PE" dirty="0"/>
              <a:t>De acuerdo con estudios realizados, se ha demostrado que hay un mayor crecimiento en el valor de mercado de las empresas europeas cuando existe una mayor proporción de mujeres en los equipos de alta dirección (</a:t>
            </a:r>
            <a:r>
              <a:rPr lang="es-PE" dirty="0" err="1"/>
              <a:t>McKinsey</a:t>
            </a:r>
            <a:r>
              <a:rPr lang="es-PE" dirty="0"/>
              <a:t> &amp; </a:t>
            </a:r>
            <a:r>
              <a:rPr lang="es-PE" dirty="0" err="1"/>
              <a:t>Company</a:t>
            </a:r>
            <a:r>
              <a:rPr lang="es-PE" dirty="0"/>
              <a:t>, 2007). </a:t>
            </a:r>
            <a:endParaRPr lang="es-PE" dirty="0" smtClean="0"/>
          </a:p>
          <a:p>
            <a:pPr algn="just"/>
            <a:endParaRPr lang="es-PE" dirty="0"/>
          </a:p>
          <a:p>
            <a:pPr algn="just"/>
            <a:endParaRPr lang="es-PE" dirty="0" smtClean="0"/>
          </a:p>
          <a:p>
            <a:pPr algn="just"/>
            <a:r>
              <a:rPr lang="es-PE" dirty="0" smtClean="0"/>
              <a:t>Las </a:t>
            </a:r>
            <a:r>
              <a:rPr lang="es-PE" dirty="0"/>
              <a:t>empresas que contaban con más mujeres en los directorios han tenido 42% más en sus retornos sobre ventas y 66% más en sus retornos sobre la inversión (</a:t>
            </a:r>
            <a:r>
              <a:rPr lang="es-PE" dirty="0" err="1"/>
              <a:t>Joy</a:t>
            </a:r>
            <a:r>
              <a:rPr lang="es-PE" dirty="0"/>
              <a:t>, Carter, </a:t>
            </a:r>
            <a:r>
              <a:rPr lang="es-PE" dirty="0" err="1"/>
              <a:t>Wagener</a:t>
            </a:r>
            <a:r>
              <a:rPr lang="es-PE" dirty="0"/>
              <a:t> and </a:t>
            </a:r>
            <a:r>
              <a:rPr lang="es-PE" dirty="0" err="1"/>
              <a:t>Narahyanan</a:t>
            </a:r>
            <a:r>
              <a:rPr lang="es-PE" dirty="0"/>
              <a:t>, 2007).</a:t>
            </a:r>
          </a:p>
          <a:p>
            <a:pPr algn="just"/>
            <a:r>
              <a:rPr lang="es-PE" dirty="0"/>
              <a:t> </a:t>
            </a:r>
          </a:p>
          <a:p>
            <a:pPr algn="just"/>
            <a:endParaRPr lang="es-PE" dirty="0" smtClean="0"/>
          </a:p>
          <a:p>
            <a:pPr algn="just"/>
            <a:r>
              <a:rPr lang="es-PE" dirty="0" smtClean="0"/>
              <a:t>La </a:t>
            </a:r>
            <a:r>
              <a:rPr lang="es-PE" dirty="0"/>
              <a:t>causa de este efecto positivo en los resultados, más que un tema de género, es atribuido al hecho que la contribución combinada de personas con diferentes habilidades y perspectivas, diferentes experiencias y estilos de vida permite tener una visión  más holística de los problemas. </a:t>
            </a:r>
          </a:p>
          <a:p>
            <a:endParaRPr lang="es-PE" dirty="0"/>
          </a:p>
        </p:txBody>
      </p:sp>
    </p:spTree>
    <p:extLst>
      <p:ext uri="{BB962C8B-B14F-4D97-AF65-F5344CB8AC3E}">
        <p14:creationId xmlns:p14="http://schemas.microsoft.com/office/powerpoint/2010/main" val="23383294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045" y="1"/>
            <a:ext cx="12228045" cy="6857999"/>
          </a:xfrm>
        </p:spPr>
      </p:pic>
      <p:graphicFrame>
        <p:nvGraphicFramePr>
          <p:cNvPr id="10" name="9 Diagrama"/>
          <p:cNvGraphicFramePr/>
          <p:nvPr>
            <p:extLst>
              <p:ext uri="{D42A27DB-BD31-4B8C-83A1-F6EECF244321}">
                <p14:modId xmlns:p14="http://schemas.microsoft.com/office/powerpoint/2010/main" val="4256285456"/>
              </p:ext>
            </p:extLst>
          </p:nvPr>
        </p:nvGraphicFramePr>
        <p:xfrm>
          <a:off x="1915886" y="772835"/>
          <a:ext cx="9225424" cy="4887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7 Rectángulo"/>
          <p:cNvSpPr/>
          <p:nvPr/>
        </p:nvSpPr>
        <p:spPr>
          <a:xfrm>
            <a:off x="8784300" y="5373217"/>
            <a:ext cx="2817113" cy="923330"/>
          </a:xfrm>
          <a:prstGeom prst="rect">
            <a:avLst/>
          </a:prstGeom>
        </p:spPr>
        <p:txBody>
          <a:bodyPr wrap="square">
            <a:spAutoFit/>
          </a:bodyPr>
          <a:lstStyle/>
          <a:p>
            <a:r>
              <a:rPr lang="es-PE" dirty="0" smtClean="0"/>
              <a:t>(</a:t>
            </a:r>
            <a:r>
              <a:rPr lang="es-PE" sz="1400" dirty="0" err="1" smtClean="0"/>
              <a:t>McKinsey</a:t>
            </a:r>
            <a:r>
              <a:rPr lang="es-PE" sz="1400" dirty="0" smtClean="0"/>
              <a:t> </a:t>
            </a:r>
            <a:r>
              <a:rPr lang="es-PE" sz="1400" dirty="0"/>
              <a:t>&amp; </a:t>
            </a:r>
            <a:r>
              <a:rPr lang="es-PE" sz="1400" dirty="0" err="1"/>
              <a:t>Company</a:t>
            </a:r>
            <a:r>
              <a:rPr lang="es-PE" sz="1400" dirty="0"/>
              <a:t>, 2011).</a:t>
            </a:r>
          </a:p>
          <a:p>
            <a:endParaRPr lang="es-PE" dirty="0"/>
          </a:p>
          <a:p>
            <a:r>
              <a:rPr lang="es-PE" dirty="0"/>
              <a:t>  </a:t>
            </a:r>
          </a:p>
        </p:txBody>
      </p:sp>
      <p:sp>
        <p:nvSpPr>
          <p:cNvPr id="3"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s-PE"/>
          </a:p>
        </p:txBody>
      </p:sp>
      <p:sp>
        <p:nvSpPr>
          <p:cNvPr id="5" name="4 Rectángulo"/>
          <p:cNvSpPr/>
          <p:nvPr/>
        </p:nvSpPr>
        <p:spPr>
          <a:xfrm>
            <a:off x="52695" y="228600"/>
            <a:ext cx="11548717" cy="523220"/>
          </a:xfrm>
          <a:prstGeom prst="rect">
            <a:avLst/>
          </a:prstGeom>
        </p:spPr>
        <p:txBody>
          <a:bodyPr wrap="square">
            <a:spAutoFit/>
          </a:bodyPr>
          <a:lstStyle/>
          <a:p>
            <a:r>
              <a:rPr lang="es-PE" sz="2800" b="1" dirty="0" smtClean="0">
                <a:solidFill>
                  <a:schemeClr val="tx2">
                    <a:lumMod val="50000"/>
                  </a:schemeClr>
                </a:solidFill>
              </a:rPr>
              <a:t>La Importancia de la Diversidad en los Directorios</a:t>
            </a:r>
            <a:endParaRPr lang="es-PE" sz="2800" b="1" dirty="0">
              <a:solidFill>
                <a:schemeClr val="tx2">
                  <a:lumMod val="50000"/>
                </a:schemeClr>
              </a:solidFill>
            </a:endParaRPr>
          </a:p>
        </p:txBody>
      </p:sp>
      <p:cxnSp>
        <p:nvCxnSpPr>
          <p:cNvPr id="6" name="5 Conector recto"/>
          <p:cNvCxnSpPr/>
          <p:nvPr/>
        </p:nvCxnSpPr>
        <p:spPr>
          <a:xfrm>
            <a:off x="0" y="772835"/>
            <a:ext cx="1219200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19905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Marcador de contenido"/>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045" y="1"/>
            <a:ext cx="12228045" cy="6857999"/>
          </a:xfrm>
        </p:spPr>
      </p:pic>
      <p:sp>
        <p:nvSpPr>
          <p:cNvPr id="3"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s-PE"/>
          </a:p>
        </p:txBody>
      </p:sp>
      <p:sp>
        <p:nvSpPr>
          <p:cNvPr id="5" name="4 Rectángulo"/>
          <p:cNvSpPr/>
          <p:nvPr/>
        </p:nvSpPr>
        <p:spPr>
          <a:xfrm>
            <a:off x="643283" y="228600"/>
            <a:ext cx="10369152" cy="523220"/>
          </a:xfrm>
          <a:prstGeom prst="rect">
            <a:avLst/>
          </a:prstGeom>
        </p:spPr>
        <p:txBody>
          <a:bodyPr wrap="square">
            <a:spAutoFit/>
          </a:bodyPr>
          <a:lstStyle/>
          <a:p>
            <a:r>
              <a:rPr lang="es-PE" sz="2800" b="1" dirty="0" smtClean="0">
                <a:solidFill>
                  <a:schemeClr val="tx2">
                    <a:lumMod val="50000"/>
                  </a:schemeClr>
                </a:solidFill>
              </a:rPr>
              <a:t>¿Cuántas mujeres hay en los Directorios?</a:t>
            </a:r>
            <a:endParaRPr lang="es-PE" sz="2800" b="1" dirty="0">
              <a:solidFill>
                <a:schemeClr val="tx2">
                  <a:lumMod val="50000"/>
                </a:schemeClr>
              </a:solidFill>
            </a:endParaRPr>
          </a:p>
        </p:txBody>
      </p:sp>
      <p:cxnSp>
        <p:nvCxnSpPr>
          <p:cNvPr id="6" name="5 Conector recto"/>
          <p:cNvCxnSpPr/>
          <p:nvPr/>
        </p:nvCxnSpPr>
        <p:spPr>
          <a:xfrm>
            <a:off x="0" y="772835"/>
            <a:ext cx="12192000" cy="0"/>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8" name="7 Tabla"/>
          <p:cNvGraphicFramePr>
            <a:graphicFrameLocks noGrp="1"/>
          </p:cNvGraphicFramePr>
          <p:nvPr>
            <p:extLst>
              <p:ext uri="{D42A27DB-BD31-4B8C-83A1-F6EECF244321}">
                <p14:modId xmlns:p14="http://schemas.microsoft.com/office/powerpoint/2010/main" val="2257382855"/>
              </p:ext>
            </p:extLst>
          </p:nvPr>
        </p:nvGraphicFramePr>
        <p:xfrm>
          <a:off x="606731" y="1268757"/>
          <a:ext cx="9809749" cy="3645408"/>
        </p:xfrm>
        <a:graphic>
          <a:graphicData uri="http://schemas.openxmlformats.org/drawingml/2006/table">
            <a:tbl>
              <a:tblPr firstRow="1" firstCol="1" bandRow="1">
                <a:tableStyleId>{9D7B26C5-4107-4FEC-AEDC-1716B250A1EF}</a:tableStyleId>
              </a:tblPr>
              <a:tblGrid>
                <a:gridCol w="6242453"/>
                <a:gridCol w="3567296"/>
              </a:tblGrid>
              <a:tr h="254798">
                <a:tc>
                  <a:txBody>
                    <a:bodyPr/>
                    <a:lstStyle/>
                    <a:p>
                      <a:pPr algn="just">
                        <a:lnSpc>
                          <a:spcPct val="115000"/>
                        </a:lnSpc>
                        <a:spcAft>
                          <a:spcPts val="0"/>
                        </a:spcAft>
                      </a:pPr>
                      <a:r>
                        <a:rPr lang="es-PE" sz="1600" dirty="0">
                          <a:effectLst/>
                        </a:rPr>
                        <a:t> </a:t>
                      </a:r>
                      <a:endParaRPr lang="es-PE" sz="1600" dirty="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Mujeres en Directorios (%)</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Países industrializados - Asia-Pacífico</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3.6%</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Países industrializados – Europa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9.6%</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Norteamérica </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11.4%</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Países emergentes – Asia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4.7%</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Países emergentes – Europa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dirty="0">
                          <a:effectLst/>
                        </a:rPr>
                        <a:t>7.8%</a:t>
                      </a:r>
                      <a:endParaRPr lang="es-PE" sz="1600" dirty="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Países emergentes –Oriente Medio y Africa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12.4%</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Países emergentes – Latino América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4.7%</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   Argentina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4.1%</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dirty="0">
                          <a:effectLst/>
                        </a:rPr>
                        <a:t>   Brasil</a:t>
                      </a:r>
                      <a:endParaRPr lang="es-PE" sz="1600" dirty="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3.9%</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   Chile</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2.4%</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a:effectLst/>
                        </a:rPr>
                        <a:t>   Colombia</a:t>
                      </a:r>
                      <a:endParaRPr lang="es-PE" sz="1600">
                        <a:solidFill>
                          <a:schemeClr val="tx2">
                            <a:lumMod val="50000"/>
                          </a:schemeClr>
                        </a:solidFill>
                        <a:effectLst/>
                        <a:latin typeface="Calibri"/>
                        <a:ea typeface="Calibri"/>
                        <a:cs typeface="Times New Roman"/>
                      </a:endParaRPr>
                    </a:p>
                  </a:txBody>
                  <a:tcPr marT="0" marB="0"/>
                </a:tc>
                <a:tc>
                  <a:txBody>
                    <a:bodyPr/>
                    <a:lstStyle/>
                    <a:p>
                      <a:pPr algn="ctr">
                        <a:lnSpc>
                          <a:spcPct val="115000"/>
                        </a:lnSpc>
                        <a:spcAft>
                          <a:spcPts val="0"/>
                        </a:spcAft>
                      </a:pPr>
                      <a:r>
                        <a:rPr lang="es-PE" sz="1600">
                          <a:effectLst/>
                        </a:rPr>
                        <a:t>11.3%</a:t>
                      </a:r>
                      <a:endParaRPr lang="es-PE" sz="1600">
                        <a:solidFill>
                          <a:schemeClr val="tx2">
                            <a:lumMod val="50000"/>
                          </a:schemeClr>
                        </a:solidFill>
                        <a:effectLst/>
                        <a:latin typeface="Calibri"/>
                        <a:ea typeface="Calibri"/>
                        <a:cs typeface="Times New Roman"/>
                      </a:endParaRPr>
                    </a:p>
                  </a:txBody>
                  <a:tcPr marT="0" marB="0"/>
                </a:tc>
              </a:tr>
              <a:tr h="254798">
                <a:tc>
                  <a:txBody>
                    <a:bodyPr/>
                    <a:lstStyle/>
                    <a:p>
                      <a:pPr algn="just">
                        <a:lnSpc>
                          <a:spcPct val="115000"/>
                        </a:lnSpc>
                        <a:spcAft>
                          <a:spcPts val="0"/>
                        </a:spcAft>
                      </a:pPr>
                      <a:r>
                        <a:rPr lang="es-PE" sz="1600" dirty="0">
                          <a:effectLst/>
                        </a:rPr>
                        <a:t>   Perú</a:t>
                      </a:r>
                      <a:endParaRPr lang="es-PE" sz="1600" dirty="0">
                        <a:solidFill>
                          <a:schemeClr val="tx2">
                            <a:lumMod val="50000"/>
                          </a:schemeClr>
                        </a:solidFill>
                        <a:effectLst/>
                        <a:latin typeface="Calibri"/>
                        <a:ea typeface="Calibri"/>
                        <a:cs typeface="Times New Roman"/>
                      </a:endParaRPr>
                    </a:p>
                  </a:txBody>
                  <a:tcPr marT="0" marB="0">
                    <a:solidFill>
                      <a:schemeClr val="accent6">
                        <a:lumMod val="40000"/>
                        <a:lumOff val="60000"/>
                      </a:schemeClr>
                    </a:solidFill>
                  </a:tcPr>
                </a:tc>
                <a:tc>
                  <a:txBody>
                    <a:bodyPr/>
                    <a:lstStyle/>
                    <a:p>
                      <a:pPr algn="ctr">
                        <a:lnSpc>
                          <a:spcPct val="115000"/>
                        </a:lnSpc>
                        <a:spcAft>
                          <a:spcPts val="0"/>
                        </a:spcAft>
                      </a:pPr>
                      <a:r>
                        <a:rPr lang="es-PE" sz="1600" dirty="0">
                          <a:effectLst/>
                        </a:rPr>
                        <a:t>3.6%</a:t>
                      </a:r>
                      <a:endParaRPr lang="es-PE" sz="1600" dirty="0">
                        <a:solidFill>
                          <a:schemeClr val="tx2">
                            <a:lumMod val="50000"/>
                          </a:schemeClr>
                        </a:solidFill>
                        <a:effectLst/>
                        <a:latin typeface="Calibri"/>
                        <a:ea typeface="Calibri"/>
                        <a:cs typeface="Times New Roman"/>
                      </a:endParaRPr>
                    </a:p>
                  </a:txBody>
                  <a:tcPr marT="0" marB="0">
                    <a:solidFill>
                      <a:schemeClr val="accent6">
                        <a:lumMod val="40000"/>
                        <a:lumOff val="60000"/>
                      </a:schemeClr>
                    </a:solidFill>
                  </a:tcPr>
                </a:tc>
              </a:tr>
            </a:tbl>
          </a:graphicData>
        </a:graphic>
      </p:graphicFrame>
      <p:sp>
        <p:nvSpPr>
          <p:cNvPr id="9" name="Rectangle 1"/>
          <p:cNvSpPr>
            <a:spLocks noChangeArrowheads="1"/>
          </p:cNvSpPr>
          <p:nvPr/>
        </p:nvSpPr>
        <p:spPr bwMode="auto">
          <a:xfrm>
            <a:off x="3811635" y="5748999"/>
            <a:ext cx="403244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s-PE"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Fuente</a:t>
            </a:r>
            <a:r>
              <a:rPr kumimoji="0" lang="en-US" altLang="es-PE"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altLang="es-PE" sz="1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altLang="es-PE"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Women on Boards: A Statistical Review by Country, Region, Sector and Market Index</a:t>
            </a:r>
            <a:r>
              <a:rPr kumimoji="0" lang="en-US" altLang="es-PE" sz="1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en-US" altLang="es-PE"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altLang="es-PE" sz="1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por</a:t>
            </a:r>
            <a:r>
              <a:rPr kumimoji="0" lang="en-US" altLang="es-PE" sz="1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Governance Metrics International, 2009. </a:t>
            </a:r>
            <a:endParaRPr kumimoji="0" lang="en-US" altLang="es-PE"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9 Rectángulo"/>
          <p:cNvSpPr/>
          <p:nvPr/>
        </p:nvSpPr>
        <p:spPr>
          <a:xfrm>
            <a:off x="643283" y="4862573"/>
            <a:ext cx="9965219" cy="400110"/>
          </a:xfrm>
          <a:prstGeom prst="rect">
            <a:avLst/>
          </a:prstGeom>
        </p:spPr>
        <p:txBody>
          <a:bodyPr wrap="square">
            <a:spAutoFit/>
          </a:bodyPr>
          <a:lstStyle/>
          <a:p>
            <a:r>
              <a:rPr lang="es-PE" sz="1000" dirty="0"/>
              <a:t>El país que más destaca en el mundo es Noruega, el cual fue el primero en establecer cuotas obligatorias de mujeres en los directorios en el 2005 (40% de hombres y 40% de mujeres en los directorios con más de 9 miembros), donde las mujeres actualmente participan con el 35.6% de los directorios.</a:t>
            </a:r>
          </a:p>
        </p:txBody>
      </p:sp>
    </p:spTree>
    <p:extLst>
      <p:ext uri="{BB962C8B-B14F-4D97-AF65-F5344CB8AC3E}">
        <p14:creationId xmlns:p14="http://schemas.microsoft.com/office/powerpoint/2010/main" val="31714727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TotalTime>
  <Words>1941</Words>
  <Application>Microsoft Office PowerPoint</Application>
  <PresentationFormat>Custom</PresentationFormat>
  <Paragraphs>201</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Sheila Avila Vela</dc:creator>
  <cp:lastModifiedBy>user</cp:lastModifiedBy>
  <cp:revision>31</cp:revision>
  <cp:lastPrinted>2016-05-24T05:39:19Z</cp:lastPrinted>
  <dcterms:created xsi:type="dcterms:W3CDTF">2016-01-13T01:54:17Z</dcterms:created>
  <dcterms:modified xsi:type="dcterms:W3CDTF">2016-05-24T14:54:05Z</dcterms:modified>
</cp:coreProperties>
</file>