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charts/chart5.xml" ContentType="application/vnd.openxmlformats-officedocument.drawingml.chart+xml"/>
  <Override PartName="/ppt/drawings/drawing5.xml" ContentType="application/vnd.openxmlformats-officedocument.drawingml.chartshapes+xml"/>
  <Override PartName="/ppt/charts/chart6.xml" ContentType="application/vnd.openxmlformats-officedocument.drawingml.chart+xml"/>
  <Override PartName="/ppt/drawings/drawing6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saveSubsetFonts="1" bookmarkIdSeed="2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8" r:id="rId2"/>
    <p:sldId id="261" r:id="rId3"/>
    <p:sldId id="264" r:id="rId4"/>
    <p:sldId id="262" r:id="rId5"/>
    <p:sldId id="259" r:id="rId6"/>
    <p:sldId id="260" r:id="rId7"/>
    <p:sldId id="267" r:id="rId8"/>
    <p:sldId id="266" r:id="rId9"/>
    <p:sldId id="268" r:id="rId10"/>
    <p:sldId id="269" r:id="rId11"/>
    <p:sldId id="271" r:id="rId12"/>
    <p:sldId id="270" r:id="rId13"/>
    <p:sldId id="272" r:id="rId14"/>
    <p:sldId id="273" r:id="rId15"/>
  </p:sldIdLst>
  <p:sldSz cx="9144000" cy="6858000" type="screen4x3"/>
  <p:notesSz cx="6991350" cy="92821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000" b="1" kern="1200">
        <a:solidFill>
          <a:schemeClr val="bg1"/>
        </a:solidFill>
        <a:latin typeface="Times" pitchFamily="18" charset="0"/>
        <a:ea typeface="+mn-ea"/>
        <a:cs typeface="+mn-cs"/>
      </a:defRPr>
    </a:lvl6pPr>
    <a:lvl7pPr marL="2743200" algn="l" defTabSz="914400" rtl="0" eaLnBrk="1" latinLnBrk="0" hangingPunct="1">
      <a:defRPr sz="1000" b="1" kern="1200">
        <a:solidFill>
          <a:schemeClr val="bg1"/>
        </a:solidFill>
        <a:latin typeface="Times" pitchFamily="18" charset="0"/>
        <a:ea typeface="+mn-ea"/>
        <a:cs typeface="+mn-cs"/>
      </a:defRPr>
    </a:lvl7pPr>
    <a:lvl8pPr marL="3200400" algn="l" defTabSz="914400" rtl="0" eaLnBrk="1" latinLnBrk="0" hangingPunct="1">
      <a:defRPr sz="1000" b="1" kern="1200">
        <a:solidFill>
          <a:schemeClr val="bg1"/>
        </a:solidFill>
        <a:latin typeface="Times" pitchFamily="18" charset="0"/>
        <a:ea typeface="+mn-ea"/>
        <a:cs typeface="+mn-cs"/>
      </a:defRPr>
    </a:lvl8pPr>
    <a:lvl9pPr marL="3657600" algn="l" defTabSz="914400" rtl="0" eaLnBrk="1" latinLnBrk="0" hangingPunct="1">
      <a:defRPr sz="1000" b="1" kern="1200">
        <a:solidFill>
          <a:schemeClr val="bg1"/>
        </a:solidFill>
        <a:latin typeface="Times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1200">
          <p15:clr>
            <a:srgbClr val="A4A3A4"/>
          </p15:clr>
        </p15:guide>
        <p15:guide id="3" pos="484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E07"/>
    <a:srgbClr val="FFC85B"/>
    <a:srgbClr val="FFD175"/>
    <a:srgbClr val="FFC145"/>
    <a:srgbClr val="000066"/>
    <a:srgbClr val="993300"/>
    <a:srgbClr val="FFCC66"/>
    <a:srgbClr val="0C08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434" autoAdjust="0"/>
  </p:normalViewPr>
  <p:slideViewPr>
    <p:cSldViewPr snapToObjects="1" showGuides="1">
      <p:cViewPr>
        <p:scale>
          <a:sx n="76" d="100"/>
          <a:sy n="76" d="100"/>
        </p:scale>
        <p:origin x="-1194" y="-54"/>
      </p:cViewPr>
      <p:guideLst>
        <p:guide orient="horz" pos="2160"/>
        <p:guide pos="1200"/>
        <p:guide pos="48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56" d="100"/>
          <a:sy n="56" d="100"/>
        </p:scale>
        <p:origin x="2832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Macintosh%20HD:Users:wadechannell:Downloads:Central%20America%20-%20Women%20and%20the%20Economy%20Dashboard%20Charts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Macintosh%20HD:Users:wadechannell:Downloads:Central%20America%20-%20Women%20and%20the%20Economy%20Dashboard%20Charts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Macintosh%20HD:Users:wadechannell:Downloads:South%20America%20-%20Women%20and%20the%20Economy%20Dashboard%20Charts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Macintosh%20HD:Users:wadechannell:Downloads:South%20America%20-%20Women%20and%20the%20Economy%20Dashboard%20Charts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Macintosh%20HD:Users:wadechannell:Downloads:Caribbean%20-%20Women%20and%20the%20Economy%20Dashboard%20Charts.xlsx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oleObject" Target="Macintosh%20HD:Users:wadechannell:Downloads:Caribbean%20-%20Women%20and%20the%20Economy%20Dashboard%20Chart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Guatemala - Contributing</a:t>
            </a:r>
            <a:r>
              <a:rPr lang="en-US" baseline="0"/>
              <a:t> Factor Scores, </a:t>
            </a:r>
            <a:r>
              <a:rPr lang="en-US" sz="1800" baseline="0">
                <a:effectLst/>
              </a:rPr>
              <a:t>(0-5, higher is better)</a:t>
            </a:r>
            <a:endParaRPr lang="en-US"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rich>
      </c:tx>
      <c:layout>
        <c:manualLayout>
          <c:xMode val="edge"/>
          <c:yMode val="edge"/>
          <c:x val="0.19366379256550492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40106982729727497"/>
          <c:y val="8.99337650596852E-2"/>
          <c:w val="0.56074386355156802"/>
          <c:h val="0.7754786387839189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'Guatemala - Contributing Fctrs'!$C$35</c:f>
              <c:strCache>
                <c:ptCount val="1"/>
                <c:pt idx="0">
                  <c:v>Guatemala</c:v>
                </c:pt>
              </c:strCache>
            </c:strRef>
          </c:tx>
          <c:spPr>
            <a:solidFill>
              <a:srgbClr val="002A6C"/>
            </a:solidFill>
          </c:spPr>
          <c:invertIfNegative val="0"/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Pt>
            <c:idx val="8"/>
            <c:invertIfNegative val="0"/>
            <c:bubble3D val="0"/>
          </c:dPt>
          <c:dPt>
            <c:idx val="9"/>
            <c:invertIfNegative val="0"/>
            <c:bubble3D val="0"/>
          </c:dPt>
          <c:dPt>
            <c:idx val="10"/>
            <c:invertIfNegative val="0"/>
            <c:bubble3D val="0"/>
          </c:dPt>
          <c:dPt>
            <c:idx val="11"/>
            <c:invertIfNegative val="0"/>
            <c:bubble3D val="0"/>
          </c:dPt>
          <c:dPt>
            <c:idx val="12"/>
            <c:invertIfNegative val="0"/>
            <c:bubble3D val="0"/>
          </c:dPt>
          <c:dPt>
            <c:idx val="13"/>
            <c:invertIfNegative val="0"/>
            <c:bubble3D val="0"/>
          </c:dPt>
          <c:dPt>
            <c:idx val="14"/>
            <c:invertIfNegative val="0"/>
            <c:bubble3D val="0"/>
          </c:dPt>
          <c:dPt>
            <c:idx val="15"/>
            <c:invertIfNegative val="0"/>
            <c:bubble3D val="0"/>
          </c:dPt>
          <c:dPt>
            <c:idx val="16"/>
            <c:invertIfNegative val="0"/>
            <c:bubble3D val="0"/>
          </c:dPt>
          <c:dPt>
            <c:idx val="17"/>
            <c:invertIfNegative val="0"/>
            <c:bubble3D val="0"/>
          </c:dPt>
          <c:dPt>
            <c:idx val="18"/>
            <c:invertIfNegative val="0"/>
            <c:bubble3D val="0"/>
          </c:dPt>
          <c:dPt>
            <c:idx val="19"/>
            <c:invertIfNegative val="0"/>
            <c:bubble3D val="0"/>
          </c:dPt>
          <c:dPt>
            <c:idx val="20"/>
            <c:invertIfNegative val="0"/>
            <c:bubble3D val="0"/>
          </c:dPt>
          <c:dPt>
            <c:idx val="21"/>
            <c:invertIfNegative val="0"/>
            <c:bubble3D val="0"/>
          </c:dPt>
          <c:dPt>
            <c:idx val="22"/>
            <c:invertIfNegative val="0"/>
            <c:bubble3D val="0"/>
          </c:dPt>
          <c:dLbls>
            <c:dLbl>
              <c:idx val="0"/>
              <c:layout>
                <c:manualLayout>
                  <c:x val="1.518602885345480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8223234624145799E-2"/>
                  <c:y val="9.347671917169590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822311504911540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51860288534559E-3"/>
                  <c:y val="-2.00739725889904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6.074411541381929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1.0630220197418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-4.555808656036440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5"/>
              <c:layout>
                <c:manualLayout>
                  <c:x val="1.822323462414579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6"/>
              <c:layout>
                <c:manualLayout>
                  <c:x val="5.770690964312830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7"/>
              <c:layout>
                <c:manualLayout>
                  <c:x val="4.252088078967349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8"/>
              <c:layout>
                <c:manualLayout>
                  <c:x val="4.14427194839753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9"/>
              <c:layout>
                <c:manualLayout>
                  <c:x val="9.111617312073000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0"/>
              <c:layout>
                <c:manualLayout>
                  <c:x val="7.593014426727299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multiLvlStrRef>
              <c:f>'Guatemala - Contributing Fctrs'!$A$36:$B$59</c:f>
              <c:multiLvlStrCache>
                <c:ptCount val="24"/>
                <c:lvl>
                  <c:pt idx="0">
                    <c:v>Building Credit</c:v>
                  </c:pt>
                  <c:pt idx="1">
                    <c:v>Financial Services</c:v>
                  </c:pt>
                  <c:pt idx="2">
                    <c:v>Labor Market Participation (ILOSTAT)</c:v>
                  </c:pt>
                  <c:pt idx="3">
                    <c:v>Property and Inheritance Rights</c:v>
                  </c:pt>
                  <c:pt idx="4">
                    <c:v>Access to International Trade</c:v>
                  </c:pt>
                  <c:pt idx="5">
                    <c:v>Competitive Access for Entrepreneurs</c:v>
                  </c:pt>
                  <c:pt idx="6">
                    <c:v>Infrastructure</c:v>
                  </c:pt>
                  <c:pt idx="7">
                    <c:v>Non-Discrimination in Employment Access, Opportunity, and Conditions</c:v>
                  </c:pt>
                  <c:pt idx="8">
                    <c:v>Vulnerable Employment</c:v>
                  </c:pt>
                  <c:pt idx="9">
                    <c:v>Green Awareness and Activity</c:v>
                  </c:pt>
                  <c:pt idx="10">
                    <c:v>Internet Use</c:v>
                  </c:pt>
                  <c:pt idx="11">
                    <c:v>Mobile Technology</c:v>
                  </c:pt>
                  <c:pt idx="12">
                    <c:v>Networked Readiness</c:v>
                  </c:pt>
                  <c:pt idx="13">
                    <c:v>Women in Science, Technology, Engineering, and Mathematics (STEM)</c:v>
                  </c:pt>
                  <c:pt idx="14">
                    <c:v>Care Economy: Time spent on unpaid work</c:v>
                  </c:pt>
                  <c:pt idx="15">
                    <c:v>Conditions for Career Advancement</c:v>
                  </c:pt>
                  <c:pt idx="16">
                    <c:v>Positions of Influence: Media; Judiciary; Academia</c:v>
                  </c:pt>
                  <c:pt idx="17">
                    <c:v>Private Sector Leadership</c:v>
                  </c:pt>
                  <c:pt idx="18">
                    <c:v>Public Leadership</c:v>
                  </c:pt>
                  <c:pt idx="19">
                    <c:v>Educational Achievement</c:v>
                  </c:pt>
                  <c:pt idx="20">
                    <c:v>Educational Attainment</c:v>
                  </c:pt>
                  <c:pt idx="21">
                    <c:v>Health and Safety</c:v>
                  </c:pt>
                  <c:pt idx="22">
                    <c:v>SME Training and Incubation</c:v>
                  </c:pt>
                  <c:pt idx="23">
                    <c:v>Technical Vocational  Education and Training</c:v>
                  </c:pt>
                </c:lvl>
                <c:lvl>
                  <c:pt idx="0">
                    <c:v>Access to Capital</c:v>
                  </c:pt>
                  <c:pt idx="4">
                    <c:v>Access to Markets</c:v>
                  </c:pt>
                  <c:pt idx="9">
                    <c:v>Innovation and Technology</c:v>
                  </c:pt>
                  <c:pt idx="14">
                    <c:v>Leadership, Voice, and Agency</c:v>
                  </c:pt>
                  <c:pt idx="19">
                    <c:v>Skills, Capacity-Building, and Health</c:v>
                  </c:pt>
                </c:lvl>
              </c:multiLvlStrCache>
            </c:multiLvlStrRef>
          </c:cat>
          <c:val>
            <c:numRef>
              <c:f>'Guatemala - Contributing Fctrs'!$C$36:$C$59</c:f>
              <c:numCache>
                <c:formatCode>_(* #,##0.00_);_(* \(#,##0.00\);_(* "-"??_);_(@_)</c:formatCode>
                <c:ptCount val="24"/>
                <c:pt idx="0">
                  <c:v>3.75</c:v>
                </c:pt>
                <c:pt idx="1">
                  <c:v>1.9969209287228791</c:v>
                </c:pt>
                <c:pt idx="2">
                  <c:v>2.14800750768091</c:v>
                </c:pt>
                <c:pt idx="3">
                  <c:v>5</c:v>
                </c:pt>
                <c:pt idx="4">
                  <c:v>4.2300000000000004</c:v>
                </c:pt>
                <c:pt idx="5">
                  <c:v>3.140545357142857</c:v>
                </c:pt>
                <c:pt idx="6">
                  <c:v>3.9</c:v>
                </c:pt>
                <c:pt idx="7">
                  <c:v>3.75</c:v>
                </c:pt>
                <c:pt idx="9">
                  <c:v>2.3820000000000001</c:v>
                </c:pt>
                <c:pt idx="10">
                  <c:v>1.1919315403422981</c:v>
                </c:pt>
                <c:pt idx="11">
                  <c:v>1.6527676374492399</c:v>
                </c:pt>
                <c:pt idx="12">
                  <c:v>2.586334420318209</c:v>
                </c:pt>
                <c:pt idx="13">
                  <c:v>3.939884377664109</c:v>
                </c:pt>
                <c:pt idx="15">
                  <c:v>2.1428571428571428</c:v>
                </c:pt>
                <c:pt idx="17">
                  <c:v>2.2898808528927201</c:v>
                </c:pt>
                <c:pt idx="18">
                  <c:v>0.54500000000000004</c:v>
                </c:pt>
                <c:pt idx="19">
                  <c:v>2.3790768571428589</c:v>
                </c:pt>
                <c:pt idx="20">
                  <c:v>4.7649999999999997</c:v>
                </c:pt>
                <c:pt idx="21">
                  <c:v>3.5118827153382162</c:v>
                </c:pt>
                <c:pt idx="23">
                  <c:v>3.2329017516475109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0218752"/>
        <c:axId val="250241408"/>
      </c:barChart>
      <c:scatterChart>
        <c:scatterStyle val="lineMarker"/>
        <c:varyColors val="0"/>
        <c:ser>
          <c:idx val="1"/>
          <c:order val="1"/>
          <c:tx>
            <c:strRef>
              <c:f>'Guatemala - Contributing Fctrs'!$G$35</c:f>
              <c:strCache>
                <c:ptCount val="1"/>
                <c:pt idx="0">
                  <c:v>Average of Central America index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8"/>
            <c:spPr>
              <a:solidFill>
                <a:srgbClr val="C2113A"/>
              </a:solidFill>
              <a:ln w="19050">
                <a:solidFill>
                  <a:schemeClr val="tx1"/>
                </a:solidFill>
              </a:ln>
            </c:spPr>
          </c:marker>
          <c:xVal>
            <c:numRef>
              <c:f>'Guatemala - Contributing Fctrs'!$G$36:$G$59</c:f>
              <c:numCache>
                <c:formatCode>_(* #,##0.00_);_(* \(#,##0.00\);_(* "-"??_);_(@_)</c:formatCode>
                <c:ptCount val="24"/>
                <c:pt idx="0">
                  <c:v>3.9583333333333339</c:v>
                </c:pt>
                <c:pt idx="1">
                  <c:v>1.6674003904266019</c:v>
                </c:pt>
                <c:pt idx="2">
                  <c:v>2.4499842320606371</c:v>
                </c:pt>
                <c:pt idx="3">
                  <c:v>5</c:v>
                </c:pt>
                <c:pt idx="4">
                  <c:v>4.125</c:v>
                </c:pt>
                <c:pt idx="5">
                  <c:v>2.9772782420634929</c:v>
                </c:pt>
                <c:pt idx="6">
                  <c:v>4.1493749999999991</c:v>
                </c:pt>
                <c:pt idx="7">
                  <c:v>3.854166666666667</c:v>
                </c:pt>
                <c:pt idx="8">
                  <c:v>4.1486486402518752</c:v>
                </c:pt>
                <c:pt idx="9">
                  <c:v>2.6343333333333332</c:v>
                </c:pt>
                <c:pt idx="10">
                  <c:v>1.5616328913547739</c:v>
                </c:pt>
                <c:pt idx="11">
                  <c:v>1.964877299492602</c:v>
                </c:pt>
                <c:pt idx="12">
                  <c:v>2.982694267560051</c:v>
                </c:pt>
                <c:pt idx="13">
                  <c:v>3.2202143065650199</c:v>
                </c:pt>
                <c:pt idx="15">
                  <c:v>2.0238095238095242</c:v>
                </c:pt>
                <c:pt idx="16">
                  <c:v>3.0069930069930071</c:v>
                </c:pt>
                <c:pt idx="17">
                  <c:v>2.7487454533877731</c:v>
                </c:pt>
                <c:pt idx="18">
                  <c:v>1.3066666666666671</c:v>
                </c:pt>
                <c:pt idx="19">
                  <c:v>1.747623648217254</c:v>
                </c:pt>
                <c:pt idx="20">
                  <c:v>4.9483333333333341</c:v>
                </c:pt>
                <c:pt idx="21">
                  <c:v>3.7563182998427571</c:v>
                </c:pt>
                <c:pt idx="22">
                  <c:v>3</c:v>
                </c:pt>
                <c:pt idx="23">
                  <c:v>3.3107359521408819</c:v>
                </c:pt>
              </c:numCache>
            </c:numRef>
          </c:xVal>
          <c:yVal>
            <c:numRef>
              <c:f>'Guatemala - Contributing Fctrs'!$H$36:$H$59</c:f>
              <c:numCache>
                <c:formatCode>0.00</c:formatCode>
                <c:ptCount val="24"/>
                <c:pt idx="0">
                  <c:v>0.5</c:v>
                </c:pt>
                <c:pt idx="1">
                  <c:v>1.5</c:v>
                </c:pt>
                <c:pt idx="2">
                  <c:v>2.5</c:v>
                </c:pt>
                <c:pt idx="3">
                  <c:v>3.5</c:v>
                </c:pt>
                <c:pt idx="4">
                  <c:v>4.5</c:v>
                </c:pt>
                <c:pt idx="5">
                  <c:v>5.5</c:v>
                </c:pt>
                <c:pt idx="6">
                  <c:v>6.5</c:v>
                </c:pt>
                <c:pt idx="7">
                  <c:v>7.5</c:v>
                </c:pt>
                <c:pt idx="8">
                  <c:v>8.5</c:v>
                </c:pt>
                <c:pt idx="9">
                  <c:v>9.5</c:v>
                </c:pt>
                <c:pt idx="10">
                  <c:v>10.5</c:v>
                </c:pt>
                <c:pt idx="11">
                  <c:v>11.5</c:v>
                </c:pt>
                <c:pt idx="12">
                  <c:v>12.5</c:v>
                </c:pt>
                <c:pt idx="13">
                  <c:v>13.5</c:v>
                </c:pt>
                <c:pt idx="14">
                  <c:v>14.5</c:v>
                </c:pt>
                <c:pt idx="15">
                  <c:v>15.5</c:v>
                </c:pt>
                <c:pt idx="16">
                  <c:v>16.5</c:v>
                </c:pt>
                <c:pt idx="17">
                  <c:v>17.5</c:v>
                </c:pt>
                <c:pt idx="18">
                  <c:v>18.5</c:v>
                </c:pt>
                <c:pt idx="19">
                  <c:v>19.5</c:v>
                </c:pt>
                <c:pt idx="20">
                  <c:v>20.5</c:v>
                </c:pt>
                <c:pt idx="21">
                  <c:v>21.5</c:v>
                </c:pt>
                <c:pt idx="22">
                  <c:v>22.5</c:v>
                </c:pt>
                <c:pt idx="23">
                  <c:v>23.5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'Guatemala - Contributing Fctrs'!$D$35</c:f>
              <c:strCache>
                <c:ptCount val="1"/>
                <c:pt idx="0">
                  <c:v>Average of LMI index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8"/>
            <c:spPr>
              <a:solidFill>
                <a:schemeClr val="bg1">
                  <a:lumMod val="85000"/>
                </a:schemeClr>
              </a:solidFill>
              <a:ln w="15875">
                <a:solidFill>
                  <a:schemeClr val="tx1"/>
                </a:solidFill>
              </a:ln>
            </c:spPr>
          </c:marker>
          <c:xVal>
            <c:numRef>
              <c:f>'Guatemala - Contributing Fctrs'!$D$36:$D$59</c:f>
              <c:numCache>
                <c:formatCode>_(* #,##0.00_);_(* \(#,##0.00\);_(* "-"??_);_(@_)</c:formatCode>
                <c:ptCount val="24"/>
                <c:pt idx="0">
                  <c:v>2.5628105812085198</c:v>
                </c:pt>
                <c:pt idx="1">
                  <c:v>1.4458258885573521</c:v>
                </c:pt>
                <c:pt idx="2">
                  <c:v>2.4012828267596489</c:v>
                </c:pt>
                <c:pt idx="3">
                  <c:v>4.0277777777777777</c:v>
                </c:pt>
                <c:pt idx="4">
                  <c:v>3.6161224489795929</c:v>
                </c:pt>
                <c:pt idx="5">
                  <c:v>2.7889972694235601</c:v>
                </c:pt>
                <c:pt idx="6">
                  <c:v>3.6838265306122451</c:v>
                </c:pt>
                <c:pt idx="7">
                  <c:v>3.0226964769647702</c:v>
                </c:pt>
                <c:pt idx="8">
                  <c:v>3.5235235138165519</c:v>
                </c:pt>
                <c:pt idx="9">
                  <c:v>1.9998391677952649</c:v>
                </c:pt>
                <c:pt idx="10">
                  <c:v>1.3958183727438001</c:v>
                </c:pt>
                <c:pt idx="11">
                  <c:v>1.3655029613047389</c:v>
                </c:pt>
                <c:pt idx="12">
                  <c:v>2.902863445050746</c:v>
                </c:pt>
                <c:pt idx="13">
                  <c:v>2.5870583006555541</c:v>
                </c:pt>
                <c:pt idx="14">
                  <c:v>0.32917440934430597</c:v>
                </c:pt>
                <c:pt idx="15">
                  <c:v>2.0634920634920628</c:v>
                </c:pt>
                <c:pt idx="16">
                  <c:v>2.6638986013986021</c:v>
                </c:pt>
                <c:pt idx="17">
                  <c:v>2.1257057962135448</c:v>
                </c:pt>
                <c:pt idx="18">
                  <c:v>0.90056578947368404</c:v>
                </c:pt>
                <c:pt idx="19">
                  <c:v>1.784935521708743</c:v>
                </c:pt>
                <c:pt idx="20">
                  <c:v>4.6656052631578921</c:v>
                </c:pt>
                <c:pt idx="21">
                  <c:v>3.1200943087948638</c:v>
                </c:pt>
                <c:pt idx="22">
                  <c:v>2.2285714285714282</c:v>
                </c:pt>
                <c:pt idx="23">
                  <c:v>2.589286368382961</c:v>
                </c:pt>
              </c:numCache>
            </c:numRef>
          </c:xVal>
          <c:yVal>
            <c:numRef>
              <c:f>'Guatemala - Contributing Fctrs'!$H$36:$H$59</c:f>
              <c:numCache>
                <c:formatCode>0.00</c:formatCode>
                <c:ptCount val="24"/>
                <c:pt idx="0">
                  <c:v>0.5</c:v>
                </c:pt>
                <c:pt idx="1">
                  <c:v>1.5</c:v>
                </c:pt>
                <c:pt idx="2">
                  <c:v>2.5</c:v>
                </c:pt>
                <c:pt idx="3">
                  <c:v>3.5</c:v>
                </c:pt>
                <c:pt idx="4">
                  <c:v>4.5</c:v>
                </c:pt>
                <c:pt idx="5">
                  <c:v>5.5</c:v>
                </c:pt>
                <c:pt idx="6">
                  <c:v>6.5</c:v>
                </c:pt>
                <c:pt idx="7">
                  <c:v>7.5</c:v>
                </c:pt>
                <c:pt idx="8">
                  <c:v>8.5</c:v>
                </c:pt>
                <c:pt idx="9">
                  <c:v>9.5</c:v>
                </c:pt>
                <c:pt idx="10">
                  <c:v>10.5</c:v>
                </c:pt>
                <c:pt idx="11">
                  <c:v>11.5</c:v>
                </c:pt>
                <c:pt idx="12">
                  <c:v>12.5</c:v>
                </c:pt>
                <c:pt idx="13">
                  <c:v>13.5</c:v>
                </c:pt>
                <c:pt idx="14">
                  <c:v>14.5</c:v>
                </c:pt>
                <c:pt idx="15">
                  <c:v>15.5</c:v>
                </c:pt>
                <c:pt idx="16">
                  <c:v>16.5</c:v>
                </c:pt>
                <c:pt idx="17">
                  <c:v>17.5</c:v>
                </c:pt>
                <c:pt idx="18">
                  <c:v>18.5</c:v>
                </c:pt>
                <c:pt idx="19">
                  <c:v>19.5</c:v>
                </c:pt>
                <c:pt idx="20">
                  <c:v>20.5</c:v>
                </c:pt>
                <c:pt idx="21">
                  <c:v>21.5</c:v>
                </c:pt>
                <c:pt idx="22">
                  <c:v>22.5</c:v>
                </c:pt>
                <c:pt idx="23">
                  <c:v>23.5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0245120"/>
        <c:axId val="250243328"/>
      </c:scatterChart>
      <c:catAx>
        <c:axId val="25021875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250241408"/>
        <c:crosses val="autoZero"/>
        <c:auto val="1"/>
        <c:lblAlgn val="ctr"/>
        <c:lblOffset val="100"/>
        <c:noMultiLvlLbl val="0"/>
      </c:catAx>
      <c:valAx>
        <c:axId val="250241408"/>
        <c:scaling>
          <c:orientation val="minMax"/>
          <c:max val="5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Produced</a:t>
                </a:r>
                <a:r>
                  <a:rPr lang="en-US" baseline="0"/>
                  <a:t> by the Economic Analysis and Data Services (EADS) team</a:t>
                </a:r>
                <a:endParaRPr lang="en-US"/>
              </a:p>
            </c:rich>
          </c:tx>
          <c:layout>
            <c:manualLayout>
              <c:xMode val="edge"/>
              <c:yMode val="edge"/>
              <c:x val="2.1800799956952999E-2"/>
              <c:y val="0.95401635025067399"/>
            </c:manualLayout>
          </c:layout>
          <c:overlay val="0"/>
        </c:title>
        <c:numFmt formatCode="0" sourceLinked="0"/>
        <c:majorTickMark val="out"/>
        <c:minorTickMark val="none"/>
        <c:tickLblPos val="nextTo"/>
        <c:crossAx val="250218752"/>
        <c:crosses val="autoZero"/>
        <c:crossBetween val="between"/>
        <c:majorUnit val="1"/>
      </c:valAx>
      <c:valAx>
        <c:axId val="250243328"/>
        <c:scaling>
          <c:orientation val="minMax"/>
          <c:max val="24"/>
          <c:min val="0"/>
        </c:scaling>
        <c:delete val="1"/>
        <c:axPos val="r"/>
        <c:numFmt formatCode="0.00" sourceLinked="1"/>
        <c:majorTickMark val="out"/>
        <c:minorTickMark val="none"/>
        <c:tickLblPos val="nextTo"/>
        <c:crossAx val="250245120"/>
        <c:crosses val="max"/>
        <c:crossBetween val="midCat"/>
      </c:valAx>
      <c:valAx>
        <c:axId val="250245120"/>
        <c:scaling>
          <c:orientation val="minMax"/>
        </c:scaling>
        <c:delete val="1"/>
        <c:axPos val="b"/>
        <c:numFmt formatCode="_(* #,##0.00_);_(* \(#,##0.00\);_(* &quot;-&quot;??_);_(@_)" sourceLinked="1"/>
        <c:majorTickMark val="out"/>
        <c:minorTickMark val="none"/>
        <c:tickLblPos val="nextTo"/>
        <c:crossAx val="250243328"/>
        <c:crosses val="autoZero"/>
        <c:crossBetween val="midCat"/>
      </c:valAx>
    </c:plotArea>
    <c:legend>
      <c:legendPos val="b"/>
      <c:layout>
        <c:manualLayout>
          <c:xMode val="edge"/>
          <c:yMode val="edge"/>
          <c:x val="0.17039636792180701"/>
          <c:y val="0.89342896118573201"/>
          <c:w val="0.73430898720774596"/>
          <c:h val="4.9192273527950497E-2"/>
        </c:manualLayout>
      </c:layout>
      <c:overlay val="0"/>
      <c:txPr>
        <a:bodyPr/>
        <a:lstStyle/>
        <a:p>
          <a:pPr>
            <a:defRPr sz="11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'radars - Central America'!$A$10</c:f>
          <c:strCache>
            <c:ptCount val="1"/>
            <c:pt idx="0">
              <c:v>Honduras</c:v>
            </c:pt>
          </c:strCache>
        </c:strRef>
      </c:tx>
      <c:layout>
        <c:manualLayout>
          <c:xMode val="edge"/>
          <c:yMode val="edge"/>
          <c:x val="2.3600174978126499E-4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336774934383202"/>
          <c:y val="0.26255200184667499"/>
          <c:w val="0.37528915135607999"/>
          <c:h val="0.586675558063386"/>
        </c:manualLayout>
      </c:layout>
      <c:radarChart>
        <c:radarStyle val="marker"/>
        <c:varyColors val="0"/>
        <c:ser>
          <c:idx val="0"/>
          <c:order val="0"/>
          <c:tx>
            <c:strRef>
              <c:f>'radars - Central America'!$A$10</c:f>
              <c:strCache>
                <c:ptCount val="1"/>
                <c:pt idx="0">
                  <c:v>Honduras</c:v>
                </c:pt>
              </c:strCache>
            </c:strRef>
          </c:tx>
          <c:spPr>
            <a:ln>
              <a:solidFill>
                <a:srgbClr val="002060"/>
              </a:solidFill>
            </a:ln>
          </c:spPr>
          <c:marker>
            <c:symbol val="none"/>
          </c:marker>
          <c:cat>
            <c:strRef>
              <c:f>'radars - Central America'!$B$6:$F$6</c:f>
              <c:strCache>
                <c:ptCount val="5"/>
                <c:pt idx="0">
                  <c:v>Access to Capital</c:v>
                </c:pt>
                <c:pt idx="1">
                  <c:v>Access to Markets</c:v>
                </c:pt>
                <c:pt idx="2">
                  <c:v>Innovation and Technology</c:v>
                </c:pt>
                <c:pt idx="3">
                  <c:v>Leadership, Voice, and Agency</c:v>
                </c:pt>
                <c:pt idx="4">
                  <c:v>Skills, Capacity-Building, and Health</c:v>
                </c:pt>
              </c:strCache>
            </c:strRef>
          </c:cat>
          <c:val>
            <c:numRef>
              <c:f>'radars - Central America'!$B$10:$F$10</c:f>
              <c:numCache>
                <c:formatCode>_(* #,##0.00_);_(* \(#,##0.00\);_(* "-"??_);_(@_)</c:formatCode>
                <c:ptCount val="5"/>
                <c:pt idx="0">
                  <c:v>3.3126932898277759</c:v>
                </c:pt>
                <c:pt idx="1">
                  <c:v>3.801059640812217</c:v>
                </c:pt>
                <c:pt idx="2">
                  <c:v>1.9961731812361521</c:v>
                </c:pt>
                <c:pt idx="3">
                  <c:v>2.0810285889385001</c:v>
                </c:pt>
                <c:pt idx="4">
                  <c:v>3.7587761996432412</c:v>
                </c:pt>
              </c:numCache>
            </c:numRef>
          </c:val>
        </c:ser>
        <c:ser>
          <c:idx val="1"/>
          <c:order val="1"/>
          <c:tx>
            <c:strRef>
              <c:f>'radars - Central America'!$A$14</c:f>
              <c:strCache>
                <c:ptCount val="1"/>
                <c:pt idx="0">
                  <c:v>Average of LMI index</c:v>
                </c:pt>
              </c:strCache>
            </c:strRef>
          </c:tx>
          <c:spPr>
            <a:ln w="22225">
              <a:solidFill>
                <a:srgbClr val="C00000"/>
              </a:solidFill>
              <a:prstDash val="sysDash"/>
            </a:ln>
          </c:spPr>
          <c:marker>
            <c:symbol val="none"/>
          </c:marker>
          <c:cat>
            <c:strRef>
              <c:f>'radars - Central America'!$B$6:$F$6</c:f>
              <c:strCache>
                <c:ptCount val="5"/>
                <c:pt idx="0">
                  <c:v>Access to Capital</c:v>
                </c:pt>
                <c:pt idx="1">
                  <c:v>Access to Markets</c:v>
                </c:pt>
                <c:pt idx="2">
                  <c:v>Innovation and Technology</c:v>
                </c:pt>
                <c:pt idx="3">
                  <c:v>Leadership, Voice, and Agency</c:v>
                </c:pt>
                <c:pt idx="4">
                  <c:v>Skills, Capacity-Building, and Health</c:v>
                </c:pt>
              </c:strCache>
            </c:strRef>
          </c:cat>
          <c:val>
            <c:numRef>
              <c:f>'radars - Central America'!$B$14:$F$14</c:f>
              <c:numCache>
                <c:formatCode>_(* #,##0.00_);_(* \(#,##0.00\);_(* "-"??_);_(@_)</c:formatCode>
                <c:ptCount val="5"/>
                <c:pt idx="0">
                  <c:v>2.609424268575824</c:v>
                </c:pt>
                <c:pt idx="1">
                  <c:v>3.3270332479593439</c:v>
                </c:pt>
                <c:pt idx="2">
                  <c:v>2.050216449510021</c:v>
                </c:pt>
                <c:pt idx="3">
                  <c:v>1.61656733198444</c:v>
                </c:pt>
                <c:pt idx="4">
                  <c:v>2.877698578123177</c:v>
                </c:pt>
              </c:numCache>
            </c:numRef>
          </c:val>
        </c:ser>
        <c:ser>
          <c:idx val="2"/>
          <c:order val="2"/>
          <c:tx>
            <c:strRef>
              <c:f>'radars - Central America'!$A$17</c:f>
              <c:strCache>
                <c:ptCount val="1"/>
                <c:pt idx="0">
                  <c:v>Average of Central America index</c:v>
                </c:pt>
              </c:strCache>
            </c:strRef>
          </c:tx>
          <c:spPr>
            <a:ln>
              <a:solidFill>
                <a:schemeClr val="bg1">
                  <a:lumMod val="50000"/>
                </a:schemeClr>
              </a:solidFill>
              <a:prstDash val="sysDot"/>
            </a:ln>
          </c:spPr>
          <c:marker>
            <c:symbol val="none"/>
          </c:marker>
          <c:val>
            <c:numRef>
              <c:f>'radars - Central America'!$B$17:$F$17</c:f>
              <c:numCache>
                <c:formatCode>_(* #,##0.00_);_(* \(#,##0.00\);_(* "-"??_);_(@_)</c:formatCode>
                <c:ptCount val="5"/>
                <c:pt idx="0">
                  <c:v>3.268929488955143</c:v>
                </c:pt>
                <c:pt idx="1">
                  <c:v>3.8508937097964071</c:v>
                </c:pt>
                <c:pt idx="2">
                  <c:v>2.4727504196611561</c:v>
                </c:pt>
                <c:pt idx="3">
                  <c:v>2.271553662714243</c:v>
                </c:pt>
                <c:pt idx="4">
                  <c:v>3.3526022467068461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0360576"/>
        <c:axId val="250362112"/>
      </c:radarChart>
      <c:catAx>
        <c:axId val="250360576"/>
        <c:scaling>
          <c:orientation val="minMax"/>
        </c:scaling>
        <c:delete val="0"/>
        <c:axPos val="b"/>
        <c:majorGridlines/>
        <c:numFmt formatCode="General" sourceLinked="0"/>
        <c:majorTickMark val="out"/>
        <c:minorTickMark val="none"/>
        <c:tickLblPos val="nextTo"/>
        <c:crossAx val="250362112"/>
        <c:crosses val="autoZero"/>
        <c:auto val="1"/>
        <c:lblAlgn val="ctr"/>
        <c:lblOffset val="100"/>
        <c:noMultiLvlLbl val="0"/>
      </c:catAx>
      <c:valAx>
        <c:axId val="250362112"/>
        <c:scaling>
          <c:orientation val="minMax"/>
          <c:max val="5"/>
          <c:min val="0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solidFill>
              <a:schemeClr val="bg1">
                <a:lumMod val="50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en-US"/>
          </a:p>
        </c:txPr>
        <c:crossAx val="250360576"/>
        <c:crosses val="autoZero"/>
        <c:crossBetween val="between"/>
        <c:majorUnit val="1"/>
      </c:valAx>
    </c:plotArea>
    <c:legend>
      <c:legendPos val="r"/>
      <c:layout>
        <c:manualLayout>
          <c:xMode val="edge"/>
          <c:yMode val="edge"/>
          <c:x val="0.70094356955380599"/>
          <c:y val="4.2457713619130904E-3"/>
          <c:w val="0.27638998250218699"/>
          <c:h val="0.35287183564595098"/>
        </c:manualLayout>
      </c:layout>
      <c:overlay val="0"/>
      <c:txPr>
        <a:bodyPr/>
        <a:lstStyle/>
        <a:p>
          <a:pPr>
            <a:defRPr sz="8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36774934383202"/>
          <c:y val="0.26255200184667499"/>
          <c:w val="0.37528915135607999"/>
          <c:h val="0.586675558063386"/>
        </c:manualLayout>
      </c:layout>
      <c:radarChart>
        <c:radarStyle val="marker"/>
        <c:varyColors val="0"/>
        <c:ser>
          <c:idx val="0"/>
          <c:order val="0"/>
          <c:tx>
            <c:strRef>
              <c:f>'radars - South America'!$A$15</c:f>
              <c:strCache>
                <c:ptCount val="1"/>
                <c:pt idx="0">
                  <c:v>Peru</c:v>
                </c:pt>
              </c:strCache>
            </c:strRef>
          </c:tx>
          <c:spPr>
            <a:ln>
              <a:solidFill>
                <a:srgbClr val="002060"/>
              </a:solidFill>
            </a:ln>
          </c:spPr>
          <c:marker>
            <c:symbol val="none"/>
          </c:marker>
          <c:cat>
            <c:strRef>
              <c:f>'radars - South America'!$B$6:$F$6</c:f>
              <c:strCache>
                <c:ptCount val="5"/>
                <c:pt idx="0">
                  <c:v>Access to Capital</c:v>
                </c:pt>
                <c:pt idx="1">
                  <c:v>Access to Markets</c:v>
                </c:pt>
                <c:pt idx="2">
                  <c:v>Innovation and Technology</c:v>
                </c:pt>
                <c:pt idx="3">
                  <c:v>Leadership, Voice, and Agency</c:v>
                </c:pt>
                <c:pt idx="4">
                  <c:v>Skills, Capacity-Building, and Health</c:v>
                </c:pt>
              </c:strCache>
            </c:strRef>
          </c:cat>
          <c:val>
            <c:numRef>
              <c:f>'radars - South America'!$B$15:$F$15</c:f>
              <c:numCache>
                <c:formatCode>_(* #,##0.00_);_(* \(#,##0.00\);_(* "-"??_);_(@_)</c:formatCode>
                <c:ptCount val="5"/>
                <c:pt idx="0">
                  <c:v>3.1594062450179861</c:v>
                </c:pt>
                <c:pt idx="1">
                  <c:v>3.8560055463515881</c:v>
                </c:pt>
                <c:pt idx="2">
                  <c:v>2.4567582689033931</c:v>
                </c:pt>
                <c:pt idx="3">
                  <c:v>2.0560514894598958</c:v>
                </c:pt>
                <c:pt idx="4">
                  <c:v>3.280154613714096</c:v>
                </c:pt>
              </c:numCache>
            </c:numRef>
          </c:val>
        </c:ser>
        <c:ser>
          <c:idx val="1"/>
          <c:order val="1"/>
          <c:tx>
            <c:strRef>
              <c:f>'radars - South America'!$A$20</c:f>
              <c:strCache>
                <c:ptCount val="1"/>
                <c:pt idx="0">
                  <c:v>Average of South America</c:v>
                </c:pt>
              </c:strCache>
            </c:strRef>
          </c:tx>
          <c:spPr>
            <a:ln w="22225">
              <a:solidFill>
                <a:srgbClr val="C00000"/>
              </a:solidFill>
              <a:prstDash val="sysDash"/>
            </a:ln>
          </c:spPr>
          <c:marker>
            <c:symbol val="none"/>
          </c:marker>
          <c:cat>
            <c:strRef>
              <c:f>'radars - South America'!$B$6:$F$6</c:f>
              <c:strCache>
                <c:ptCount val="5"/>
                <c:pt idx="0">
                  <c:v>Access to Capital</c:v>
                </c:pt>
                <c:pt idx="1">
                  <c:v>Access to Markets</c:v>
                </c:pt>
                <c:pt idx="2">
                  <c:v>Innovation and Technology</c:v>
                </c:pt>
                <c:pt idx="3">
                  <c:v>Leadership, Voice, and Agency</c:v>
                </c:pt>
                <c:pt idx="4">
                  <c:v>Skills, Capacity-Building, and Health</c:v>
                </c:pt>
              </c:strCache>
            </c:strRef>
          </c:cat>
          <c:val>
            <c:numRef>
              <c:f>'radars - South America'!$B$20:$F$20</c:f>
              <c:numCache>
                <c:formatCode>_(* #,##0.00_);_(* \(#,##0.00\);_(* "-"??_);_(@_)</c:formatCode>
                <c:ptCount val="5"/>
                <c:pt idx="0">
                  <c:v>3.3176063653551071</c:v>
                </c:pt>
                <c:pt idx="1">
                  <c:v>3.81425390239857</c:v>
                </c:pt>
                <c:pt idx="2">
                  <c:v>2.6414962125046801</c:v>
                </c:pt>
                <c:pt idx="3">
                  <c:v>2.1905101267819602</c:v>
                </c:pt>
                <c:pt idx="4">
                  <c:v>3.2959211025073101</c:v>
                </c:pt>
              </c:numCache>
            </c:numRef>
          </c:val>
        </c:ser>
        <c:ser>
          <c:idx val="2"/>
          <c:order val="2"/>
          <c:tx>
            <c:strRef>
              <c:f>'radars - South America'!$A$22</c:f>
              <c:strCache>
                <c:ptCount val="1"/>
                <c:pt idx="0">
                  <c:v>Average of OECD Countries</c:v>
                </c:pt>
              </c:strCache>
            </c:strRef>
          </c:tx>
          <c:spPr>
            <a:ln>
              <a:solidFill>
                <a:schemeClr val="bg1">
                  <a:lumMod val="50000"/>
                </a:schemeClr>
              </a:solidFill>
              <a:prstDash val="sysDot"/>
            </a:ln>
          </c:spPr>
          <c:marker>
            <c:symbol val="none"/>
          </c:marker>
          <c:val>
            <c:numRef>
              <c:f>'radars - South America'!$B$22:$F$22</c:f>
              <c:numCache>
                <c:formatCode>_(* #,##0.00_);_(* \(#,##0.00\);_(* "-"??_);_(@_)</c:formatCode>
                <c:ptCount val="5"/>
                <c:pt idx="0">
                  <c:v>3.5812537959839621</c:v>
                </c:pt>
                <c:pt idx="1">
                  <c:v>4.4299694368328177</c:v>
                </c:pt>
                <c:pt idx="2">
                  <c:v>3.183786181382513</c:v>
                </c:pt>
                <c:pt idx="3">
                  <c:v>2.3479603952550541</c:v>
                </c:pt>
                <c:pt idx="4">
                  <c:v>3.6639200428015859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1349632"/>
        <c:axId val="251359616"/>
      </c:radarChart>
      <c:catAx>
        <c:axId val="251349632"/>
        <c:scaling>
          <c:orientation val="minMax"/>
        </c:scaling>
        <c:delete val="0"/>
        <c:axPos val="b"/>
        <c:majorGridlines/>
        <c:numFmt formatCode="General" sourceLinked="0"/>
        <c:majorTickMark val="out"/>
        <c:minorTickMark val="none"/>
        <c:tickLblPos val="nextTo"/>
        <c:crossAx val="251359616"/>
        <c:crosses val="autoZero"/>
        <c:auto val="1"/>
        <c:lblAlgn val="ctr"/>
        <c:lblOffset val="100"/>
        <c:noMultiLvlLbl val="0"/>
      </c:catAx>
      <c:valAx>
        <c:axId val="251359616"/>
        <c:scaling>
          <c:orientation val="minMax"/>
          <c:max val="5"/>
          <c:min val="0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solidFill>
              <a:schemeClr val="bg1">
                <a:lumMod val="50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en-US"/>
          </a:p>
        </c:txPr>
        <c:crossAx val="251349632"/>
        <c:crosses val="autoZero"/>
        <c:crossBetween val="between"/>
        <c:majorUnit val="1"/>
      </c:valAx>
    </c:plotArea>
    <c:legend>
      <c:legendPos val="r"/>
      <c:layout>
        <c:manualLayout>
          <c:xMode val="edge"/>
          <c:yMode val="edge"/>
          <c:x val="0.70094356955380599"/>
          <c:y val="4.2457713619130904E-3"/>
          <c:w val="0.27638998250218699"/>
          <c:h val="0.36155804628655902"/>
        </c:manualLayout>
      </c:layout>
      <c:overlay val="0"/>
      <c:txPr>
        <a:bodyPr/>
        <a:lstStyle/>
        <a:p>
          <a:pPr>
            <a:defRPr sz="8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Peru - Contributing</a:t>
            </a:r>
            <a:r>
              <a:rPr lang="en-US" baseline="0"/>
              <a:t> Factor Scores, </a:t>
            </a:r>
            <a:r>
              <a:rPr lang="en-US" sz="1800" baseline="0">
                <a:effectLst/>
              </a:rPr>
              <a:t>(0-5, higher is better)</a:t>
            </a:r>
            <a:endParaRPr lang="en-US"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40106982729727497"/>
          <c:y val="8.99337650596852E-2"/>
          <c:w val="0.56074386355156802"/>
          <c:h val="0.7754786387839189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'Peru - Contributing Fctrs'!$C$35</c:f>
              <c:strCache>
                <c:ptCount val="1"/>
                <c:pt idx="0">
                  <c:v>Peru_x000d_</c:v>
                </c:pt>
              </c:strCache>
            </c:strRef>
          </c:tx>
          <c:spPr>
            <a:solidFill>
              <a:srgbClr val="002A6C"/>
            </a:solidFill>
          </c:spPr>
          <c:invertIfNegative val="0"/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Pt>
            <c:idx val="8"/>
            <c:invertIfNegative val="0"/>
            <c:bubble3D val="0"/>
          </c:dPt>
          <c:dPt>
            <c:idx val="9"/>
            <c:invertIfNegative val="0"/>
            <c:bubble3D val="0"/>
          </c:dPt>
          <c:dPt>
            <c:idx val="10"/>
            <c:invertIfNegative val="0"/>
            <c:bubble3D val="0"/>
          </c:dPt>
          <c:dPt>
            <c:idx val="11"/>
            <c:invertIfNegative val="0"/>
            <c:bubble3D val="0"/>
          </c:dPt>
          <c:dPt>
            <c:idx val="12"/>
            <c:invertIfNegative val="0"/>
            <c:bubble3D val="0"/>
          </c:dPt>
          <c:dPt>
            <c:idx val="13"/>
            <c:invertIfNegative val="0"/>
            <c:bubble3D val="0"/>
          </c:dPt>
          <c:dPt>
            <c:idx val="14"/>
            <c:invertIfNegative val="0"/>
            <c:bubble3D val="0"/>
          </c:dPt>
          <c:dPt>
            <c:idx val="15"/>
            <c:invertIfNegative val="0"/>
            <c:bubble3D val="0"/>
          </c:dPt>
          <c:dPt>
            <c:idx val="16"/>
            <c:invertIfNegative val="0"/>
            <c:bubble3D val="0"/>
          </c:dPt>
          <c:dPt>
            <c:idx val="17"/>
            <c:invertIfNegative val="0"/>
            <c:bubble3D val="0"/>
          </c:dPt>
          <c:dPt>
            <c:idx val="18"/>
            <c:invertIfNegative val="0"/>
            <c:bubble3D val="0"/>
          </c:dPt>
          <c:dPt>
            <c:idx val="19"/>
            <c:invertIfNegative val="0"/>
            <c:bubble3D val="0"/>
          </c:dPt>
          <c:dPt>
            <c:idx val="20"/>
            <c:invertIfNegative val="0"/>
            <c:bubble3D val="0"/>
          </c:dPt>
          <c:dPt>
            <c:idx val="21"/>
            <c:invertIfNegative val="0"/>
            <c:bubble3D val="0"/>
          </c:dPt>
          <c:dPt>
            <c:idx val="22"/>
            <c:invertIfNegative val="0"/>
            <c:bubble3D val="0"/>
          </c:dPt>
          <c:dLbls>
            <c:dLbl>
              <c:idx val="0"/>
              <c:layout>
                <c:manualLayout>
                  <c:x val="1.518602885345480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8223234624145799E-2"/>
                  <c:y val="9.347671917169590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822311504911540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51860288534559E-3"/>
                  <c:y val="-2.00739725889904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6.074411541381929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1.0630220197418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-4.555808656036440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5"/>
              <c:layout>
                <c:manualLayout>
                  <c:x val="1.822323462414579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6"/>
              <c:layout>
                <c:manualLayout>
                  <c:x val="5.770690964312830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7"/>
              <c:layout>
                <c:manualLayout>
                  <c:x val="4.252088078967349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8"/>
              <c:layout>
                <c:manualLayout>
                  <c:x val="3.644646924829159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9"/>
              <c:layout>
                <c:manualLayout>
                  <c:x val="9.111617312073000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0"/>
              <c:layout>
                <c:manualLayout>
                  <c:x val="7.593014426727299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multiLvlStrRef>
              <c:f>'Peru - Contributing Fctrs'!$A$36:$B$59</c:f>
              <c:multiLvlStrCache>
                <c:ptCount val="24"/>
                <c:lvl>
                  <c:pt idx="0">
                    <c:v>Building Credit</c:v>
                  </c:pt>
                  <c:pt idx="1">
                    <c:v>Financial Services</c:v>
                  </c:pt>
                  <c:pt idx="2">
                    <c:v>Labor Market Participation (ILOSTAT)</c:v>
                  </c:pt>
                  <c:pt idx="3">
                    <c:v>Property and Inheritance Rights</c:v>
                  </c:pt>
                  <c:pt idx="4">
                    <c:v>Access to International Trade</c:v>
                  </c:pt>
                  <c:pt idx="5">
                    <c:v>Competitive Access for Entrepreneurs</c:v>
                  </c:pt>
                  <c:pt idx="6">
                    <c:v>Infrastructure</c:v>
                  </c:pt>
                  <c:pt idx="7">
                    <c:v>Non-Discrimination in Employment Access, Opportunity, and Conditions</c:v>
                  </c:pt>
                  <c:pt idx="8">
                    <c:v>Vulnerable Employment</c:v>
                  </c:pt>
                  <c:pt idx="9">
                    <c:v>Green Awareness and Activity</c:v>
                  </c:pt>
                  <c:pt idx="10">
                    <c:v>Internet Use</c:v>
                  </c:pt>
                  <c:pt idx="11">
                    <c:v>Mobile Technology</c:v>
                  </c:pt>
                  <c:pt idx="12">
                    <c:v>Networked Readiness</c:v>
                  </c:pt>
                  <c:pt idx="13">
                    <c:v>Women in Science, Technology, Engineering, and Mathematics (STEM)</c:v>
                  </c:pt>
                  <c:pt idx="14">
                    <c:v>Care Economy: Time spent on unpaid work</c:v>
                  </c:pt>
                  <c:pt idx="15">
                    <c:v>Conditions for Career Advancement</c:v>
                  </c:pt>
                  <c:pt idx="16">
                    <c:v>Positions of Influence: Media; Judiciary; Academia</c:v>
                  </c:pt>
                  <c:pt idx="17">
                    <c:v>Private Sector Leadership</c:v>
                  </c:pt>
                  <c:pt idx="18">
                    <c:v>Public Leadership</c:v>
                  </c:pt>
                  <c:pt idx="19">
                    <c:v>Educational Achievement</c:v>
                  </c:pt>
                  <c:pt idx="20">
                    <c:v>Educational Attainment</c:v>
                  </c:pt>
                  <c:pt idx="21">
                    <c:v>Health and Safety</c:v>
                  </c:pt>
                  <c:pt idx="22">
                    <c:v>SME Training and Incubation</c:v>
                  </c:pt>
                  <c:pt idx="23">
                    <c:v>Technical Vocational  Education and Training</c:v>
                  </c:pt>
                </c:lvl>
                <c:lvl>
                  <c:pt idx="0">
                    <c:v>Access to Capital</c:v>
                  </c:pt>
                  <c:pt idx="4">
                    <c:v>Access to Markets</c:v>
                  </c:pt>
                  <c:pt idx="9">
                    <c:v>Innovation and Technology</c:v>
                  </c:pt>
                  <c:pt idx="14">
                    <c:v>Leadership, Voice, and Agency</c:v>
                  </c:pt>
                  <c:pt idx="19">
                    <c:v>Skills, Capacity-Building, and Health</c:v>
                  </c:pt>
                </c:lvl>
              </c:multiLvlStrCache>
            </c:multiLvlStrRef>
          </c:cat>
          <c:val>
            <c:numRef>
              <c:f>'Peru - Contributing Fctrs'!$C$36:$C$59</c:f>
              <c:numCache>
                <c:formatCode>_(* #,##0.00_);_(* \(#,##0.00\);_(* "-"??_);_(@_)</c:formatCode>
                <c:ptCount val="24"/>
                <c:pt idx="0">
                  <c:v>3.75</c:v>
                </c:pt>
                <c:pt idx="1">
                  <c:v>2.1326761003677901</c:v>
                </c:pt>
                <c:pt idx="2">
                  <c:v>1.754948879704155</c:v>
                </c:pt>
                <c:pt idx="3">
                  <c:v>5</c:v>
                </c:pt>
                <c:pt idx="4">
                  <c:v>4.3499999999999996</c:v>
                </c:pt>
                <c:pt idx="5">
                  <c:v>2.970968904761905</c:v>
                </c:pt>
                <c:pt idx="6">
                  <c:v>3.7037499999999999</c:v>
                </c:pt>
                <c:pt idx="7">
                  <c:v>4.375</c:v>
                </c:pt>
                <c:pt idx="8">
                  <c:v>3.88030882699604</c:v>
                </c:pt>
                <c:pt idx="9">
                  <c:v>2.7616999999999998</c:v>
                </c:pt>
                <c:pt idx="10">
                  <c:v>2.1084540154222311</c:v>
                </c:pt>
                <c:pt idx="11">
                  <c:v>1.595141156639202</c:v>
                </c:pt>
                <c:pt idx="12">
                  <c:v>3.36173790355214</c:v>
                </c:pt>
                <c:pt idx="15">
                  <c:v>2.8571428571428572</c:v>
                </c:pt>
                <c:pt idx="16">
                  <c:v>2.7622377622377621</c:v>
                </c:pt>
                <c:pt idx="17">
                  <c:v>1.7398253384589659</c:v>
                </c:pt>
                <c:pt idx="18">
                  <c:v>0.86499999999999999</c:v>
                </c:pt>
                <c:pt idx="19">
                  <c:v>1.5906521639262099</c:v>
                </c:pt>
                <c:pt idx="20">
                  <c:v>4.9349999999999996</c:v>
                </c:pt>
                <c:pt idx="21">
                  <c:v>3.7811460230417802</c:v>
                </c:pt>
                <c:pt idx="22">
                  <c:v>3</c:v>
                </c:pt>
                <c:pt idx="23">
                  <c:v>3.0939748816024881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1153408"/>
        <c:axId val="251163776"/>
      </c:barChart>
      <c:scatterChart>
        <c:scatterStyle val="lineMarker"/>
        <c:varyColors val="0"/>
        <c:ser>
          <c:idx val="1"/>
          <c:order val="1"/>
          <c:tx>
            <c:strRef>
              <c:f>'Peru - Contributing Fctrs'!$G$35</c:f>
              <c:strCache>
                <c:ptCount val="1"/>
                <c:pt idx="0">
                  <c:v>Average of South America index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8"/>
            <c:spPr>
              <a:solidFill>
                <a:srgbClr val="C2113A"/>
              </a:solidFill>
              <a:ln w="19050">
                <a:solidFill>
                  <a:schemeClr val="tx1"/>
                </a:solidFill>
              </a:ln>
            </c:spPr>
          </c:marker>
          <c:xVal>
            <c:numRef>
              <c:f>'Peru - Contributing Fctrs'!$G$36:$G$59</c:f>
              <c:numCache>
                <c:formatCode>_(* #,##0.00_);_(* \(#,##0.00\);_(* "-"??_);_(@_)</c:formatCode>
                <c:ptCount val="24"/>
                <c:pt idx="0">
                  <c:v>3.88</c:v>
                </c:pt>
                <c:pt idx="1">
                  <c:v>1.91</c:v>
                </c:pt>
                <c:pt idx="2">
                  <c:v>2.69</c:v>
                </c:pt>
                <c:pt idx="3">
                  <c:v>4.79</c:v>
                </c:pt>
                <c:pt idx="4">
                  <c:v>3.74</c:v>
                </c:pt>
                <c:pt idx="5">
                  <c:v>2.73</c:v>
                </c:pt>
                <c:pt idx="6">
                  <c:v>4.29</c:v>
                </c:pt>
                <c:pt idx="7">
                  <c:v>3.93</c:v>
                </c:pt>
                <c:pt idx="8">
                  <c:v>4.38</c:v>
                </c:pt>
                <c:pt idx="9">
                  <c:v>2.92</c:v>
                </c:pt>
                <c:pt idx="10">
                  <c:v>2.42</c:v>
                </c:pt>
                <c:pt idx="11">
                  <c:v>1.88</c:v>
                </c:pt>
                <c:pt idx="12">
                  <c:v>3.18</c:v>
                </c:pt>
                <c:pt idx="13">
                  <c:v>2.81</c:v>
                </c:pt>
                <c:pt idx="15">
                  <c:v>2.48</c:v>
                </c:pt>
                <c:pt idx="16">
                  <c:v>3.12</c:v>
                </c:pt>
                <c:pt idx="17">
                  <c:v>2.13</c:v>
                </c:pt>
                <c:pt idx="18">
                  <c:v>1.03</c:v>
                </c:pt>
                <c:pt idx="19">
                  <c:v>1.73</c:v>
                </c:pt>
                <c:pt idx="20">
                  <c:v>4.97</c:v>
                </c:pt>
                <c:pt idx="21">
                  <c:v>3.73</c:v>
                </c:pt>
                <c:pt idx="22">
                  <c:v>3.1</c:v>
                </c:pt>
                <c:pt idx="23">
                  <c:v>2.95</c:v>
                </c:pt>
              </c:numCache>
            </c:numRef>
          </c:xVal>
          <c:yVal>
            <c:numRef>
              <c:f>'Peru - Contributing Fctrs'!$H$36:$H$59</c:f>
              <c:numCache>
                <c:formatCode>0.00</c:formatCode>
                <c:ptCount val="24"/>
                <c:pt idx="0">
                  <c:v>0.5</c:v>
                </c:pt>
                <c:pt idx="1">
                  <c:v>1.5</c:v>
                </c:pt>
                <c:pt idx="2">
                  <c:v>2.5</c:v>
                </c:pt>
                <c:pt idx="3">
                  <c:v>3.5</c:v>
                </c:pt>
                <c:pt idx="4">
                  <c:v>4.5</c:v>
                </c:pt>
                <c:pt idx="5">
                  <c:v>5.5</c:v>
                </c:pt>
                <c:pt idx="6">
                  <c:v>6.5</c:v>
                </c:pt>
                <c:pt idx="7">
                  <c:v>7.5</c:v>
                </c:pt>
                <c:pt idx="8">
                  <c:v>8.5</c:v>
                </c:pt>
                <c:pt idx="9">
                  <c:v>9.5</c:v>
                </c:pt>
                <c:pt idx="10">
                  <c:v>10.5</c:v>
                </c:pt>
                <c:pt idx="11">
                  <c:v>11.5</c:v>
                </c:pt>
                <c:pt idx="12">
                  <c:v>12.5</c:v>
                </c:pt>
                <c:pt idx="13">
                  <c:v>13.5</c:v>
                </c:pt>
                <c:pt idx="14">
                  <c:v>14.5</c:v>
                </c:pt>
                <c:pt idx="15">
                  <c:v>15.5</c:v>
                </c:pt>
                <c:pt idx="16">
                  <c:v>16.5</c:v>
                </c:pt>
                <c:pt idx="17">
                  <c:v>17.5</c:v>
                </c:pt>
                <c:pt idx="18">
                  <c:v>18.5</c:v>
                </c:pt>
                <c:pt idx="19">
                  <c:v>19.5</c:v>
                </c:pt>
                <c:pt idx="20">
                  <c:v>20.5</c:v>
                </c:pt>
                <c:pt idx="21">
                  <c:v>21.5</c:v>
                </c:pt>
                <c:pt idx="22">
                  <c:v>22.5</c:v>
                </c:pt>
                <c:pt idx="23">
                  <c:v>23.5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'Peru - Contributing Fctrs'!$D$35</c:f>
              <c:strCache>
                <c:ptCount val="1"/>
                <c:pt idx="0">
                  <c:v>Average of LMI index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8"/>
            <c:spPr>
              <a:solidFill>
                <a:schemeClr val="bg1">
                  <a:lumMod val="85000"/>
                </a:schemeClr>
              </a:solidFill>
              <a:ln w="15875">
                <a:solidFill>
                  <a:schemeClr val="tx1"/>
                </a:solidFill>
              </a:ln>
            </c:spPr>
          </c:marker>
          <c:xVal>
            <c:numRef>
              <c:f>'Peru - Contributing Fctrs'!$D$36:$D$59</c:f>
              <c:numCache>
                <c:formatCode>_(* #,##0.00_);_(* \(#,##0.00\);_(* "-"??_);_(@_)</c:formatCode>
                <c:ptCount val="24"/>
                <c:pt idx="0">
                  <c:v>2.56</c:v>
                </c:pt>
                <c:pt idx="1">
                  <c:v>1.45</c:v>
                </c:pt>
                <c:pt idx="2">
                  <c:v>2.4</c:v>
                </c:pt>
                <c:pt idx="3">
                  <c:v>4.03</c:v>
                </c:pt>
                <c:pt idx="4">
                  <c:v>3.64</c:v>
                </c:pt>
                <c:pt idx="5">
                  <c:v>2.79</c:v>
                </c:pt>
                <c:pt idx="6">
                  <c:v>3.68</c:v>
                </c:pt>
                <c:pt idx="7">
                  <c:v>3.02</c:v>
                </c:pt>
                <c:pt idx="8">
                  <c:v>3.52</c:v>
                </c:pt>
                <c:pt idx="9">
                  <c:v>2</c:v>
                </c:pt>
                <c:pt idx="10">
                  <c:v>1.4</c:v>
                </c:pt>
                <c:pt idx="11">
                  <c:v>1.37</c:v>
                </c:pt>
                <c:pt idx="12">
                  <c:v>2.9</c:v>
                </c:pt>
                <c:pt idx="13">
                  <c:v>2.59</c:v>
                </c:pt>
                <c:pt idx="14">
                  <c:v>0.33</c:v>
                </c:pt>
                <c:pt idx="15">
                  <c:v>2.06</c:v>
                </c:pt>
                <c:pt idx="16">
                  <c:v>2.66</c:v>
                </c:pt>
                <c:pt idx="17">
                  <c:v>2.13</c:v>
                </c:pt>
                <c:pt idx="18">
                  <c:v>0.9</c:v>
                </c:pt>
                <c:pt idx="19">
                  <c:v>1.78</c:v>
                </c:pt>
                <c:pt idx="20">
                  <c:v>4.67</c:v>
                </c:pt>
                <c:pt idx="21">
                  <c:v>3.12</c:v>
                </c:pt>
                <c:pt idx="22">
                  <c:v>2.23</c:v>
                </c:pt>
                <c:pt idx="23">
                  <c:v>2.59</c:v>
                </c:pt>
              </c:numCache>
            </c:numRef>
          </c:xVal>
          <c:yVal>
            <c:numRef>
              <c:f>'Peru - Contributing Fctrs'!$H$36:$H$59</c:f>
              <c:numCache>
                <c:formatCode>0.00</c:formatCode>
                <c:ptCount val="24"/>
                <c:pt idx="0">
                  <c:v>0.5</c:v>
                </c:pt>
                <c:pt idx="1">
                  <c:v>1.5</c:v>
                </c:pt>
                <c:pt idx="2">
                  <c:v>2.5</c:v>
                </c:pt>
                <c:pt idx="3">
                  <c:v>3.5</c:v>
                </c:pt>
                <c:pt idx="4">
                  <c:v>4.5</c:v>
                </c:pt>
                <c:pt idx="5">
                  <c:v>5.5</c:v>
                </c:pt>
                <c:pt idx="6">
                  <c:v>6.5</c:v>
                </c:pt>
                <c:pt idx="7">
                  <c:v>7.5</c:v>
                </c:pt>
                <c:pt idx="8">
                  <c:v>8.5</c:v>
                </c:pt>
                <c:pt idx="9">
                  <c:v>9.5</c:v>
                </c:pt>
                <c:pt idx="10">
                  <c:v>10.5</c:v>
                </c:pt>
                <c:pt idx="11">
                  <c:v>11.5</c:v>
                </c:pt>
                <c:pt idx="12">
                  <c:v>12.5</c:v>
                </c:pt>
                <c:pt idx="13">
                  <c:v>13.5</c:v>
                </c:pt>
                <c:pt idx="14">
                  <c:v>14.5</c:v>
                </c:pt>
                <c:pt idx="15">
                  <c:v>15.5</c:v>
                </c:pt>
                <c:pt idx="16">
                  <c:v>16.5</c:v>
                </c:pt>
                <c:pt idx="17">
                  <c:v>17.5</c:v>
                </c:pt>
                <c:pt idx="18">
                  <c:v>18.5</c:v>
                </c:pt>
                <c:pt idx="19">
                  <c:v>19.5</c:v>
                </c:pt>
                <c:pt idx="20">
                  <c:v>20.5</c:v>
                </c:pt>
                <c:pt idx="21">
                  <c:v>21.5</c:v>
                </c:pt>
                <c:pt idx="22">
                  <c:v>22.5</c:v>
                </c:pt>
                <c:pt idx="23">
                  <c:v>23.5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1175680"/>
        <c:axId val="251165696"/>
      </c:scatterChart>
      <c:catAx>
        <c:axId val="25115340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251163776"/>
        <c:crosses val="autoZero"/>
        <c:auto val="1"/>
        <c:lblAlgn val="ctr"/>
        <c:lblOffset val="100"/>
        <c:noMultiLvlLbl val="0"/>
      </c:catAx>
      <c:valAx>
        <c:axId val="251163776"/>
        <c:scaling>
          <c:orientation val="minMax"/>
          <c:max val="5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Produced</a:t>
                </a:r>
                <a:r>
                  <a:rPr lang="en-US" baseline="0"/>
                  <a:t> by the Economic Analysis and Data Services (EADS) team</a:t>
                </a:r>
                <a:endParaRPr lang="en-US"/>
              </a:p>
            </c:rich>
          </c:tx>
          <c:layout>
            <c:manualLayout>
              <c:xMode val="edge"/>
              <c:yMode val="edge"/>
              <c:x val="2.1800799956952999E-2"/>
              <c:y val="0.95401635025067399"/>
            </c:manualLayout>
          </c:layout>
          <c:overlay val="0"/>
        </c:title>
        <c:numFmt formatCode="0" sourceLinked="0"/>
        <c:majorTickMark val="out"/>
        <c:minorTickMark val="none"/>
        <c:tickLblPos val="nextTo"/>
        <c:crossAx val="251153408"/>
        <c:crosses val="autoZero"/>
        <c:crossBetween val="between"/>
        <c:majorUnit val="1"/>
      </c:valAx>
      <c:valAx>
        <c:axId val="251165696"/>
        <c:scaling>
          <c:orientation val="minMax"/>
          <c:max val="24"/>
          <c:min val="0"/>
        </c:scaling>
        <c:delete val="1"/>
        <c:axPos val="r"/>
        <c:numFmt formatCode="0.00" sourceLinked="1"/>
        <c:majorTickMark val="out"/>
        <c:minorTickMark val="none"/>
        <c:tickLblPos val="nextTo"/>
        <c:crossAx val="251175680"/>
        <c:crosses val="max"/>
        <c:crossBetween val="midCat"/>
      </c:valAx>
      <c:valAx>
        <c:axId val="251175680"/>
        <c:scaling>
          <c:orientation val="minMax"/>
        </c:scaling>
        <c:delete val="1"/>
        <c:axPos val="b"/>
        <c:numFmt formatCode="_(* #,##0.00_);_(* \(#,##0.00\);_(* &quot;-&quot;??_);_(@_)" sourceLinked="1"/>
        <c:majorTickMark val="out"/>
        <c:minorTickMark val="none"/>
        <c:tickLblPos val="nextTo"/>
        <c:crossAx val="251165696"/>
        <c:crosses val="autoZero"/>
        <c:crossBetween val="midCat"/>
      </c:valAx>
    </c:plotArea>
    <c:legend>
      <c:legendPos val="b"/>
      <c:layout>
        <c:manualLayout>
          <c:xMode val="edge"/>
          <c:yMode val="edge"/>
          <c:x val="0.17039636792180701"/>
          <c:y val="0.89342896118573201"/>
          <c:w val="0.73430898720774596"/>
          <c:h val="4.9192273527950497E-2"/>
        </c:manualLayout>
      </c:layout>
      <c:overlay val="0"/>
      <c:txPr>
        <a:bodyPr/>
        <a:lstStyle/>
        <a:p>
          <a:pPr>
            <a:defRPr sz="11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Haiti - Contributing</a:t>
            </a:r>
            <a:r>
              <a:rPr lang="en-US" baseline="0"/>
              <a:t> Factor Scores, </a:t>
            </a:r>
            <a:r>
              <a:rPr lang="en-US" sz="1800" baseline="0">
                <a:effectLst/>
              </a:rPr>
              <a:t>(0-5, higher is better)</a:t>
            </a:r>
            <a:endParaRPr lang="en-US"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40106982729727497"/>
          <c:y val="8.99337650596852E-2"/>
          <c:w val="0.56074386355156802"/>
          <c:h val="0.7754786387839189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'Haiti Contributing Factors'!$C$36</c:f>
              <c:strCache>
                <c:ptCount val="1"/>
                <c:pt idx="0">
                  <c:v>Haiti</c:v>
                </c:pt>
              </c:strCache>
            </c:strRef>
          </c:tx>
          <c:spPr>
            <a:solidFill>
              <a:srgbClr val="002A6C"/>
            </a:solidFill>
          </c:spPr>
          <c:invertIfNegative val="0"/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Pt>
            <c:idx val="8"/>
            <c:invertIfNegative val="0"/>
            <c:bubble3D val="0"/>
          </c:dPt>
          <c:dPt>
            <c:idx val="9"/>
            <c:invertIfNegative val="0"/>
            <c:bubble3D val="0"/>
          </c:dPt>
          <c:dPt>
            <c:idx val="10"/>
            <c:invertIfNegative val="0"/>
            <c:bubble3D val="0"/>
          </c:dPt>
          <c:dPt>
            <c:idx val="11"/>
            <c:invertIfNegative val="0"/>
            <c:bubble3D val="0"/>
          </c:dPt>
          <c:dPt>
            <c:idx val="12"/>
            <c:invertIfNegative val="0"/>
            <c:bubble3D val="0"/>
          </c:dPt>
          <c:dPt>
            <c:idx val="13"/>
            <c:invertIfNegative val="0"/>
            <c:bubble3D val="0"/>
          </c:dPt>
          <c:dPt>
            <c:idx val="14"/>
            <c:invertIfNegative val="0"/>
            <c:bubble3D val="0"/>
          </c:dPt>
          <c:dPt>
            <c:idx val="15"/>
            <c:invertIfNegative val="0"/>
            <c:bubble3D val="0"/>
          </c:dPt>
          <c:dPt>
            <c:idx val="16"/>
            <c:invertIfNegative val="0"/>
            <c:bubble3D val="0"/>
          </c:dPt>
          <c:dPt>
            <c:idx val="17"/>
            <c:invertIfNegative val="0"/>
            <c:bubble3D val="0"/>
          </c:dPt>
          <c:dPt>
            <c:idx val="18"/>
            <c:invertIfNegative val="0"/>
            <c:bubble3D val="0"/>
          </c:dPt>
          <c:dPt>
            <c:idx val="19"/>
            <c:invertIfNegative val="0"/>
            <c:bubble3D val="0"/>
          </c:dPt>
          <c:dPt>
            <c:idx val="20"/>
            <c:invertIfNegative val="0"/>
            <c:bubble3D val="0"/>
          </c:dPt>
          <c:dPt>
            <c:idx val="21"/>
            <c:invertIfNegative val="0"/>
            <c:bubble3D val="0"/>
          </c:dPt>
          <c:dPt>
            <c:idx val="22"/>
            <c:invertIfNegative val="0"/>
            <c:bubble3D val="0"/>
          </c:dPt>
          <c:dLbls>
            <c:dLbl>
              <c:idx val="0"/>
              <c:layout>
                <c:manualLayout>
                  <c:x val="1.518602885345480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8223234624145799E-2"/>
                  <c:y val="9.347671917169590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822311504911540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51860288534559E-3"/>
                  <c:y val="-2.00739725889904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6.074411541381929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1.06302201974184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-4.555808656036440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5"/>
              <c:layout>
                <c:manualLayout>
                  <c:x val="1.822323462414579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6"/>
              <c:layout>
                <c:manualLayout>
                  <c:x val="5.770690964312830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7"/>
              <c:layout>
                <c:manualLayout>
                  <c:x val="4.252088078967349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8"/>
              <c:layout>
                <c:manualLayout>
                  <c:x val="3.644646924829159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9"/>
              <c:layout>
                <c:manualLayout>
                  <c:x val="9.111617312073000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0"/>
              <c:layout>
                <c:manualLayout>
                  <c:x val="7.593014426727299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multiLvlStrRef>
              <c:f>'Haiti Contributing Factors'!$A$37:$B$60</c:f>
              <c:multiLvlStrCache>
                <c:ptCount val="24"/>
                <c:lvl>
                  <c:pt idx="0">
                    <c:v>Building Credit</c:v>
                  </c:pt>
                  <c:pt idx="1">
                    <c:v>Financial Services</c:v>
                  </c:pt>
                  <c:pt idx="2">
                    <c:v>Labor Market Participation (ILOSTAT)</c:v>
                  </c:pt>
                  <c:pt idx="3">
                    <c:v>Property and Inheritance Rights</c:v>
                  </c:pt>
                  <c:pt idx="4">
                    <c:v>Access to International Trade</c:v>
                  </c:pt>
                  <c:pt idx="5">
                    <c:v>Competitive Access for Entrepreneurs</c:v>
                  </c:pt>
                  <c:pt idx="6">
                    <c:v>Infrastructure</c:v>
                  </c:pt>
                  <c:pt idx="7">
                    <c:v>Non-Discrimination in Employment Access, Opportunity, and Conditions</c:v>
                  </c:pt>
                  <c:pt idx="8">
                    <c:v>Vulnerable Employment</c:v>
                  </c:pt>
                  <c:pt idx="9">
                    <c:v>"Green" Awareness and Activity</c:v>
                  </c:pt>
                  <c:pt idx="10">
                    <c:v>Internet Use</c:v>
                  </c:pt>
                  <c:pt idx="11">
                    <c:v>Mobile Technology</c:v>
                  </c:pt>
                  <c:pt idx="12">
                    <c:v>Networked Readiness</c:v>
                  </c:pt>
                  <c:pt idx="13">
                    <c:v>Women in Science, Technology, Engineering, and Mathematics (STEM)</c:v>
                  </c:pt>
                  <c:pt idx="14">
                    <c:v>Care Economy: Time spent on unpaid work</c:v>
                  </c:pt>
                  <c:pt idx="15">
                    <c:v>Conditions for Career Advancement</c:v>
                  </c:pt>
                  <c:pt idx="16">
                    <c:v>Positions of Influence: Media; Judiciary; Academia</c:v>
                  </c:pt>
                  <c:pt idx="17">
                    <c:v>Private Sector Leadership</c:v>
                  </c:pt>
                  <c:pt idx="18">
                    <c:v>Public Leadership</c:v>
                  </c:pt>
                  <c:pt idx="19">
                    <c:v>Educational Achievement</c:v>
                  </c:pt>
                  <c:pt idx="20">
                    <c:v>Educational Attainment</c:v>
                  </c:pt>
                  <c:pt idx="21">
                    <c:v>Health and Safety</c:v>
                  </c:pt>
                  <c:pt idx="22">
                    <c:v>SME Training and Incubation</c:v>
                  </c:pt>
                  <c:pt idx="23">
                    <c:v>Technical Vocational  Education and Training</c:v>
                  </c:pt>
                </c:lvl>
                <c:lvl>
                  <c:pt idx="0">
                    <c:v>Access to Capital</c:v>
                  </c:pt>
                  <c:pt idx="4">
                    <c:v>Access to Markets</c:v>
                  </c:pt>
                  <c:pt idx="9">
                    <c:v>Innovation and Technology</c:v>
                  </c:pt>
                  <c:pt idx="14">
                    <c:v>Leadership, Voice, and Agency</c:v>
                  </c:pt>
                  <c:pt idx="19">
                    <c:v>Skills, Capacity-Building, and Health</c:v>
                  </c:pt>
                </c:lvl>
              </c:multiLvlStrCache>
            </c:multiLvlStrRef>
          </c:cat>
          <c:val>
            <c:numRef>
              <c:f>'Haiti Contributing Factors'!$C$37:$C$60</c:f>
              <c:numCache>
                <c:formatCode>_(* #,##0.00_);_(* \(#,##0.00\);_(* "-"??_);_(@_)</c:formatCode>
                <c:ptCount val="24"/>
                <c:pt idx="0">
                  <c:v>1.2102389618610541</c:v>
                </c:pt>
                <c:pt idx="1">
                  <c:v>1.525230691714043</c:v>
                </c:pt>
                <c:pt idx="2">
                  <c:v>3.48829194460563</c:v>
                </c:pt>
                <c:pt idx="3">
                  <c:v>3.75</c:v>
                </c:pt>
                <c:pt idx="4">
                  <c:v>3.6</c:v>
                </c:pt>
                <c:pt idx="5">
                  <c:v>2.054866357142858</c:v>
                </c:pt>
                <c:pt idx="6">
                  <c:v>2.0662500000000001</c:v>
                </c:pt>
                <c:pt idx="7">
                  <c:v>4.375</c:v>
                </c:pt>
                <c:pt idx="9">
                  <c:v>0.82669999999999999</c:v>
                </c:pt>
                <c:pt idx="10">
                  <c:v>0.58068459657701699</c:v>
                </c:pt>
                <c:pt idx="11">
                  <c:v>1.002931761418244</c:v>
                </c:pt>
                <c:pt idx="12">
                  <c:v>2.5108427314749489</c:v>
                </c:pt>
                <c:pt idx="15">
                  <c:v>2.1428571428571428</c:v>
                </c:pt>
                <c:pt idx="19">
                  <c:v>1.934041785714286</c:v>
                </c:pt>
                <c:pt idx="21">
                  <c:v>2.4149421687291479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1106432"/>
        <c:axId val="251108352"/>
      </c:barChart>
      <c:scatterChart>
        <c:scatterStyle val="lineMarker"/>
        <c:varyColors val="0"/>
        <c:ser>
          <c:idx val="1"/>
          <c:order val="1"/>
          <c:tx>
            <c:strRef>
              <c:f>'Haiti Contributing Factors'!$G$36</c:f>
              <c:strCache>
                <c:ptCount val="1"/>
                <c:pt idx="0">
                  <c:v>Average of Caribbean index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8"/>
            <c:spPr>
              <a:solidFill>
                <a:srgbClr val="C2113A"/>
              </a:solidFill>
              <a:ln w="19050">
                <a:solidFill>
                  <a:schemeClr val="tx1"/>
                </a:solidFill>
              </a:ln>
            </c:spPr>
          </c:marker>
          <c:xVal>
            <c:numRef>
              <c:f>'Haiti Contributing Factors'!$G$37:$G$60</c:f>
              <c:numCache>
                <c:formatCode>_(* #,##0.00_);_(* \(#,##0.00\);_(* "-"??_);_(@_)</c:formatCode>
                <c:ptCount val="24"/>
                <c:pt idx="0">
                  <c:v>2.0700796539536852</c:v>
                </c:pt>
                <c:pt idx="1">
                  <c:v>2.0579159109615599</c:v>
                </c:pt>
                <c:pt idx="2">
                  <c:v>2.9771498219023318</c:v>
                </c:pt>
                <c:pt idx="3">
                  <c:v>4.9107142857142856</c:v>
                </c:pt>
                <c:pt idx="4">
                  <c:v>3.5063636363636359</c:v>
                </c:pt>
                <c:pt idx="5">
                  <c:v>2.7117215204081631</c:v>
                </c:pt>
                <c:pt idx="6">
                  <c:v>4.4288330419580406</c:v>
                </c:pt>
                <c:pt idx="7">
                  <c:v>3.958333333333333</c:v>
                </c:pt>
                <c:pt idx="8">
                  <c:v>4.94208494084838</c:v>
                </c:pt>
                <c:pt idx="9">
                  <c:v>2.4570733766233781</c:v>
                </c:pt>
                <c:pt idx="10">
                  <c:v>2.5178734875556401</c:v>
                </c:pt>
                <c:pt idx="11">
                  <c:v>1.6472819269279979</c:v>
                </c:pt>
                <c:pt idx="12">
                  <c:v>2.8023710937990458</c:v>
                </c:pt>
                <c:pt idx="13">
                  <c:v>1.4613583753291941</c:v>
                </c:pt>
                <c:pt idx="15">
                  <c:v>1.8171114599686029</c:v>
                </c:pt>
                <c:pt idx="16">
                  <c:v>4.1783216783216766</c:v>
                </c:pt>
                <c:pt idx="17">
                  <c:v>2.8251244827377202</c:v>
                </c:pt>
                <c:pt idx="18">
                  <c:v>0.746428571428571</c:v>
                </c:pt>
                <c:pt idx="19">
                  <c:v>1.9965405483772121</c:v>
                </c:pt>
                <c:pt idx="20">
                  <c:v>4.9878571428571439</c:v>
                </c:pt>
                <c:pt idx="21">
                  <c:v>3.6230299919292621</c:v>
                </c:pt>
                <c:pt idx="23">
                  <c:v>2.529058753847949</c:v>
                </c:pt>
              </c:numCache>
            </c:numRef>
          </c:xVal>
          <c:yVal>
            <c:numRef>
              <c:f>'Haiti Contributing Factors'!$H$37:$H$60</c:f>
              <c:numCache>
                <c:formatCode>0.00</c:formatCode>
                <c:ptCount val="24"/>
                <c:pt idx="0">
                  <c:v>0.5</c:v>
                </c:pt>
                <c:pt idx="1">
                  <c:v>1.5</c:v>
                </c:pt>
                <c:pt idx="2">
                  <c:v>2.5</c:v>
                </c:pt>
                <c:pt idx="3">
                  <c:v>3.5</c:v>
                </c:pt>
                <c:pt idx="4">
                  <c:v>4.5</c:v>
                </c:pt>
                <c:pt idx="5">
                  <c:v>5.5</c:v>
                </c:pt>
                <c:pt idx="6">
                  <c:v>6.5</c:v>
                </c:pt>
                <c:pt idx="7">
                  <c:v>7.5</c:v>
                </c:pt>
                <c:pt idx="8">
                  <c:v>8.5</c:v>
                </c:pt>
                <c:pt idx="9">
                  <c:v>9.5</c:v>
                </c:pt>
                <c:pt idx="10">
                  <c:v>10.5</c:v>
                </c:pt>
                <c:pt idx="11">
                  <c:v>11.5</c:v>
                </c:pt>
                <c:pt idx="12">
                  <c:v>12.5</c:v>
                </c:pt>
                <c:pt idx="13">
                  <c:v>13.5</c:v>
                </c:pt>
                <c:pt idx="14">
                  <c:v>14.5</c:v>
                </c:pt>
                <c:pt idx="15">
                  <c:v>15.5</c:v>
                </c:pt>
                <c:pt idx="16">
                  <c:v>16.5</c:v>
                </c:pt>
                <c:pt idx="17">
                  <c:v>17.5</c:v>
                </c:pt>
                <c:pt idx="18">
                  <c:v>18.5</c:v>
                </c:pt>
                <c:pt idx="19">
                  <c:v>19.5</c:v>
                </c:pt>
                <c:pt idx="20">
                  <c:v>20.5</c:v>
                </c:pt>
                <c:pt idx="21">
                  <c:v>21.5</c:v>
                </c:pt>
                <c:pt idx="22">
                  <c:v>22.5</c:v>
                </c:pt>
                <c:pt idx="23">
                  <c:v>23.5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'Haiti Contributing Factors'!$D$36</c:f>
              <c:strCache>
                <c:ptCount val="1"/>
                <c:pt idx="0">
                  <c:v>Average of UMI index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8"/>
            <c:spPr>
              <a:solidFill>
                <a:schemeClr val="bg1">
                  <a:lumMod val="85000"/>
                </a:schemeClr>
              </a:solidFill>
              <a:ln w="15875">
                <a:solidFill>
                  <a:schemeClr val="tx1"/>
                </a:solidFill>
              </a:ln>
            </c:spPr>
          </c:marker>
          <c:xVal>
            <c:numRef>
              <c:f>'Haiti Contributing Factors'!$D$37:$D$60</c:f>
              <c:numCache>
                <c:formatCode>_(* #,##0.00_);_(* \(#,##0.00\);_(* "-"??_);_(@_)</c:formatCode>
                <c:ptCount val="24"/>
                <c:pt idx="0">
                  <c:v>2.898772054097265</c:v>
                </c:pt>
                <c:pt idx="1">
                  <c:v>1.9627497398446729</c:v>
                </c:pt>
                <c:pt idx="2">
                  <c:v>2.604127902649362</c:v>
                </c:pt>
                <c:pt idx="3">
                  <c:v>4.4565217391304337</c:v>
                </c:pt>
                <c:pt idx="4">
                  <c:v>3.7821276595744679</c:v>
                </c:pt>
                <c:pt idx="5">
                  <c:v>2.8299132299498742</c:v>
                </c:pt>
                <c:pt idx="6">
                  <c:v>4.3852813725490201</c:v>
                </c:pt>
                <c:pt idx="7">
                  <c:v>3.5336277173913042</c:v>
                </c:pt>
                <c:pt idx="8">
                  <c:v>4.3075743732363092</c:v>
                </c:pt>
                <c:pt idx="9">
                  <c:v>2.5348677413273002</c:v>
                </c:pt>
                <c:pt idx="10">
                  <c:v>2.2120477615533711</c:v>
                </c:pt>
                <c:pt idx="11">
                  <c:v>1.7715381616933339</c:v>
                </c:pt>
                <c:pt idx="12">
                  <c:v>3.1533989706318062</c:v>
                </c:pt>
                <c:pt idx="13">
                  <c:v>3.2043592745350611</c:v>
                </c:pt>
                <c:pt idx="14">
                  <c:v>0.88200159277940005</c:v>
                </c:pt>
                <c:pt idx="15">
                  <c:v>2.2070863918690011</c:v>
                </c:pt>
                <c:pt idx="16">
                  <c:v>3.411276223776222</c:v>
                </c:pt>
                <c:pt idx="17">
                  <c:v>2.205975479027773</c:v>
                </c:pt>
                <c:pt idx="18">
                  <c:v>0.79320512820512801</c:v>
                </c:pt>
                <c:pt idx="19">
                  <c:v>1.8547985583449731</c:v>
                </c:pt>
                <c:pt idx="20">
                  <c:v>4.9033333333333351</c:v>
                </c:pt>
                <c:pt idx="21">
                  <c:v>3.6586241020201258</c:v>
                </c:pt>
                <c:pt idx="22">
                  <c:v>2.8888888888888888</c:v>
                </c:pt>
                <c:pt idx="23">
                  <c:v>2.5976405765953721</c:v>
                </c:pt>
              </c:numCache>
            </c:numRef>
          </c:xVal>
          <c:yVal>
            <c:numRef>
              <c:f>'Haiti Contributing Factors'!$H$37:$H$60</c:f>
              <c:numCache>
                <c:formatCode>0.00</c:formatCode>
                <c:ptCount val="24"/>
                <c:pt idx="0">
                  <c:v>0.5</c:v>
                </c:pt>
                <c:pt idx="1">
                  <c:v>1.5</c:v>
                </c:pt>
                <c:pt idx="2">
                  <c:v>2.5</c:v>
                </c:pt>
                <c:pt idx="3">
                  <c:v>3.5</c:v>
                </c:pt>
                <c:pt idx="4">
                  <c:v>4.5</c:v>
                </c:pt>
                <c:pt idx="5">
                  <c:v>5.5</c:v>
                </c:pt>
                <c:pt idx="6">
                  <c:v>6.5</c:v>
                </c:pt>
                <c:pt idx="7">
                  <c:v>7.5</c:v>
                </c:pt>
                <c:pt idx="8">
                  <c:v>8.5</c:v>
                </c:pt>
                <c:pt idx="9">
                  <c:v>9.5</c:v>
                </c:pt>
                <c:pt idx="10">
                  <c:v>10.5</c:v>
                </c:pt>
                <c:pt idx="11">
                  <c:v>11.5</c:v>
                </c:pt>
                <c:pt idx="12">
                  <c:v>12.5</c:v>
                </c:pt>
                <c:pt idx="13">
                  <c:v>13.5</c:v>
                </c:pt>
                <c:pt idx="14">
                  <c:v>14.5</c:v>
                </c:pt>
                <c:pt idx="15">
                  <c:v>15.5</c:v>
                </c:pt>
                <c:pt idx="16">
                  <c:v>16.5</c:v>
                </c:pt>
                <c:pt idx="17">
                  <c:v>17.5</c:v>
                </c:pt>
                <c:pt idx="18">
                  <c:v>18.5</c:v>
                </c:pt>
                <c:pt idx="19">
                  <c:v>19.5</c:v>
                </c:pt>
                <c:pt idx="20">
                  <c:v>20.5</c:v>
                </c:pt>
                <c:pt idx="21">
                  <c:v>21.5</c:v>
                </c:pt>
                <c:pt idx="22">
                  <c:v>22.5</c:v>
                </c:pt>
                <c:pt idx="23">
                  <c:v>23.5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1128448"/>
        <c:axId val="251126912"/>
      </c:scatterChart>
      <c:catAx>
        <c:axId val="25110643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251108352"/>
        <c:crosses val="autoZero"/>
        <c:auto val="1"/>
        <c:lblAlgn val="ctr"/>
        <c:lblOffset val="100"/>
        <c:noMultiLvlLbl val="0"/>
      </c:catAx>
      <c:valAx>
        <c:axId val="251108352"/>
        <c:scaling>
          <c:orientation val="minMax"/>
          <c:max val="5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Produced</a:t>
                </a:r>
                <a:r>
                  <a:rPr lang="en-US" baseline="0"/>
                  <a:t> by the Economic Analysis and Data Services (EADS) team</a:t>
                </a:r>
                <a:endParaRPr lang="en-US"/>
              </a:p>
            </c:rich>
          </c:tx>
          <c:layout>
            <c:manualLayout>
              <c:xMode val="edge"/>
              <c:yMode val="edge"/>
              <c:x val="2.1800799956952999E-2"/>
              <c:y val="0.95401635025067399"/>
            </c:manualLayout>
          </c:layout>
          <c:overlay val="0"/>
        </c:title>
        <c:numFmt formatCode="0" sourceLinked="0"/>
        <c:majorTickMark val="out"/>
        <c:minorTickMark val="none"/>
        <c:tickLblPos val="nextTo"/>
        <c:crossAx val="251106432"/>
        <c:crosses val="autoZero"/>
        <c:crossBetween val="between"/>
        <c:majorUnit val="1"/>
      </c:valAx>
      <c:valAx>
        <c:axId val="251126912"/>
        <c:scaling>
          <c:orientation val="minMax"/>
          <c:max val="24"/>
          <c:min val="0"/>
        </c:scaling>
        <c:delete val="1"/>
        <c:axPos val="r"/>
        <c:numFmt formatCode="0.00" sourceLinked="1"/>
        <c:majorTickMark val="out"/>
        <c:minorTickMark val="none"/>
        <c:tickLblPos val="nextTo"/>
        <c:crossAx val="251128448"/>
        <c:crosses val="max"/>
        <c:crossBetween val="midCat"/>
      </c:valAx>
      <c:valAx>
        <c:axId val="251128448"/>
        <c:scaling>
          <c:orientation val="minMax"/>
        </c:scaling>
        <c:delete val="1"/>
        <c:axPos val="b"/>
        <c:numFmt formatCode="_(* #,##0.00_);_(* \(#,##0.00\);_(* &quot;-&quot;??_);_(@_)" sourceLinked="1"/>
        <c:majorTickMark val="out"/>
        <c:minorTickMark val="none"/>
        <c:tickLblPos val="nextTo"/>
        <c:crossAx val="251126912"/>
        <c:crosses val="autoZero"/>
        <c:crossBetween val="midCat"/>
      </c:valAx>
    </c:plotArea>
    <c:legend>
      <c:legendPos val="b"/>
      <c:layout>
        <c:manualLayout>
          <c:xMode val="edge"/>
          <c:yMode val="edge"/>
          <c:x val="0.17039636792180701"/>
          <c:y val="0.89342896118573201"/>
          <c:w val="0.73430898720774596"/>
          <c:h val="4.9192273527950497E-2"/>
        </c:manualLayout>
      </c:layout>
      <c:overlay val="0"/>
      <c:txPr>
        <a:bodyPr/>
        <a:lstStyle/>
        <a:p>
          <a:pPr>
            <a:defRPr sz="11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Haiti</a:t>
            </a:r>
          </a:p>
        </c:rich>
      </c:tx>
      <c:layout>
        <c:manualLayout>
          <c:xMode val="edge"/>
          <c:yMode val="edge"/>
          <c:x val="1.50305138238088E-2"/>
          <c:y val="1.7754103154973999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6333102533962399"/>
          <c:y val="0.317192849821536"/>
          <c:w val="0.41429088235136202"/>
          <c:h val="0.53951588055598598"/>
        </c:manualLayout>
      </c:layout>
      <c:radarChart>
        <c:radarStyle val="marker"/>
        <c:varyColors val="0"/>
        <c:ser>
          <c:idx val="0"/>
          <c:order val="0"/>
          <c:tx>
            <c:strRef>
              <c:f>'Radars- Caribbean'!$A$14</c:f>
              <c:strCache>
                <c:ptCount val="1"/>
                <c:pt idx="0">
                  <c:v>Haiti</c:v>
                </c:pt>
              </c:strCache>
            </c:strRef>
          </c:tx>
          <c:spPr>
            <a:ln>
              <a:solidFill>
                <a:srgbClr val="002F6C"/>
              </a:solidFill>
            </a:ln>
          </c:spPr>
          <c:marker>
            <c:symbol val="none"/>
          </c:marker>
          <c:cat>
            <c:strRef>
              <c:f>'Radars- Caribbean'!$B$6:$F$6</c:f>
              <c:strCache>
                <c:ptCount val="5"/>
                <c:pt idx="0">
                  <c:v>Access to Capital</c:v>
                </c:pt>
                <c:pt idx="1">
                  <c:v>Access to Markets</c:v>
                </c:pt>
                <c:pt idx="2">
                  <c:v>Innovation and Technology</c:v>
                </c:pt>
                <c:pt idx="3">
                  <c:v>Leadership, Voice, and Agency</c:v>
                </c:pt>
                <c:pt idx="4">
                  <c:v>Skills, Capacity-Building, and Health</c:v>
                </c:pt>
              </c:strCache>
            </c:strRef>
          </c:cat>
          <c:val>
            <c:numRef>
              <c:f>'Radars- Caribbean'!$B$14:$F$14</c:f>
              <c:numCache>
                <c:formatCode>_(* #,##0.00_);_(* \(#,##0.00\);_(* "-"??_);_(@_)</c:formatCode>
                <c:ptCount val="5"/>
                <c:pt idx="0">
                  <c:v>2.4934403995451819</c:v>
                </c:pt>
                <c:pt idx="1">
                  <c:v>3.024029089285714</c:v>
                </c:pt>
                <c:pt idx="2">
                  <c:v>1.230289772367553</c:v>
                </c:pt>
                <c:pt idx="3">
                  <c:v>2.1428571428571428</c:v>
                </c:pt>
                <c:pt idx="4">
                  <c:v>2.1744919772217171</c:v>
                </c:pt>
              </c:numCache>
            </c:numRef>
          </c:val>
        </c:ser>
        <c:ser>
          <c:idx val="1"/>
          <c:order val="1"/>
          <c:tx>
            <c:strRef>
              <c:f>'Radars- Caribbean'!$B$6</c:f>
              <c:strCache>
                <c:ptCount val="1"/>
                <c:pt idx="0">
                  <c:v>Access to Capital</c:v>
                </c:pt>
              </c:strCache>
            </c:strRef>
          </c:tx>
          <c:marker>
            <c:symbol val="none"/>
          </c:marker>
          <c:cat>
            <c:strRef>
              <c:f>'Radars- Caribbean'!$B$6:$F$6</c:f>
              <c:strCache>
                <c:ptCount val="5"/>
                <c:pt idx="0">
                  <c:v>Access to Capital</c:v>
                </c:pt>
                <c:pt idx="1">
                  <c:v>Access to Markets</c:v>
                </c:pt>
                <c:pt idx="2">
                  <c:v>Innovation and Technology</c:v>
                </c:pt>
                <c:pt idx="3">
                  <c:v>Leadership, Voice, and Agency</c:v>
                </c:pt>
                <c:pt idx="4">
                  <c:v>Skills, Capacity-Building, and Health</c:v>
                </c:pt>
              </c:strCache>
            </c:strRef>
          </c:cat>
          <c:val>
            <c:numRef>
              <c:f>'Radars- Caribbean'!$C$6:$F$6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2"/>
          <c:order val="2"/>
          <c:tx>
            <c:strRef>
              <c:f>'Radars- Caribbean'!$A$25</c:f>
              <c:strCache>
                <c:ptCount val="1"/>
                <c:pt idx="0">
                  <c:v>Average of OECD Countries</c:v>
                </c:pt>
              </c:strCache>
            </c:strRef>
          </c:tx>
          <c:spPr>
            <a:ln>
              <a:solidFill>
                <a:srgbClr val="6C6463"/>
              </a:solidFill>
              <a:prstDash val="sysDot"/>
            </a:ln>
          </c:spPr>
          <c:marker>
            <c:symbol val="none"/>
          </c:marker>
          <c:cat>
            <c:strRef>
              <c:f>'Radars- Caribbean'!$B$6:$F$6</c:f>
              <c:strCache>
                <c:ptCount val="5"/>
                <c:pt idx="0">
                  <c:v>Access to Capital</c:v>
                </c:pt>
                <c:pt idx="1">
                  <c:v>Access to Markets</c:v>
                </c:pt>
                <c:pt idx="2">
                  <c:v>Innovation and Technology</c:v>
                </c:pt>
                <c:pt idx="3">
                  <c:v>Leadership, Voice, and Agency</c:v>
                </c:pt>
                <c:pt idx="4">
                  <c:v>Skills, Capacity-Building, and Health</c:v>
                </c:pt>
              </c:strCache>
            </c:strRef>
          </c:cat>
          <c:val>
            <c:numRef>
              <c:f>'Radars- Caribbean'!$B$25:$F$25</c:f>
              <c:numCache>
                <c:formatCode>_(* #,##0.00_);_(* \(#,##0.00\);_(* "-"??_);_(@_)</c:formatCode>
                <c:ptCount val="5"/>
                <c:pt idx="0">
                  <c:v>3.5812537959839621</c:v>
                </c:pt>
                <c:pt idx="1">
                  <c:v>4.4299694368328177</c:v>
                </c:pt>
                <c:pt idx="2">
                  <c:v>3.183786181382513</c:v>
                </c:pt>
                <c:pt idx="3">
                  <c:v>2.3479603952550541</c:v>
                </c:pt>
                <c:pt idx="4">
                  <c:v>3.6639200428015859</c:v>
                </c:pt>
              </c:numCache>
            </c:numRef>
          </c:val>
        </c:ser>
        <c:ser>
          <c:idx val="3"/>
          <c:order val="3"/>
          <c:tx>
            <c:strRef>
              <c:f>'Radars- Caribbean'!$A$23</c:f>
              <c:strCache>
                <c:ptCount val="1"/>
                <c:pt idx="0">
                  <c:v>Average of Caribbean Countries</c:v>
                </c:pt>
              </c:strCache>
            </c:strRef>
          </c:tx>
          <c:spPr>
            <a:ln>
              <a:solidFill>
                <a:srgbClr val="BA0C2F"/>
              </a:solidFill>
              <a:prstDash val="dash"/>
            </a:ln>
          </c:spPr>
          <c:marker>
            <c:symbol val="none"/>
          </c:marker>
          <c:cat>
            <c:strRef>
              <c:f>'Radars- Caribbean'!$B$6:$F$6</c:f>
              <c:strCache>
                <c:ptCount val="5"/>
                <c:pt idx="0">
                  <c:v>Access to Capital</c:v>
                </c:pt>
                <c:pt idx="1">
                  <c:v>Access to Markets</c:v>
                </c:pt>
                <c:pt idx="2">
                  <c:v>Innovation and Technology</c:v>
                </c:pt>
                <c:pt idx="3">
                  <c:v>Leadership, Voice, and Agency</c:v>
                </c:pt>
                <c:pt idx="4">
                  <c:v>Skills, Capacity-Building, and Health</c:v>
                </c:pt>
              </c:strCache>
            </c:strRef>
          </c:cat>
          <c:val>
            <c:numRef>
              <c:f>'Radars- Caribbean'!$B$23:$F$23</c:f>
              <c:numCache>
                <c:formatCode>_(* #,##0.00_);_(* \(#,##0.00\);_(* "-"??_);_(@_)</c:formatCode>
                <c:ptCount val="5"/>
                <c:pt idx="0">
                  <c:v>3.003964918132966</c:v>
                </c:pt>
                <c:pt idx="1">
                  <c:v>3.9094672945823108</c:v>
                </c:pt>
                <c:pt idx="2">
                  <c:v>2.1771916520470498</c:v>
                </c:pt>
                <c:pt idx="3">
                  <c:v>2.3917465481141429</c:v>
                </c:pt>
                <c:pt idx="4">
                  <c:v>3.2841216092528911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51228544"/>
        <c:axId val="251230080"/>
      </c:radarChart>
      <c:catAx>
        <c:axId val="251228544"/>
        <c:scaling>
          <c:orientation val="minMax"/>
        </c:scaling>
        <c:delete val="0"/>
        <c:axPos val="b"/>
        <c:majorGridlines/>
        <c:numFmt formatCode="General" sourceLinked="0"/>
        <c:majorTickMark val="none"/>
        <c:minorTickMark val="none"/>
        <c:tickLblPos val="nextTo"/>
        <c:spPr>
          <a:ln w="9525">
            <a:noFill/>
          </a:ln>
        </c:spPr>
        <c:crossAx val="251230080"/>
        <c:crosses val="autoZero"/>
        <c:auto val="1"/>
        <c:lblAlgn val="ctr"/>
        <c:lblOffset val="100"/>
        <c:noMultiLvlLbl val="0"/>
      </c:catAx>
      <c:valAx>
        <c:axId val="251230080"/>
        <c:scaling>
          <c:orientation val="minMax"/>
        </c:scaling>
        <c:delete val="0"/>
        <c:axPos val="l"/>
        <c:majorGridlines/>
        <c:numFmt formatCode="_(* #,##0.00_);_(* \(#,##0.00\);_(* &quot;-&quot;??_);_(@_)" sourceLinked="1"/>
        <c:majorTickMark val="none"/>
        <c:minorTickMark val="none"/>
        <c:tickLblPos val="nextTo"/>
        <c:crossAx val="251228544"/>
        <c:crosses val="autoZero"/>
        <c:crossBetween val="between"/>
      </c:valAx>
    </c:plotArea>
    <c:legend>
      <c:legendPos val="r"/>
      <c:legendEntry>
        <c:idx val="1"/>
        <c:delete val="1"/>
      </c:legendEntry>
      <c:layout>
        <c:manualLayout>
          <c:xMode val="edge"/>
          <c:yMode val="edge"/>
          <c:x val="0.64279342382815696"/>
          <c:y val="2.8588579554318899E-2"/>
          <c:w val="0.34629996403823798"/>
          <c:h val="0.35684852646535697"/>
        </c:manualLayout>
      </c:layout>
      <c:overlay val="0"/>
    </c:legend>
    <c:plotVisOnly val="1"/>
    <c:dispBlanksAs val="gap"/>
    <c:showDLblsOverMax val="0"/>
  </c:chart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94E840-838E-4FBA-AE55-5881D85F7263}" type="doc">
      <dgm:prSet loTypeId="urn:microsoft.com/office/officeart/2005/8/layout/rings+Icon" loCatId="officeonline" qsTypeId="urn:microsoft.com/office/officeart/2005/8/quickstyle/3d4" qsCatId="3D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8580BD88-2687-483A-B9A0-5D5F65FFB92B}">
      <dgm:prSet phldrT="[Text]" custT="1"/>
      <dgm:spPr/>
      <dgm:t>
        <a:bodyPr/>
        <a:lstStyle/>
        <a:p>
          <a:r>
            <a:rPr lang="en-US" sz="2000" b="1" dirty="0" smtClean="0"/>
            <a:t>Access to Capital and Assets</a:t>
          </a:r>
          <a:endParaRPr lang="en-US" sz="2000" b="1" dirty="0"/>
        </a:p>
      </dgm:t>
    </dgm:pt>
    <dgm:pt modelId="{EDBB8ABF-22E0-4A1D-A87A-067000492966}" type="parTrans" cxnId="{8FA4C588-30E2-477A-B401-21D2C7B941A7}">
      <dgm:prSet/>
      <dgm:spPr/>
      <dgm:t>
        <a:bodyPr/>
        <a:lstStyle/>
        <a:p>
          <a:endParaRPr lang="en-US"/>
        </a:p>
      </dgm:t>
    </dgm:pt>
    <dgm:pt modelId="{B1AD14DF-7F14-4DA6-ABC3-4A8B5BCDD154}" type="sibTrans" cxnId="{8FA4C588-30E2-477A-B401-21D2C7B941A7}">
      <dgm:prSet/>
      <dgm:spPr/>
      <dgm:t>
        <a:bodyPr/>
        <a:lstStyle/>
        <a:p>
          <a:endParaRPr lang="en-US"/>
        </a:p>
      </dgm:t>
    </dgm:pt>
    <dgm:pt modelId="{623D17C7-03CF-4FB0-B326-700C6429A129}">
      <dgm:prSet phldrT="[Text]" custT="1"/>
      <dgm:spPr/>
      <dgm:t>
        <a:bodyPr/>
        <a:lstStyle/>
        <a:p>
          <a:r>
            <a:rPr lang="en-US" sz="2000" b="1" dirty="0" smtClean="0"/>
            <a:t>Access to Markets</a:t>
          </a:r>
          <a:endParaRPr lang="en-US" sz="2000" b="1" dirty="0"/>
        </a:p>
      </dgm:t>
    </dgm:pt>
    <dgm:pt modelId="{1C6EE98E-411F-41B8-8252-AAE27FBE9868}" type="parTrans" cxnId="{3830CE5D-4772-43F0-BA29-798A07D2B0C3}">
      <dgm:prSet/>
      <dgm:spPr/>
      <dgm:t>
        <a:bodyPr/>
        <a:lstStyle/>
        <a:p>
          <a:endParaRPr lang="en-US"/>
        </a:p>
      </dgm:t>
    </dgm:pt>
    <dgm:pt modelId="{F78E2E5D-7670-4C4E-919D-152CEA570E66}" type="sibTrans" cxnId="{3830CE5D-4772-43F0-BA29-798A07D2B0C3}">
      <dgm:prSet/>
      <dgm:spPr/>
      <dgm:t>
        <a:bodyPr/>
        <a:lstStyle/>
        <a:p>
          <a:endParaRPr lang="en-US"/>
        </a:p>
      </dgm:t>
    </dgm:pt>
    <dgm:pt modelId="{9DF2B173-9000-4CD6-B624-3BA6618E7851}">
      <dgm:prSet phldrT="[Text]" custT="1"/>
      <dgm:spPr/>
      <dgm:t>
        <a:bodyPr/>
        <a:lstStyle/>
        <a:p>
          <a:r>
            <a:rPr lang="en-US" sz="2000" b="1" dirty="0" smtClean="0"/>
            <a:t>Capacity, Skills, and Health</a:t>
          </a:r>
          <a:endParaRPr lang="en-US" sz="2000" b="1" dirty="0"/>
        </a:p>
      </dgm:t>
    </dgm:pt>
    <dgm:pt modelId="{3B349B30-A4C0-4E15-99C8-EF8B4F3F5487}" type="parTrans" cxnId="{2E51CF69-45B9-4717-8AB1-653BA92181DE}">
      <dgm:prSet/>
      <dgm:spPr/>
      <dgm:t>
        <a:bodyPr/>
        <a:lstStyle/>
        <a:p>
          <a:endParaRPr lang="en-US"/>
        </a:p>
      </dgm:t>
    </dgm:pt>
    <dgm:pt modelId="{E3C0B03A-E052-4808-8BBB-C1D4E291A325}" type="sibTrans" cxnId="{2E51CF69-45B9-4717-8AB1-653BA92181DE}">
      <dgm:prSet/>
      <dgm:spPr/>
      <dgm:t>
        <a:bodyPr/>
        <a:lstStyle/>
        <a:p>
          <a:endParaRPr lang="en-US"/>
        </a:p>
      </dgm:t>
    </dgm:pt>
    <dgm:pt modelId="{C3E39113-C5E9-4B78-AB1F-363C8E62D243}">
      <dgm:prSet phldrT="[Text]" custT="1"/>
      <dgm:spPr/>
      <dgm:t>
        <a:bodyPr/>
        <a:lstStyle/>
        <a:p>
          <a:r>
            <a:rPr lang="en-US" sz="2000" b="1" dirty="0" smtClean="0"/>
            <a:t>Technology and Innovation</a:t>
          </a:r>
          <a:endParaRPr lang="en-US" sz="2000" b="1" dirty="0"/>
        </a:p>
      </dgm:t>
    </dgm:pt>
    <dgm:pt modelId="{A944077E-85E5-4A46-8140-F65548DF866E}" type="parTrans" cxnId="{13D30B58-BA82-46F5-8BFE-4061A1993530}">
      <dgm:prSet/>
      <dgm:spPr/>
      <dgm:t>
        <a:bodyPr/>
        <a:lstStyle/>
        <a:p>
          <a:endParaRPr lang="en-US"/>
        </a:p>
      </dgm:t>
    </dgm:pt>
    <dgm:pt modelId="{3F57A7F1-102B-48E9-895D-E8269E1940A5}" type="sibTrans" cxnId="{13D30B58-BA82-46F5-8BFE-4061A1993530}">
      <dgm:prSet/>
      <dgm:spPr/>
      <dgm:t>
        <a:bodyPr/>
        <a:lstStyle/>
        <a:p>
          <a:endParaRPr lang="en-US"/>
        </a:p>
      </dgm:t>
    </dgm:pt>
    <dgm:pt modelId="{400D72FD-877E-4790-AE02-65878753FCE9}">
      <dgm:prSet phldrT="[Text]" custT="1"/>
      <dgm:spPr/>
      <dgm:t>
        <a:bodyPr/>
        <a:lstStyle/>
        <a:p>
          <a:r>
            <a:rPr lang="en-US" sz="2000" b="1" dirty="0" smtClean="0"/>
            <a:t>Leadership, Voice, and Agency</a:t>
          </a:r>
          <a:endParaRPr lang="en-US" sz="2000" b="1" dirty="0"/>
        </a:p>
      </dgm:t>
    </dgm:pt>
    <dgm:pt modelId="{07A6B117-3D54-457C-8B0A-2BD5882C15C6}" type="parTrans" cxnId="{2D5C6C0B-2740-4BA0-ADBE-CA45AE5CCDD1}">
      <dgm:prSet/>
      <dgm:spPr/>
      <dgm:t>
        <a:bodyPr/>
        <a:lstStyle/>
        <a:p>
          <a:endParaRPr lang="en-US"/>
        </a:p>
      </dgm:t>
    </dgm:pt>
    <dgm:pt modelId="{00E66A4A-621B-45A7-AD91-4122FB9F9B79}" type="sibTrans" cxnId="{2D5C6C0B-2740-4BA0-ADBE-CA45AE5CCDD1}">
      <dgm:prSet/>
      <dgm:spPr/>
      <dgm:t>
        <a:bodyPr/>
        <a:lstStyle/>
        <a:p>
          <a:endParaRPr lang="en-US"/>
        </a:p>
      </dgm:t>
    </dgm:pt>
    <dgm:pt modelId="{A4154D07-213A-462E-A13E-F9065BBA6A8D}" type="pres">
      <dgm:prSet presAssocID="{9A94E840-838E-4FBA-AE55-5881D85F7263}" presName="Name0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764649C-F798-485A-A97B-C697B7A3FDA5}" type="pres">
      <dgm:prSet presAssocID="{9A94E840-838E-4FBA-AE55-5881D85F7263}" presName="ellipse1" presStyleLbl="venn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31EBCA-D293-4A77-8587-01285F82DFC2}" type="pres">
      <dgm:prSet presAssocID="{9A94E840-838E-4FBA-AE55-5881D85F7263}" presName="ellipse2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4C8D92-0D77-4CF4-9292-5A561868BA96}" type="pres">
      <dgm:prSet presAssocID="{9A94E840-838E-4FBA-AE55-5881D85F7263}" presName="ellipse3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A6EE05-208B-4F1A-94BB-1C3A9C2E4F74}" type="pres">
      <dgm:prSet presAssocID="{9A94E840-838E-4FBA-AE55-5881D85F7263}" presName="ellipse4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04FDD5-C55E-4829-B2DD-7E2EF245D150}" type="pres">
      <dgm:prSet presAssocID="{9A94E840-838E-4FBA-AE55-5881D85F7263}" presName="ellipse5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D5C6C0B-2740-4BA0-ADBE-CA45AE5CCDD1}" srcId="{9A94E840-838E-4FBA-AE55-5881D85F7263}" destId="{400D72FD-877E-4790-AE02-65878753FCE9}" srcOrd="3" destOrd="0" parTransId="{07A6B117-3D54-457C-8B0A-2BD5882C15C6}" sibTransId="{00E66A4A-621B-45A7-AD91-4122FB9F9B79}"/>
    <dgm:cxn modelId="{13D30B58-BA82-46F5-8BFE-4061A1993530}" srcId="{9A94E840-838E-4FBA-AE55-5881D85F7263}" destId="{C3E39113-C5E9-4B78-AB1F-363C8E62D243}" srcOrd="4" destOrd="0" parTransId="{A944077E-85E5-4A46-8140-F65548DF866E}" sibTransId="{3F57A7F1-102B-48E9-895D-E8269E1940A5}"/>
    <dgm:cxn modelId="{0F857291-DF86-4607-9407-FD852403DF5D}" type="presOf" srcId="{C3E39113-C5E9-4B78-AB1F-363C8E62D243}" destId="{7904FDD5-C55E-4829-B2DD-7E2EF245D150}" srcOrd="0" destOrd="0" presId="urn:microsoft.com/office/officeart/2005/8/layout/rings+Icon"/>
    <dgm:cxn modelId="{D4B7B3B7-12E2-4FF9-A203-F001414401C9}" type="presOf" srcId="{9A94E840-838E-4FBA-AE55-5881D85F7263}" destId="{A4154D07-213A-462E-A13E-F9065BBA6A8D}" srcOrd="0" destOrd="0" presId="urn:microsoft.com/office/officeart/2005/8/layout/rings+Icon"/>
    <dgm:cxn modelId="{D32DA738-C0DE-4AF2-98E1-E92322F9454C}" type="presOf" srcId="{8580BD88-2687-483A-B9A0-5D5F65FFB92B}" destId="{2764649C-F798-485A-A97B-C697B7A3FDA5}" srcOrd="0" destOrd="0" presId="urn:microsoft.com/office/officeart/2005/8/layout/rings+Icon"/>
    <dgm:cxn modelId="{2E51CF69-45B9-4717-8AB1-653BA92181DE}" srcId="{9A94E840-838E-4FBA-AE55-5881D85F7263}" destId="{9DF2B173-9000-4CD6-B624-3BA6618E7851}" srcOrd="2" destOrd="0" parTransId="{3B349B30-A4C0-4E15-99C8-EF8B4F3F5487}" sibTransId="{E3C0B03A-E052-4808-8BBB-C1D4E291A325}"/>
    <dgm:cxn modelId="{3830CE5D-4772-43F0-BA29-798A07D2B0C3}" srcId="{9A94E840-838E-4FBA-AE55-5881D85F7263}" destId="{623D17C7-03CF-4FB0-B326-700C6429A129}" srcOrd="1" destOrd="0" parTransId="{1C6EE98E-411F-41B8-8252-AAE27FBE9868}" sibTransId="{F78E2E5D-7670-4C4E-919D-152CEA570E66}"/>
    <dgm:cxn modelId="{8FA4C588-30E2-477A-B401-21D2C7B941A7}" srcId="{9A94E840-838E-4FBA-AE55-5881D85F7263}" destId="{8580BD88-2687-483A-B9A0-5D5F65FFB92B}" srcOrd="0" destOrd="0" parTransId="{EDBB8ABF-22E0-4A1D-A87A-067000492966}" sibTransId="{B1AD14DF-7F14-4DA6-ABC3-4A8B5BCDD154}"/>
    <dgm:cxn modelId="{F6310D20-5550-4514-BF05-FDC1398127A2}" type="presOf" srcId="{400D72FD-877E-4790-AE02-65878753FCE9}" destId="{A3A6EE05-208B-4F1A-94BB-1C3A9C2E4F74}" srcOrd="0" destOrd="0" presId="urn:microsoft.com/office/officeart/2005/8/layout/rings+Icon"/>
    <dgm:cxn modelId="{E85C7ED2-685D-4A89-8F06-9AC3E7185712}" type="presOf" srcId="{623D17C7-03CF-4FB0-B326-700C6429A129}" destId="{4A31EBCA-D293-4A77-8587-01285F82DFC2}" srcOrd="0" destOrd="0" presId="urn:microsoft.com/office/officeart/2005/8/layout/rings+Icon"/>
    <dgm:cxn modelId="{7C647E90-0AFE-4796-8747-3B3EA7A94D52}" type="presOf" srcId="{9DF2B173-9000-4CD6-B624-3BA6618E7851}" destId="{B44C8D92-0D77-4CF4-9292-5A561868BA96}" srcOrd="0" destOrd="0" presId="urn:microsoft.com/office/officeart/2005/8/layout/rings+Icon"/>
    <dgm:cxn modelId="{5A75BF96-6B1F-44CA-8F8C-7993BBD0AC84}" type="presParOf" srcId="{A4154D07-213A-462E-A13E-F9065BBA6A8D}" destId="{2764649C-F798-485A-A97B-C697B7A3FDA5}" srcOrd="0" destOrd="0" presId="urn:microsoft.com/office/officeart/2005/8/layout/rings+Icon"/>
    <dgm:cxn modelId="{9B5BF4DC-C164-4579-9A57-6EB4589FF059}" type="presParOf" srcId="{A4154D07-213A-462E-A13E-F9065BBA6A8D}" destId="{4A31EBCA-D293-4A77-8587-01285F82DFC2}" srcOrd="1" destOrd="0" presId="urn:microsoft.com/office/officeart/2005/8/layout/rings+Icon"/>
    <dgm:cxn modelId="{BAFC188D-5571-4BE3-A4A2-6DD43092D494}" type="presParOf" srcId="{A4154D07-213A-462E-A13E-F9065BBA6A8D}" destId="{B44C8D92-0D77-4CF4-9292-5A561868BA96}" srcOrd="2" destOrd="0" presId="urn:microsoft.com/office/officeart/2005/8/layout/rings+Icon"/>
    <dgm:cxn modelId="{02CB9D1F-47C1-49EF-93A0-FD73379F8B95}" type="presParOf" srcId="{A4154D07-213A-462E-A13E-F9065BBA6A8D}" destId="{A3A6EE05-208B-4F1A-94BB-1C3A9C2E4F74}" srcOrd="3" destOrd="0" presId="urn:microsoft.com/office/officeart/2005/8/layout/rings+Icon"/>
    <dgm:cxn modelId="{96AE30E0-EF95-481A-BC83-87AFFCEDB9F6}" type="presParOf" srcId="{A4154D07-213A-462E-A13E-F9065BBA6A8D}" destId="{7904FDD5-C55E-4829-B2DD-7E2EF245D150}" srcOrd="4" destOrd="0" presId="urn:microsoft.com/office/officeart/2005/8/layout/rings+Icon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AC64A9F-F271-4B3B-B65C-15B5DB7D09C0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C6FED73-5E12-4543-BEAE-8FDBAB088B3A}">
      <dgm:prSet phldrT="[Text]"/>
      <dgm:spPr/>
      <dgm:t>
        <a:bodyPr/>
        <a:lstStyle/>
        <a:p>
          <a:r>
            <a:rPr lang="en-US" b="1" dirty="0" smtClean="0"/>
            <a:t>Skills, Capacity, and Health</a:t>
          </a:r>
          <a:endParaRPr lang="en-US" b="1" dirty="0"/>
        </a:p>
      </dgm:t>
    </dgm:pt>
    <dgm:pt modelId="{FADA7111-4F8F-47B6-903A-313CB91FC8CB}" type="parTrans" cxnId="{8A967C28-2007-416B-9162-0C403E298B34}">
      <dgm:prSet/>
      <dgm:spPr/>
      <dgm:t>
        <a:bodyPr/>
        <a:lstStyle/>
        <a:p>
          <a:endParaRPr lang="en-US"/>
        </a:p>
      </dgm:t>
    </dgm:pt>
    <dgm:pt modelId="{D2D13879-8854-4E32-BFE4-AE6C6B6949F4}" type="sibTrans" cxnId="{8A967C28-2007-416B-9162-0C403E298B34}">
      <dgm:prSet/>
      <dgm:spPr/>
      <dgm:t>
        <a:bodyPr/>
        <a:lstStyle/>
        <a:p>
          <a:endParaRPr lang="en-US"/>
        </a:p>
      </dgm:t>
    </dgm:pt>
    <dgm:pt modelId="{E16C1D98-C6A4-460D-BFFC-AA4A4ACA39C1}">
      <dgm:prSet phldrT="[Text]"/>
      <dgm:spPr/>
      <dgm:t>
        <a:bodyPr/>
        <a:lstStyle/>
        <a:p>
          <a:r>
            <a:rPr lang="en-US" dirty="0" smtClean="0"/>
            <a:t>Educational Attainment</a:t>
          </a:r>
          <a:endParaRPr lang="en-US" dirty="0"/>
        </a:p>
      </dgm:t>
    </dgm:pt>
    <dgm:pt modelId="{8B3F44FE-7BD2-4CE6-977D-5FAF602373E7}" type="parTrans" cxnId="{F72BA049-5E47-42FB-88BB-4C688F780C6E}">
      <dgm:prSet/>
      <dgm:spPr/>
      <dgm:t>
        <a:bodyPr/>
        <a:lstStyle/>
        <a:p>
          <a:endParaRPr lang="en-US"/>
        </a:p>
      </dgm:t>
    </dgm:pt>
    <dgm:pt modelId="{16634F38-D968-47DA-ADF9-C986D44D55D7}" type="sibTrans" cxnId="{F72BA049-5E47-42FB-88BB-4C688F780C6E}">
      <dgm:prSet/>
      <dgm:spPr/>
      <dgm:t>
        <a:bodyPr/>
        <a:lstStyle/>
        <a:p>
          <a:endParaRPr lang="en-US"/>
        </a:p>
      </dgm:t>
    </dgm:pt>
    <dgm:pt modelId="{9ED090E2-B275-4445-91C2-9BA54C0B2E0A}">
      <dgm:prSet phldrT="[Text]"/>
      <dgm:spPr/>
      <dgm:t>
        <a:bodyPr/>
        <a:lstStyle/>
        <a:p>
          <a:r>
            <a:rPr lang="en-US" dirty="0" smtClean="0"/>
            <a:t>Educational Achievement</a:t>
          </a:r>
          <a:endParaRPr lang="en-US" dirty="0"/>
        </a:p>
      </dgm:t>
    </dgm:pt>
    <dgm:pt modelId="{78F1438F-5550-468F-9590-53C965AB35AE}" type="parTrans" cxnId="{004DA5F9-B452-42EE-81D8-4502EF3192CC}">
      <dgm:prSet/>
      <dgm:spPr/>
      <dgm:t>
        <a:bodyPr/>
        <a:lstStyle/>
        <a:p>
          <a:endParaRPr lang="en-US"/>
        </a:p>
      </dgm:t>
    </dgm:pt>
    <dgm:pt modelId="{AC731EF7-9F77-4465-9E09-ACDDFF88E645}" type="sibTrans" cxnId="{004DA5F9-B452-42EE-81D8-4502EF3192CC}">
      <dgm:prSet/>
      <dgm:spPr/>
      <dgm:t>
        <a:bodyPr/>
        <a:lstStyle/>
        <a:p>
          <a:endParaRPr lang="en-US"/>
        </a:p>
      </dgm:t>
    </dgm:pt>
    <dgm:pt modelId="{87815F2F-47F2-4254-870D-45805FC38895}">
      <dgm:prSet phldrT="[Text]"/>
      <dgm:spPr/>
      <dgm:t>
        <a:bodyPr/>
        <a:lstStyle/>
        <a:p>
          <a:r>
            <a:rPr lang="en-US" b="1" dirty="0" smtClean="0"/>
            <a:t>Leadership, Voice, and Agency</a:t>
          </a:r>
          <a:endParaRPr lang="en-US" b="1" dirty="0"/>
        </a:p>
      </dgm:t>
    </dgm:pt>
    <dgm:pt modelId="{91F4469C-F53C-4B43-BB67-54668DB4589F}" type="parTrans" cxnId="{139FC0DA-ABB2-4BED-8079-AF3D93088569}">
      <dgm:prSet/>
      <dgm:spPr/>
      <dgm:t>
        <a:bodyPr/>
        <a:lstStyle/>
        <a:p>
          <a:endParaRPr lang="en-US"/>
        </a:p>
      </dgm:t>
    </dgm:pt>
    <dgm:pt modelId="{CED3339A-A1C9-4322-A36D-E283CA59F8E2}" type="sibTrans" cxnId="{139FC0DA-ABB2-4BED-8079-AF3D93088569}">
      <dgm:prSet/>
      <dgm:spPr/>
      <dgm:t>
        <a:bodyPr/>
        <a:lstStyle/>
        <a:p>
          <a:endParaRPr lang="en-US"/>
        </a:p>
      </dgm:t>
    </dgm:pt>
    <dgm:pt modelId="{3C1379E1-528B-49E5-AFF3-BC87B7BDD869}">
      <dgm:prSet phldrT="[Text]"/>
      <dgm:spPr/>
      <dgm:t>
        <a:bodyPr/>
        <a:lstStyle/>
        <a:p>
          <a:r>
            <a:rPr lang="en-US" dirty="0" smtClean="0"/>
            <a:t>CRVS</a:t>
          </a:r>
          <a:endParaRPr lang="en-US" dirty="0"/>
        </a:p>
      </dgm:t>
    </dgm:pt>
    <dgm:pt modelId="{EB9D1911-3619-401B-8257-3A8F866521AD}" type="parTrans" cxnId="{CF49AF72-F9EB-45A0-8C8F-6CA8BBD17966}">
      <dgm:prSet/>
      <dgm:spPr/>
      <dgm:t>
        <a:bodyPr/>
        <a:lstStyle/>
        <a:p>
          <a:endParaRPr lang="en-US"/>
        </a:p>
      </dgm:t>
    </dgm:pt>
    <dgm:pt modelId="{C80E78CB-61DE-432E-834C-51DA85CC0591}" type="sibTrans" cxnId="{CF49AF72-F9EB-45A0-8C8F-6CA8BBD17966}">
      <dgm:prSet/>
      <dgm:spPr/>
      <dgm:t>
        <a:bodyPr/>
        <a:lstStyle/>
        <a:p>
          <a:endParaRPr lang="en-US"/>
        </a:p>
      </dgm:t>
    </dgm:pt>
    <dgm:pt modelId="{CBF6077D-E4E1-4AAA-B7BE-6A08B0DC56E9}">
      <dgm:prSet phldrT="[Text]"/>
      <dgm:spPr/>
      <dgm:t>
        <a:bodyPr/>
        <a:lstStyle/>
        <a:p>
          <a:r>
            <a:rPr lang="en-US" b="1" dirty="0" smtClean="0"/>
            <a:t>Technology and Innovation</a:t>
          </a:r>
          <a:endParaRPr lang="en-US" b="1" dirty="0"/>
        </a:p>
      </dgm:t>
    </dgm:pt>
    <dgm:pt modelId="{D04F9B81-55A0-41B3-BA22-61092C16EB2A}" type="parTrans" cxnId="{F4154A50-6AE8-498D-BAF4-38FD64E97032}">
      <dgm:prSet/>
      <dgm:spPr/>
      <dgm:t>
        <a:bodyPr/>
        <a:lstStyle/>
        <a:p>
          <a:endParaRPr lang="en-US"/>
        </a:p>
      </dgm:t>
    </dgm:pt>
    <dgm:pt modelId="{E3030DDA-74A0-4669-911C-2279B25742EC}" type="sibTrans" cxnId="{F4154A50-6AE8-498D-BAF4-38FD64E97032}">
      <dgm:prSet/>
      <dgm:spPr/>
      <dgm:t>
        <a:bodyPr/>
        <a:lstStyle/>
        <a:p>
          <a:endParaRPr lang="en-US"/>
        </a:p>
      </dgm:t>
    </dgm:pt>
    <dgm:pt modelId="{CEDA1752-047F-4339-A5B7-F323DFC959DD}">
      <dgm:prSet phldrT="[Text]"/>
      <dgm:spPr/>
      <dgm:t>
        <a:bodyPr/>
        <a:lstStyle/>
        <a:p>
          <a:r>
            <a:rPr lang="en-US" dirty="0" smtClean="0"/>
            <a:t>Mobile Technology</a:t>
          </a:r>
          <a:endParaRPr lang="en-US" dirty="0"/>
        </a:p>
      </dgm:t>
    </dgm:pt>
    <dgm:pt modelId="{7ACCB28F-D57B-4EF0-AA45-5196EC0FB010}" type="parTrans" cxnId="{8C86FF44-9A17-44F8-94EA-F7EAFC419091}">
      <dgm:prSet/>
      <dgm:spPr/>
      <dgm:t>
        <a:bodyPr/>
        <a:lstStyle/>
        <a:p>
          <a:endParaRPr lang="en-US"/>
        </a:p>
      </dgm:t>
    </dgm:pt>
    <dgm:pt modelId="{8893D4AB-0C9A-4679-B392-934047BAA238}" type="sibTrans" cxnId="{8C86FF44-9A17-44F8-94EA-F7EAFC419091}">
      <dgm:prSet/>
      <dgm:spPr/>
      <dgm:t>
        <a:bodyPr/>
        <a:lstStyle/>
        <a:p>
          <a:endParaRPr lang="en-US"/>
        </a:p>
      </dgm:t>
    </dgm:pt>
    <dgm:pt modelId="{041DAE2C-71C0-439F-848C-C40484AECD74}">
      <dgm:prSet phldrT="[Text]"/>
      <dgm:spPr/>
      <dgm:t>
        <a:bodyPr/>
        <a:lstStyle/>
        <a:p>
          <a:r>
            <a:rPr lang="en-US" dirty="0" smtClean="0"/>
            <a:t>Internet Use</a:t>
          </a:r>
          <a:endParaRPr lang="en-US" dirty="0"/>
        </a:p>
      </dgm:t>
    </dgm:pt>
    <dgm:pt modelId="{C87A3FC6-F042-4CEE-81D1-70AD7043123F}" type="parTrans" cxnId="{164153E6-2239-4805-B290-3C2401E66675}">
      <dgm:prSet/>
      <dgm:spPr/>
      <dgm:t>
        <a:bodyPr/>
        <a:lstStyle/>
        <a:p>
          <a:endParaRPr lang="en-US"/>
        </a:p>
      </dgm:t>
    </dgm:pt>
    <dgm:pt modelId="{26CD1A09-5016-405E-A66E-0EDA0B93CFC3}" type="sibTrans" cxnId="{164153E6-2239-4805-B290-3C2401E66675}">
      <dgm:prSet/>
      <dgm:spPr/>
      <dgm:t>
        <a:bodyPr/>
        <a:lstStyle/>
        <a:p>
          <a:endParaRPr lang="en-US"/>
        </a:p>
      </dgm:t>
    </dgm:pt>
    <dgm:pt modelId="{A1C6B2E2-D2B2-42C9-865E-3F3229F00F28}">
      <dgm:prSet phldrT="[Text]"/>
      <dgm:spPr/>
      <dgm:t>
        <a:bodyPr/>
        <a:lstStyle/>
        <a:p>
          <a:r>
            <a:rPr lang="en-US" dirty="0" smtClean="0"/>
            <a:t>TVET</a:t>
          </a:r>
          <a:endParaRPr lang="en-US" dirty="0"/>
        </a:p>
      </dgm:t>
    </dgm:pt>
    <dgm:pt modelId="{D00B0BA6-8C65-495D-BF93-6AB4F565AEAF}" type="parTrans" cxnId="{89073A28-B0FD-4AB7-8C60-6716A0FF6632}">
      <dgm:prSet/>
      <dgm:spPr/>
      <dgm:t>
        <a:bodyPr/>
        <a:lstStyle/>
        <a:p>
          <a:endParaRPr lang="en-US"/>
        </a:p>
      </dgm:t>
    </dgm:pt>
    <dgm:pt modelId="{3899EDE1-44F2-4961-AD7B-1BEAFECEEF2F}" type="sibTrans" cxnId="{89073A28-B0FD-4AB7-8C60-6716A0FF6632}">
      <dgm:prSet/>
      <dgm:spPr/>
      <dgm:t>
        <a:bodyPr/>
        <a:lstStyle/>
        <a:p>
          <a:endParaRPr lang="en-US"/>
        </a:p>
      </dgm:t>
    </dgm:pt>
    <dgm:pt modelId="{E895407A-A622-407E-B5F7-B472B96944B3}">
      <dgm:prSet phldrT="[Text]"/>
      <dgm:spPr/>
      <dgm:t>
        <a:bodyPr/>
        <a:lstStyle/>
        <a:p>
          <a:r>
            <a:rPr lang="en-US" dirty="0" smtClean="0"/>
            <a:t>SME Training and Incubation</a:t>
          </a:r>
          <a:endParaRPr lang="en-US" dirty="0"/>
        </a:p>
      </dgm:t>
    </dgm:pt>
    <dgm:pt modelId="{DB998201-4B33-46CC-A65F-3745635BE910}" type="parTrans" cxnId="{70A5FF07-005B-4095-B6DE-40D84ECBCBED}">
      <dgm:prSet/>
      <dgm:spPr/>
      <dgm:t>
        <a:bodyPr/>
        <a:lstStyle/>
        <a:p>
          <a:endParaRPr lang="en-US"/>
        </a:p>
      </dgm:t>
    </dgm:pt>
    <dgm:pt modelId="{94782A7D-C332-4F84-9A08-22D4C51AF747}" type="sibTrans" cxnId="{70A5FF07-005B-4095-B6DE-40D84ECBCBED}">
      <dgm:prSet/>
      <dgm:spPr/>
      <dgm:t>
        <a:bodyPr/>
        <a:lstStyle/>
        <a:p>
          <a:endParaRPr lang="en-US"/>
        </a:p>
      </dgm:t>
    </dgm:pt>
    <dgm:pt modelId="{F487D76B-B3C4-471A-AD8B-E37FC3DA6D9F}">
      <dgm:prSet phldrT="[Text]"/>
      <dgm:spPr/>
      <dgm:t>
        <a:bodyPr/>
        <a:lstStyle/>
        <a:p>
          <a:r>
            <a:rPr lang="en-US" dirty="0" smtClean="0"/>
            <a:t>Health and Safety</a:t>
          </a:r>
          <a:endParaRPr lang="en-US" dirty="0"/>
        </a:p>
      </dgm:t>
    </dgm:pt>
    <dgm:pt modelId="{6ECD82E8-B636-439B-BEC7-A1F60F5171A9}" type="parTrans" cxnId="{490F4B87-E776-41FC-B90B-E0B5AE2D7324}">
      <dgm:prSet/>
      <dgm:spPr/>
      <dgm:t>
        <a:bodyPr/>
        <a:lstStyle/>
        <a:p>
          <a:endParaRPr lang="en-US"/>
        </a:p>
      </dgm:t>
    </dgm:pt>
    <dgm:pt modelId="{BDA71F15-1AA2-4B75-8A27-991DF3C44F7B}" type="sibTrans" cxnId="{490F4B87-E776-41FC-B90B-E0B5AE2D7324}">
      <dgm:prSet/>
      <dgm:spPr/>
      <dgm:t>
        <a:bodyPr/>
        <a:lstStyle/>
        <a:p>
          <a:endParaRPr lang="en-US"/>
        </a:p>
      </dgm:t>
    </dgm:pt>
    <dgm:pt modelId="{0C60C2CF-D9F4-456B-BE87-E6330E6C29F5}">
      <dgm:prSet phldrT="[Text]"/>
      <dgm:spPr/>
      <dgm:t>
        <a:bodyPr/>
        <a:lstStyle/>
        <a:p>
          <a:r>
            <a:rPr lang="en-US" dirty="0" smtClean="0"/>
            <a:t>Care Economy/Unpaid Work</a:t>
          </a:r>
          <a:endParaRPr lang="en-US" dirty="0"/>
        </a:p>
      </dgm:t>
    </dgm:pt>
    <dgm:pt modelId="{5BC5ACBE-8BC4-4E02-8299-4D0C8622705F}" type="parTrans" cxnId="{962C1316-67D1-4634-AA7C-65396EA75C21}">
      <dgm:prSet/>
      <dgm:spPr/>
      <dgm:t>
        <a:bodyPr/>
        <a:lstStyle/>
        <a:p>
          <a:endParaRPr lang="en-US"/>
        </a:p>
      </dgm:t>
    </dgm:pt>
    <dgm:pt modelId="{2E0F51C9-89F4-48D8-85FA-F30484803EC9}" type="sibTrans" cxnId="{962C1316-67D1-4634-AA7C-65396EA75C21}">
      <dgm:prSet/>
      <dgm:spPr/>
      <dgm:t>
        <a:bodyPr/>
        <a:lstStyle/>
        <a:p>
          <a:endParaRPr lang="en-US"/>
        </a:p>
      </dgm:t>
    </dgm:pt>
    <dgm:pt modelId="{559121E4-AB25-45DD-8E8A-45082228C58E}">
      <dgm:prSet phldrT="[Text]"/>
      <dgm:spPr/>
      <dgm:t>
        <a:bodyPr/>
        <a:lstStyle/>
        <a:p>
          <a:r>
            <a:rPr lang="en-US" dirty="0" smtClean="0"/>
            <a:t>Career Advancement</a:t>
          </a:r>
          <a:endParaRPr lang="en-US" dirty="0"/>
        </a:p>
      </dgm:t>
    </dgm:pt>
    <dgm:pt modelId="{E3498D63-0925-46DB-BF62-2030A9A41526}" type="parTrans" cxnId="{A3BC5CF2-6F6F-4DE1-89F0-BC6E10EAAE44}">
      <dgm:prSet/>
      <dgm:spPr/>
      <dgm:t>
        <a:bodyPr/>
        <a:lstStyle/>
        <a:p>
          <a:endParaRPr lang="en-US"/>
        </a:p>
      </dgm:t>
    </dgm:pt>
    <dgm:pt modelId="{EED3FC1E-F261-4DE9-BE4D-3A1AEBCEBFA3}" type="sibTrans" cxnId="{A3BC5CF2-6F6F-4DE1-89F0-BC6E10EAAE44}">
      <dgm:prSet/>
      <dgm:spPr/>
      <dgm:t>
        <a:bodyPr/>
        <a:lstStyle/>
        <a:p>
          <a:endParaRPr lang="en-US"/>
        </a:p>
      </dgm:t>
    </dgm:pt>
    <dgm:pt modelId="{54C5087C-ED58-4BEA-A140-EF168C6B285F}">
      <dgm:prSet phldrT="[Text]"/>
      <dgm:spPr/>
      <dgm:t>
        <a:bodyPr/>
        <a:lstStyle/>
        <a:p>
          <a:r>
            <a:rPr lang="en-US" dirty="0" smtClean="0"/>
            <a:t>Private Sector Leadership</a:t>
          </a:r>
          <a:endParaRPr lang="en-US" dirty="0"/>
        </a:p>
      </dgm:t>
    </dgm:pt>
    <dgm:pt modelId="{13ECBD21-EE64-4DA2-B7BA-88B410602D31}" type="parTrans" cxnId="{9ECBAA05-1A2E-4D1C-B6DB-3BEF90079E3F}">
      <dgm:prSet/>
      <dgm:spPr/>
      <dgm:t>
        <a:bodyPr/>
        <a:lstStyle/>
        <a:p>
          <a:endParaRPr lang="en-US"/>
        </a:p>
      </dgm:t>
    </dgm:pt>
    <dgm:pt modelId="{35861444-EDFE-4050-8B11-9B38737D7707}" type="sibTrans" cxnId="{9ECBAA05-1A2E-4D1C-B6DB-3BEF90079E3F}">
      <dgm:prSet/>
      <dgm:spPr/>
      <dgm:t>
        <a:bodyPr/>
        <a:lstStyle/>
        <a:p>
          <a:endParaRPr lang="en-US"/>
        </a:p>
      </dgm:t>
    </dgm:pt>
    <dgm:pt modelId="{59F52CD8-42DD-489B-8966-FD830E11F0B4}">
      <dgm:prSet phldrT="[Text]"/>
      <dgm:spPr/>
      <dgm:t>
        <a:bodyPr/>
        <a:lstStyle/>
        <a:p>
          <a:r>
            <a:rPr lang="en-US" dirty="0" smtClean="0"/>
            <a:t>Political Leadership</a:t>
          </a:r>
          <a:endParaRPr lang="en-US" dirty="0"/>
        </a:p>
      </dgm:t>
    </dgm:pt>
    <dgm:pt modelId="{14BF523D-87EE-4129-9168-25A8793EA62C}" type="parTrans" cxnId="{0081BD10-CBBB-4D05-AC32-0C1A4DE5633D}">
      <dgm:prSet/>
      <dgm:spPr/>
      <dgm:t>
        <a:bodyPr/>
        <a:lstStyle/>
        <a:p>
          <a:endParaRPr lang="en-US"/>
        </a:p>
      </dgm:t>
    </dgm:pt>
    <dgm:pt modelId="{49B322D1-1FD1-4545-BAEB-06BE058492A4}" type="sibTrans" cxnId="{0081BD10-CBBB-4D05-AC32-0C1A4DE5633D}">
      <dgm:prSet/>
      <dgm:spPr/>
      <dgm:t>
        <a:bodyPr/>
        <a:lstStyle/>
        <a:p>
          <a:endParaRPr lang="en-US"/>
        </a:p>
      </dgm:t>
    </dgm:pt>
    <dgm:pt modelId="{465CEA1F-B6FC-4214-9727-9A838698C6E1}">
      <dgm:prSet phldrT="[Text]"/>
      <dgm:spPr/>
      <dgm:t>
        <a:bodyPr/>
        <a:lstStyle/>
        <a:p>
          <a:r>
            <a:rPr lang="en-US" dirty="0" smtClean="0"/>
            <a:t>Positions of Influence</a:t>
          </a:r>
          <a:endParaRPr lang="en-US" dirty="0"/>
        </a:p>
      </dgm:t>
    </dgm:pt>
    <dgm:pt modelId="{75E26CF6-9EDE-4537-B18D-78D25ED86B15}" type="parTrans" cxnId="{DF449DB5-8E25-47FE-9F48-1E1EE3F59666}">
      <dgm:prSet/>
      <dgm:spPr/>
      <dgm:t>
        <a:bodyPr/>
        <a:lstStyle/>
        <a:p>
          <a:endParaRPr lang="en-US"/>
        </a:p>
      </dgm:t>
    </dgm:pt>
    <dgm:pt modelId="{158F8833-C74C-45B1-AA15-4CE32838932F}" type="sibTrans" cxnId="{DF449DB5-8E25-47FE-9F48-1E1EE3F59666}">
      <dgm:prSet/>
      <dgm:spPr/>
      <dgm:t>
        <a:bodyPr/>
        <a:lstStyle/>
        <a:p>
          <a:endParaRPr lang="en-US"/>
        </a:p>
      </dgm:t>
    </dgm:pt>
    <dgm:pt modelId="{7AB6C959-76CA-452C-AFB6-EE1036CB70C7}">
      <dgm:prSet phldrT="[Text]"/>
      <dgm:spPr/>
      <dgm:t>
        <a:bodyPr/>
        <a:lstStyle/>
        <a:p>
          <a:r>
            <a:rPr lang="en-US" dirty="0" smtClean="0"/>
            <a:t>“Networked Readiness”</a:t>
          </a:r>
          <a:endParaRPr lang="en-US" dirty="0"/>
        </a:p>
      </dgm:t>
    </dgm:pt>
    <dgm:pt modelId="{D55C0718-540D-47BC-A458-4F89383347B9}" type="parTrans" cxnId="{AFA029B5-E114-4254-9D4F-CE80EAF9F7A7}">
      <dgm:prSet/>
      <dgm:spPr/>
      <dgm:t>
        <a:bodyPr/>
        <a:lstStyle/>
        <a:p>
          <a:endParaRPr lang="en-US"/>
        </a:p>
      </dgm:t>
    </dgm:pt>
    <dgm:pt modelId="{AA204C0E-8B61-4C99-9EF2-AAD649F823C8}" type="sibTrans" cxnId="{AFA029B5-E114-4254-9D4F-CE80EAF9F7A7}">
      <dgm:prSet/>
      <dgm:spPr/>
      <dgm:t>
        <a:bodyPr/>
        <a:lstStyle/>
        <a:p>
          <a:endParaRPr lang="en-US"/>
        </a:p>
      </dgm:t>
    </dgm:pt>
    <dgm:pt modelId="{8387EF49-0E1C-45C1-8E67-A342B2A89A13}">
      <dgm:prSet phldrT="[Text]"/>
      <dgm:spPr/>
      <dgm:t>
        <a:bodyPr/>
        <a:lstStyle/>
        <a:p>
          <a:r>
            <a:rPr lang="en-US" dirty="0" smtClean="0"/>
            <a:t>Women in STEM</a:t>
          </a:r>
          <a:endParaRPr lang="en-US" dirty="0"/>
        </a:p>
      </dgm:t>
    </dgm:pt>
    <dgm:pt modelId="{5144549E-03FA-457B-A477-8BFABCF40DC0}" type="parTrans" cxnId="{71D92737-BFB2-4B4A-8B0E-00303D04EFF0}">
      <dgm:prSet/>
      <dgm:spPr/>
      <dgm:t>
        <a:bodyPr/>
        <a:lstStyle/>
        <a:p>
          <a:endParaRPr lang="en-US"/>
        </a:p>
      </dgm:t>
    </dgm:pt>
    <dgm:pt modelId="{68B8FEA2-2225-44E8-800D-FFE59624EB4D}" type="sibTrans" cxnId="{71D92737-BFB2-4B4A-8B0E-00303D04EFF0}">
      <dgm:prSet/>
      <dgm:spPr/>
      <dgm:t>
        <a:bodyPr/>
        <a:lstStyle/>
        <a:p>
          <a:endParaRPr lang="en-US"/>
        </a:p>
      </dgm:t>
    </dgm:pt>
    <dgm:pt modelId="{FBF92AEB-8DCC-490B-8BD0-0E0B4957E9D3}">
      <dgm:prSet phldrT="[Text]"/>
      <dgm:spPr/>
      <dgm:t>
        <a:bodyPr/>
        <a:lstStyle/>
        <a:p>
          <a:r>
            <a:rPr lang="en-US" dirty="0" smtClean="0"/>
            <a:t>“Green” Awareness and Activity</a:t>
          </a:r>
          <a:endParaRPr lang="en-US" dirty="0"/>
        </a:p>
      </dgm:t>
    </dgm:pt>
    <dgm:pt modelId="{FF574B8F-F9B7-4E67-AB07-65C0C401C398}" type="parTrans" cxnId="{B30B41C4-DEC1-4DF8-B2FE-56BF70BFFE9C}">
      <dgm:prSet/>
      <dgm:spPr/>
      <dgm:t>
        <a:bodyPr/>
        <a:lstStyle/>
        <a:p>
          <a:endParaRPr lang="en-US"/>
        </a:p>
      </dgm:t>
    </dgm:pt>
    <dgm:pt modelId="{0EF5CEDD-7227-4569-B0B6-3237DED18188}" type="sibTrans" cxnId="{B30B41C4-DEC1-4DF8-B2FE-56BF70BFFE9C}">
      <dgm:prSet/>
      <dgm:spPr/>
      <dgm:t>
        <a:bodyPr/>
        <a:lstStyle/>
        <a:p>
          <a:endParaRPr lang="en-US"/>
        </a:p>
      </dgm:t>
    </dgm:pt>
    <dgm:pt modelId="{BB34C4BB-D689-45E6-8BAC-D68182ADA5AD}" type="pres">
      <dgm:prSet presAssocID="{5AC64A9F-F271-4B3B-B65C-15B5DB7D09C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829AEEC-4EE3-4038-ACF4-B4F40CD15A32}" type="pres">
      <dgm:prSet presAssocID="{5C6FED73-5E12-4543-BEAE-8FDBAB088B3A}" presName="composite" presStyleCnt="0"/>
      <dgm:spPr/>
    </dgm:pt>
    <dgm:pt modelId="{95E3C4D1-B22F-4566-918C-5AE6B4226647}" type="pres">
      <dgm:prSet presAssocID="{5C6FED73-5E12-4543-BEAE-8FDBAB088B3A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C28B79-0D26-4B36-8BD6-550D6E288A9B}" type="pres">
      <dgm:prSet presAssocID="{5C6FED73-5E12-4543-BEAE-8FDBAB088B3A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8C6727-FDC6-4909-8E36-718CBA179670}" type="pres">
      <dgm:prSet presAssocID="{D2D13879-8854-4E32-BFE4-AE6C6B6949F4}" presName="space" presStyleCnt="0"/>
      <dgm:spPr/>
    </dgm:pt>
    <dgm:pt modelId="{2FB0628B-6967-4850-889D-EABFBD654514}" type="pres">
      <dgm:prSet presAssocID="{87815F2F-47F2-4254-870D-45805FC38895}" presName="composite" presStyleCnt="0"/>
      <dgm:spPr/>
    </dgm:pt>
    <dgm:pt modelId="{4CAB7D01-4893-4DAE-8A5D-0AA09DE265E3}" type="pres">
      <dgm:prSet presAssocID="{87815F2F-47F2-4254-870D-45805FC38895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6FF779-ABD5-4C0F-B580-A30CC36DF9C8}" type="pres">
      <dgm:prSet presAssocID="{87815F2F-47F2-4254-870D-45805FC38895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BC2AE5-ADE1-42B6-BFCC-F8B71EEE1999}" type="pres">
      <dgm:prSet presAssocID="{CED3339A-A1C9-4322-A36D-E283CA59F8E2}" presName="space" presStyleCnt="0"/>
      <dgm:spPr/>
    </dgm:pt>
    <dgm:pt modelId="{60CA4B29-058E-42AF-BDE8-F6DD3C61DFC4}" type="pres">
      <dgm:prSet presAssocID="{CBF6077D-E4E1-4AAA-B7BE-6A08B0DC56E9}" presName="composite" presStyleCnt="0"/>
      <dgm:spPr/>
    </dgm:pt>
    <dgm:pt modelId="{5E453F9F-2AC7-42CF-96A6-ECE4676B324F}" type="pres">
      <dgm:prSet presAssocID="{CBF6077D-E4E1-4AAA-B7BE-6A08B0DC56E9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FFAE4B-E447-4F53-A932-51DDD84C9FAF}" type="pres">
      <dgm:prSet presAssocID="{CBF6077D-E4E1-4AAA-B7BE-6A08B0DC56E9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0A5FF07-005B-4095-B6DE-40D84ECBCBED}" srcId="{5C6FED73-5E12-4543-BEAE-8FDBAB088B3A}" destId="{E895407A-A622-407E-B5F7-B472B96944B3}" srcOrd="3" destOrd="0" parTransId="{DB998201-4B33-46CC-A65F-3745635BE910}" sibTransId="{94782A7D-C332-4F84-9A08-22D4C51AF747}"/>
    <dgm:cxn modelId="{413211FE-8E74-4FA3-A740-30AD58FE65BB}" type="presOf" srcId="{5AC64A9F-F271-4B3B-B65C-15B5DB7D09C0}" destId="{BB34C4BB-D689-45E6-8BAC-D68182ADA5AD}" srcOrd="0" destOrd="0" presId="urn:microsoft.com/office/officeart/2005/8/layout/hList1"/>
    <dgm:cxn modelId="{AFA029B5-E114-4254-9D4F-CE80EAF9F7A7}" srcId="{CBF6077D-E4E1-4AAA-B7BE-6A08B0DC56E9}" destId="{7AB6C959-76CA-452C-AFB6-EE1036CB70C7}" srcOrd="2" destOrd="0" parTransId="{D55C0718-540D-47BC-A458-4F89383347B9}" sibTransId="{AA204C0E-8B61-4C99-9EF2-AAD649F823C8}"/>
    <dgm:cxn modelId="{0081BD10-CBBB-4D05-AC32-0C1A4DE5633D}" srcId="{87815F2F-47F2-4254-870D-45805FC38895}" destId="{59F52CD8-42DD-489B-8966-FD830E11F0B4}" srcOrd="4" destOrd="0" parTransId="{14BF523D-87EE-4129-9168-25A8793EA62C}" sibTransId="{49B322D1-1FD1-4545-BAEB-06BE058492A4}"/>
    <dgm:cxn modelId="{9C18734B-041B-4C2F-8641-57076D326D33}" type="presOf" srcId="{87815F2F-47F2-4254-870D-45805FC38895}" destId="{4CAB7D01-4893-4DAE-8A5D-0AA09DE265E3}" srcOrd="0" destOrd="0" presId="urn:microsoft.com/office/officeart/2005/8/layout/hList1"/>
    <dgm:cxn modelId="{F4154A50-6AE8-498D-BAF4-38FD64E97032}" srcId="{5AC64A9F-F271-4B3B-B65C-15B5DB7D09C0}" destId="{CBF6077D-E4E1-4AAA-B7BE-6A08B0DC56E9}" srcOrd="2" destOrd="0" parTransId="{D04F9B81-55A0-41B3-BA22-61092C16EB2A}" sibTransId="{E3030DDA-74A0-4669-911C-2279B25742EC}"/>
    <dgm:cxn modelId="{4107A275-B682-457D-AFD6-21057B2ED70D}" type="presOf" srcId="{E16C1D98-C6A4-460D-BFFC-AA4A4ACA39C1}" destId="{B4C28B79-0D26-4B36-8BD6-550D6E288A9B}" srcOrd="0" destOrd="0" presId="urn:microsoft.com/office/officeart/2005/8/layout/hList1"/>
    <dgm:cxn modelId="{C47A85EE-3952-41E2-934D-5746ECD5C1B5}" type="presOf" srcId="{8387EF49-0E1C-45C1-8E67-A342B2A89A13}" destId="{9DFFAE4B-E447-4F53-A932-51DDD84C9FAF}" srcOrd="0" destOrd="3" presId="urn:microsoft.com/office/officeart/2005/8/layout/hList1"/>
    <dgm:cxn modelId="{34F4D139-16A1-4D90-9115-B341BBC663E0}" type="presOf" srcId="{A1C6B2E2-D2B2-42C9-865E-3F3229F00F28}" destId="{B4C28B79-0D26-4B36-8BD6-550D6E288A9B}" srcOrd="0" destOrd="2" presId="urn:microsoft.com/office/officeart/2005/8/layout/hList1"/>
    <dgm:cxn modelId="{962C1316-67D1-4634-AA7C-65396EA75C21}" srcId="{87815F2F-47F2-4254-870D-45805FC38895}" destId="{0C60C2CF-D9F4-456B-BE87-E6330E6C29F5}" srcOrd="1" destOrd="0" parTransId="{5BC5ACBE-8BC4-4E02-8299-4D0C8622705F}" sibTransId="{2E0F51C9-89F4-48D8-85FA-F30484803EC9}"/>
    <dgm:cxn modelId="{164153E6-2239-4805-B290-3C2401E66675}" srcId="{CBF6077D-E4E1-4AAA-B7BE-6A08B0DC56E9}" destId="{041DAE2C-71C0-439F-848C-C40484AECD74}" srcOrd="1" destOrd="0" parTransId="{C87A3FC6-F042-4CEE-81D1-70AD7043123F}" sibTransId="{26CD1A09-5016-405E-A66E-0EDA0B93CFC3}"/>
    <dgm:cxn modelId="{A3BC5CF2-6F6F-4DE1-89F0-BC6E10EAAE44}" srcId="{87815F2F-47F2-4254-870D-45805FC38895}" destId="{559121E4-AB25-45DD-8E8A-45082228C58E}" srcOrd="2" destOrd="0" parTransId="{E3498D63-0925-46DB-BF62-2030A9A41526}" sibTransId="{EED3FC1E-F261-4DE9-BE4D-3A1AEBCEBFA3}"/>
    <dgm:cxn modelId="{221879E0-0714-4586-89E9-73F25C23ADB0}" type="presOf" srcId="{59F52CD8-42DD-489B-8966-FD830E11F0B4}" destId="{7A6FF779-ABD5-4C0F-B580-A30CC36DF9C8}" srcOrd="0" destOrd="4" presId="urn:microsoft.com/office/officeart/2005/8/layout/hList1"/>
    <dgm:cxn modelId="{7425105A-325C-4E3D-A625-32FA42094E7F}" type="presOf" srcId="{F487D76B-B3C4-471A-AD8B-E37FC3DA6D9F}" destId="{B4C28B79-0D26-4B36-8BD6-550D6E288A9B}" srcOrd="0" destOrd="4" presId="urn:microsoft.com/office/officeart/2005/8/layout/hList1"/>
    <dgm:cxn modelId="{B0200551-DD8C-4C93-8AEB-E70BF9C285E1}" type="presOf" srcId="{54C5087C-ED58-4BEA-A140-EF168C6B285F}" destId="{7A6FF779-ABD5-4C0F-B580-A30CC36DF9C8}" srcOrd="0" destOrd="3" presId="urn:microsoft.com/office/officeart/2005/8/layout/hList1"/>
    <dgm:cxn modelId="{5580DC10-0A8F-4241-A66D-60881C03EBBA}" type="presOf" srcId="{465CEA1F-B6FC-4214-9727-9A838698C6E1}" destId="{7A6FF779-ABD5-4C0F-B580-A30CC36DF9C8}" srcOrd="0" destOrd="5" presId="urn:microsoft.com/office/officeart/2005/8/layout/hList1"/>
    <dgm:cxn modelId="{EF9AA95A-D004-4333-A72D-6A10449568EB}" type="presOf" srcId="{7AB6C959-76CA-452C-AFB6-EE1036CB70C7}" destId="{9DFFAE4B-E447-4F53-A932-51DDD84C9FAF}" srcOrd="0" destOrd="2" presId="urn:microsoft.com/office/officeart/2005/8/layout/hList1"/>
    <dgm:cxn modelId="{8C86FF44-9A17-44F8-94EA-F7EAFC419091}" srcId="{CBF6077D-E4E1-4AAA-B7BE-6A08B0DC56E9}" destId="{CEDA1752-047F-4339-A5B7-F323DFC959DD}" srcOrd="0" destOrd="0" parTransId="{7ACCB28F-D57B-4EF0-AA45-5196EC0FB010}" sibTransId="{8893D4AB-0C9A-4679-B392-934047BAA238}"/>
    <dgm:cxn modelId="{F72BA049-5E47-42FB-88BB-4C688F780C6E}" srcId="{5C6FED73-5E12-4543-BEAE-8FDBAB088B3A}" destId="{E16C1D98-C6A4-460D-BFFC-AA4A4ACA39C1}" srcOrd="0" destOrd="0" parTransId="{8B3F44FE-7BD2-4CE6-977D-5FAF602373E7}" sibTransId="{16634F38-D968-47DA-ADF9-C986D44D55D7}"/>
    <dgm:cxn modelId="{9E6170FB-3353-4F26-89C5-4150C6564135}" type="presOf" srcId="{0C60C2CF-D9F4-456B-BE87-E6330E6C29F5}" destId="{7A6FF779-ABD5-4C0F-B580-A30CC36DF9C8}" srcOrd="0" destOrd="1" presId="urn:microsoft.com/office/officeart/2005/8/layout/hList1"/>
    <dgm:cxn modelId="{4D0B486F-A01A-4FEF-A798-55F77E868F55}" type="presOf" srcId="{5C6FED73-5E12-4543-BEAE-8FDBAB088B3A}" destId="{95E3C4D1-B22F-4566-918C-5AE6B4226647}" srcOrd="0" destOrd="0" presId="urn:microsoft.com/office/officeart/2005/8/layout/hList1"/>
    <dgm:cxn modelId="{F241F41A-2202-4BCD-9895-3BA6B8C1FF8A}" type="presOf" srcId="{041DAE2C-71C0-439F-848C-C40484AECD74}" destId="{9DFFAE4B-E447-4F53-A932-51DDD84C9FAF}" srcOrd="0" destOrd="1" presId="urn:microsoft.com/office/officeart/2005/8/layout/hList1"/>
    <dgm:cxn modelId="{139FC0DA-ABB2-4BED-8079-AF3D93088569}" srcId="{5AC64A9F-F271-4B3B-B65C-15B5DB7D09C0}" destId="{87815F2F-47F2-4254-870D-45805FC38895}" srcOrd="1" destOrd="0" parTransId="{91F4469C-F53C-4B43-BB67-54668DB4589F}" sibTransId="{CED3339A-A1C9-4322-A36D-E283CA59F8E2}"/>
    <dgm:cxn modelId="{490F4B87-E776-41FC-B90B-E0B5AE2D7324}" srcId="{5C6FED73-5E12-4543-BEAE-8FDBAB088B3A}" destId="{F487D76B-B3C4-471A-AD8B-E37FC3DA6D9F}" srcOrd="4" destOrd="0" parTransId="{6ECD82E8-B636-439B-BEC7-A1F60F5171A9}" sibTransId="{BDA71F15-1AA2-4B75-8A27-991DF3C44F7B}"/>
    <dgm:cxn modelId="{51E47DDB-2247-4EB2-814D-E32679FA9050}" type="presOf" srcId="{3C1379E1-528B-49E5-AFF3-BC87B7BDD869}" destId="{7A6FF779-ABD5-4C0F-B580-A30CC36DF9C8}" srcOrd="0" destOrd="0" presId="urn:microsoft.com/office/officeart/2005/8/layout/hList1"/>
    <dgm:cxn modelId="{FB203099-B203-4209-AC9D-051F1BCE2003}" type="presOf" srcId="{FBF92AEB-8DCC-490B-8BD0-0E0B4957E9D3}" destId="{9DFFAE4B-E447-4F53-A932-51DDD84C9FAF}" srcOrd="0" destOrd="4" presId="urn:microsoft.com/office/officeart/2005/8/layout/hList1"/>
    <dgm:cxn modelId="{9ECBAA05-1A2E-4D1C-B6DB-3BEF90079E3F}" srcId="{87815F2F-47F2-4254-870D-45805FC38895}" destId="{54C5087C-ED58-4BEA-A140-EF168C6B285F}" srcOrd="3" destOrd="0" parTransId="{13ECBD21-EE64-4DA2-B7BA-88B410602D31}" sibTransId="{35861444-EDFE-4050-8B11-9B38737D7707}"/>
    <dgm:cxn modelId="{DF449DB5-8E25-47FE-9F48-1E1EE3F59666}" srcId="{87815F2F-47F2-4254-870D-45805FC38895}" destId="{465CEA1F-B6FC-4214-9727-9A838698C6E1}" srcOrd="5" destOrd="0" parTransId="{75E26CF6-9EDE-4537-B18D-78D25ED86B15}" sibTransId="{158F8833-C74C-45B1-AA15-4CE32838932F}"/>
    <dgm:cxn modelId="{25CA6727-51D3-4F19-99E6-1D1A236E0A27}" type="presOf" srcId="{CBF6077D-E4E1-4AAA-B7BE-6A08B0DC56E9}" destId="{5E453F9F-2AC7-42CF-96A6-ECE4676B324F}" srcOrd="0" destOrd="0" presId="urn:microsoft.com/office/officeart/2005/8/layout/hList1"/>
    <dgm:cxn modelId="{004DA5F9-B452-42EE-81D8-4502EF3192CC}" srcId="{5C6FED73-5E12-4543-BEAE-8FDBAB088B3A}" destId="{9ED090E2-B275-4445-91C2-9BA54C0B2E0A}" srcOrd="1" destOrd="0" parTransId="{78F1438F-5550-468F-9590-53C965AB35AE}" sibTransId="{AC731EF7-9F77-4465-9E09-ACDDFF88E645}"/>
    <dgm:cxn modelId="{0466ADED-F269-420B-B6CC-7F5E2EE30F5B}" type="presOf" srcId="{E895407A-A622-407E-B5F7-B472B96944B3}" destId="{B4C28B79-0D26-4B36-8BD6-550D6E288A9B}" srcOrd="0" destOrd="3" presId="urn:microsoft.com/office/officeart/2005/8/layout/hList1"/>
    <dgm:cxn modelId="{8A967C28-2007-416B-9162-0C403E298B34}" srcId="{5AC64A9F-F271-4B3B-B65C-15B5DB7D09C0}" destId="{5C6FED73-5E12-4543-BEAE-8FDBAB088B3A}" srcOrd="0" destOrd="0" parTransId="{FADA7111-4F8F-47B6-903A-313CB91FC8CB}" sibTransId="{D2D13879-8854-4E32-BFE4-AE6C6B6949F4}"/>
    <dgm:cxn modelId="{CF49AF72-F9EB-45A0-8C8F-6CA8BBD17966}" srcId="{87815F2F-47F2-4254-870D-45805FC38895}" destId="{3C1379E1-528B-49E5-AFF3-BC87B7BDD869}" srcOrd="0" destOrd="0" parTransId="{EB9D1911-3619-401B-8257-3A8F866521AD}" sibTransId="{C80E78CB-61DE-432E-834C-51DA85CC0591}"/>
    <dgm:cxn modelId="{9B67730D-BE3F-48B5-BC6A-43E1A87D8E14}" type="presOf" srcId="{559121E4-AB25-45DD-8E8A-45082228C58E}" destId="{7A6FF779-ABD5-4C0F-B580-A30CC36DF9C8}" srcOrd="0" destOrd="2" presId="urn:microsoft.com/office/officeart/2005/8/layout/hList1"/>
    <dgm:cxn modelId="{B30B41C4-DEC1-4DF8-B2FE-56BF70BFFE9C}" srcId="{CBF6077D-E4E1-4AAA-B7BE-6A08B0DC56E9}" destId="{FBF92AEB-8DCC-490B-8BD0-0E0B4957E9D3}" srcOrd="4" destOrd="0" parTransId="{FF574B8F-F9B7-4E67-AB07-65C0C401C398}" sibTransId="{0EF5CEDD-7227-4569-B0B6-3237DED18188}"/>
    <dgm:cxn modelId="{71D92737-BFB2-4B4A-8B0E-00303D04EFF0}" srcId="{CBF6077D-E4E1-4AAA-B7BE-6A08B0DC56E9}" destId="{8387EF49-0E1C-45C1-8E67-A342B2A89A13}" srcOrd="3" destOrd="0" parTransId="{5144549E-03FA-457B-A477-8BFABCF40DC0}" sibTransId="{68B8FEA2-2225-44E8-800D-FFE59624EB4D}"/>
    <dgm:cxn modelId="{89073A28-B0FD-4AB7-8C60-6716A0FF6632}" srcId="{5C6FED73-5E12-4543-BEAE-8FDBAB088B3A}" destId="{A1C6B2E2-D2B2-42C9-865E-3F3229F00F28}" srcOrd="2" destOrd="0" parTransId="{D00B0BA6-8C65-495D-BF93-6AB4F565AEAF}" sibTransId="{3899EDE1-44F2-4961-AD7B-1BEAFECEEF2F}"/>
    <dgm:cxn modelId="{44501823-D8FF-4F55-BE5C-16A2BF728381}" type="presOf" srcId="{9ED090E2-B275-4445-91C2-9BA54C0B2E0A}" destId="{B4C28B79-0D26-4B36-8BD6-550D6E288A9B}" srcOrd="0" destOrd="1" presId="urn:microsoft.com/office/officeart/2005/8/layout/hList1"/>
    <dgm:cxn modelId="{0CA76618-8771-4837-B746-0D590456F4A1}" type="presOf" srcId="{CEDA1752-047F-4339-A5B7-F323DFC959DD}" destId="{9DFFAE4B-E447-4F53-A932-51DDD84C9FAF}" srcOrd="0" destOrd="0" presId="urn:microsoft.com/office/officeart/2005/8/layout/hList1"/>
    <dgm:cxn modelId="{1A1690BD-1679-479C-A1EA-63B9A67DFA90}" type="presParOf" srcId="{BB34C4BB-D689-45E6-8BAC-D68182ADA5AD}" destId="{1829AEEC-4EE3-4038-ACF4-B4F40CD15A32}" srcOrd="0" destOrd="0" presId="urn:microsoft.com/office/officeart/2005/8/layout/hList1"/>
    <dgm:cxn modelId="{D3EAB88C-9D8A-4C9A-9878-197E95A08F4C}" type="presParOf" srcId="{1829AEEC-4EE3-4038-ACF4-B4F40CD15A32}" destId="{95E3C4D1-B22F-4566-918C-5AE6B4226647}" srcOrd="0" destOrd="0" presId="urn:microsoft.com/office/officeart/2005/8/layout/hList1"/>
    <dgm:cxn modelId="{E7456774-8B53-4F01-B033-80C38B0DB2F2}" type="presParOf" srcId="{1829AEEC-4EE3-4038-ACF4-B4F40CD15A32}" destId="{B4C28B79-0D26-4B36-8BD6-550D6E288A9B}" srcOrd="1" destOrd="0" presId="urn:microsoft.com/office/officeart/2005/8/layout/hList1"/>
    <dgm:cxn modelId="{23795416-D38A-4246-819B-0C93C5BBBEBB}" type="presParOf" srcId="{BB34C4BB-D689-45E6-8BAC-D68182ADA5AD}" destId="{0A8C6727-FDC6-4909-8E36-718CBA179670}" srcOrd="1" destOrd="0" presId="urn:microsoft.com/office/officeart/2005/8/layout/hList1"/>
    <dgm:cxn modelId="{E66115F6-D93F-47FF-A9DD-212EB299D6D8}" type="presParOf" srcId="{BB34C4BB-D689-45E6-8BAC-D68182ADA5AD}" destId="{2FB0628B-6967-4850-889D-EABFBD654514}" srcOrd="2" destOrd="0" presId="urn:microsoft.com/office/officeart/2005/8/layout/hList1"/>
    <dgm:cxn modelId="{35EAC0A2-3E73-4684-B870-421192011FEB}" type="presParOf" srcId="{2FB0628B-6967-4850-889D-EABFBD654514}" destId="{4CAB7D01-4893-4DAE-8A5D-0AA09DE265E3}" srcOrd="0" destOrd="0" presId="urn:microsoft.com/office/officeart/2005/8/layout/hList1"/>
    <dgm:cxn modelId="{FA93E85A-0B94-4B6F-95D9-8D6F69F37DD1}" type="presParOf" srcId="{2FB0628B-6967-4850-889D-EABFBD654514}" destId="{7A6FF779-ABD5-4C0F-B580-A30CC36DF9C8}" srcOrd="1" destOrd="0" presId="urn:microsoft.com/office/officeart/2005/8/layout/hList1"/>
    <dgm:cxn modelId="{0E057907-0ED0-4082-AC1F-9B474C4B21EC}" type="presParOf" srcId="{BB34C4BB-D689-45E6-8BAC-D68182ADA5AD}" destId="{11BC2AE5-ADE1-42B6-BFCC-F8B71EEE1999}" srcOrd="3" destOrd="0" presId="urn:microsoft.com/office/officeart/2005/8/layout/hList1"/>
    <dgm:cxn modelId="{49FD52FE-BED5-435F-A18D-A31FADAEBF64}" type="presParOf" srcId="{BB34C4BB-D689-45E6-8BAC-D68182ADA5AD}" destId="{60CA4B29-058E-42AF-BDE8-F6DD3C61DFC4}" srcOrd="4" destOrd="0" presId="urn:microsoft.com/office/officeart/2005/8/layout/hList1"/>
    <dgm:cxn modelId="{161E22C7-CF32-442A-9153-51A1AAAFFE66}" type="presParOf" srcId="{60CA4B29-058E-42AF-BDE8-F6DD3C61DFC4}" destId="{5E453F9F-2AC7-42CF-96A6-ECE4676B324F}" srcOrd="0" destOrd="0" presId="urn:microsoft.com/office/officeart/2005/8/layout/hList1"/>
    <dgm:cxn modelId="{0F5EBA14-7531-440A-A1B9-659F14772207}" type="presParOf" srcId="{60CA4B29-058E-42AF-BDE8-F6DD3C61DFC4}" destId="{9DFFAE4B-E447-4F53-A932-51DDD84C9FA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AC64A9F-F271-4B3B-B65C-15B5DB7D09C0}" type="doc">
      <dgm:prSet loTypeId="urn:microsoft.com/office/officeart/2005/8/layout/h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C6FED73-5E12-4543-BEAE-8FDBAB088B3A}">
      <dgm:prSet phldrT="[Text]"/>
      <dgm:spPr/>
      <dgm:t>
        <a:bodyPr/>
        <a:lstStyle/>
        <a:p>
          <a:r>
            <a:rPr lang="en-US" b="1" dirty="0" smtClean="0"/>
            <a:t>Access to Capital and Assets</a:t>
          </a:r>
          <a:endParaRPr lang="en-US" b="1" dirty="0"/>
        </a:p>
      </dgm:t>
    </dgm:pt>
    <dgm:pt modelId="{FADA7111-4F8F-47B6-903A-313CB91FC8CB}" type="parTrans" cxnId="{8A967C28-2007-416B-9162-0C403E298B34}">
      <dgm:prSet/>
      <dgm:spPr/>
      <dgm:t>
        <a:bodyPr/>
        <a:lstStyle/>
        <a:p>
          <a:endParaRPr lang="en-US"/>
        </a:p>
      </dgm:t>
    </dgm:pt>
    <dgm:pt modelId="{D2D13879-8854-4E32-BFE4-AE6C6B6949F4}" type="sibTrans" cxnId="{8A967C28-2007-416B-9162-0C403E298B34}">
      <dgm:prSet/>
      <dgm:spPr/>
      <dgm:t>
        <a:bodyPr/>
        <a:lstStyle/>
        <a:p>
          <a:endParaRPr lang="en-US"/>
        </a:p>
      </dgm:t>
    </dgm:pt>
    <dgm:pt modelId="{E16C1D98-C6A4-460D-BFFC-AA4A4ACA39C1}">
      <dgm:prSet phldrT="[Text]"/>
      <dgm:spPr/>
      <dgm:t>
        <a:bodyPr/>
        <a:lstStyle/>
        <a:p>
          <a:r>
            <a:rPr lang="en-US" dirty="0" smtClean="0"/>
            <a:t>Property/Inheritance</a:t>
          </a:r>
          <a:endParaRPr lang="en-US" dirty="0"/>
        </a:p>
      </dgm:t>
    </dgm:pt>
    <dgm:pt modelId="{8B3F44FE-7BD2-4CE6-977D-5FAF602373E7}" type="parTrans" cxnId="{F72BA049-5E47-42FB-88BB-4C688F780C6E}">
      <dgm:prSet/>
      <dgm:spPr/>
      <dgm:t>
        <a:bodyPr/>
        <a:lstStyle/>
        <a:p>
          <a:endParaRPr lang="en-US"/>
        </a:p>
      </dgm:t>
    </dgm:pt>
    <dgm:pt modelId="{16634F38-D968-47DA-ADF9-C986D44D55D7}" type="sibTrans" cxnId="{F72BA049-5E47-42FB-88BB-4C688F780C6E}">
      <dgm:prSet/>
      <dgm:spPr/>
      <dgm:t>
        <a:bodyPr/>
        <a:lstStyle/>
        <a:p>
          <a:endParaRPr lang="en-US"/>
        </a:p>
      </dgm:t>
    </dgm:pt>
    <dgm:pt modelId="{9ED090E2-B275-4445-91C2-9BA54C0B2E0A}">
      <dgm:prSet phldrT="[Text]"/>
      <dgm:spPr/>
      <dgm:t>
        <a:bodyPr/>
        <a:lstStyle/>
        <a:p>
          <a:r>
            <a:rPr lang="en-US" dirty="0" smtClean="0"/>
            <a:t>Financial Services (Access)</a:t>
          </a:r>
          <a:endParaRPr lang="en-US" dirty="0"/>
        </a:p>
      </dgm:t>
    </dgm:pt>
    <dgm:pt modelId="{78F1438F-5550-468F-9590-53C965AB35AE}" type="parTrans" cxnId="{004DA5F9-B452-42EE-81D8-4502EF3192CC}">
      <dgm:prSet/>
      <dgm:spPr/>
      <dgm:t>
        <a:bodyPr/>
        <a:lstStyle/>
        <a:p>
          <a:endParaRPr lang="en-US"/>
        </a:p>
      </dgm:t>
    </dgm:pt>
    <dgm:pt modelId="{AC731EF7-9F77-4465-9E09-ACDDFF88E645}" type="sibTrans" cxnId="{004DA5F9-B452-42EE-81D8-4502EF3192CC}">
      <dgm:prSet/>
      <dgm:spPr/>
      <dgm:t>
        <a:bodyPr/>
        <a:lstStyle/>
        <a:p>
          <a:endParaRPr lang="en-US"/>
        </a:p>
      </dgm:t>
    </dgm:pt>
    <dgm:pt modelId="{87815F2F-47F2-4254-870D-45805FC38895}">
      <dgm:prSet phldrT="[Text]"/>
      <dgm:spPr/>
      <dgm:t>
        <a:bodyPr/>
        <a:lstStyle/>
        <a:p>
          <a:r>
            <a:rPr lang="en-US" b="1" dirty="0" smtClean="0"/>
            <a:t>Access to Markets</a:t>
          </a:r>
          <a:endParaRPr lang="en-US" b="1" dirty="0"/>
        </a:p>
      </dgm:t>
    </dgm:pt>
    <dgm:pt modelId="{91F4469C-F53C-4B43-BB67-54668DB4589F}" type="parTrans" cxnId="{139FC0DA-ABB2-4BED-8079-AF3D93088569}">
      <dgm:prSet/>
      <dgm:spPr/>
      <dgm:t>
        <a:bodyPr/>
        <a:lstStyle/>
        <a:p>
          <a:endParaRPr lang="en-US"/>
        </a:p>
      </dgm:t>
    </dgm:pt>
    <dgm:pt modelId="{CED3339A-A1C9-4322-A36D-E283CA59F8E2}" type="sibTrans" cxnId="{139FC0DA-ABB2-4BED-8079-AF3D93088569}">
      <dgm:prSet/>
      <dgm:spPr/>
      <dgm:t>
        <a:bodyPr/>
        <a:lstStyle/>
        <a:p>
          <a:endParaRPr lang="en-US"/>
        </a:p>
      </dgm:t>
    </dgm:pt>
    <dgm:pt modelId="{3C1379E1-528B-49E5-AFF3-BC87B7BDD869}">
      <dgm:prSet phldrT="[Text]"/>
      <dgm:spPr/>
      <dgm:t>
        <a:bodyPr/>
        <a:lstStyle/>
        <a:p>
          <a:r>
            <a:rPr lang="en-US" dirty="0" smtClean="0"/>
            <a:t>Infrastructure</a:t>
          </a:r>
          <a:endParaRPr lang="en-US" b="0" dirty="0"/>
        </a:p>
      </dgm:t>
    </dgm:pt>
    <dgm:pt modelId="{EB9D1911-3619-401B-8257-3A8F866521AD}" type="parTrans" cxnId="{CF49AF72-F9EB-45A0-8C8F-6CA8BBD17966}">
      <dgm:prSet/>
      <dgm:spPr/>
      <dgm:t>
        <a:bodyPr/>
        <a:lstStyle/>
        <a:p>
          <a:endParaRPr lang="en-US"/>
        </a:p>
      </dgm:t>
    </dgm:pt>
    <dgm:pt modelId="{C80E78CB-61DE-432E-834C-51DA85CC0591}" type="sibTrans" cxnId="{CF49AF72-F9EB-45A0-8C8F-6CA8BBD17966}">
      <dgm:prSet/>
      <dgm:spPr/>
      <dgm:t>
        <a:bodyPr/>
        <a:lstStyle/>
        <a:p>
          <a:endParaRPr lang="en-US"/>
        </a:p>
      </dgm:t>
    </dgm:pt>
    <dgm:pt modelId="{814271B0-83DE-4237-9D63-06C7764B707F}">
      <dgm:prSet phldrT="[Text]"/>
      <dgm:spPr/>
      <dgm:t>
        <a:bodyPr/>
        <a:lstStyle/>
        <a:p>
          <a:r>
            <a:rPr lang="en-US" b="0" dirty="0" smtClean="0"/>
            <a:t>Competition</a:t>
          </a:r>
          <a:endParaRPr lang="en-US" b="0" dirty="0"/>
        </a:p>
      </dgm:t>
    </dgm:pt>
    <dgm:pt modelId="{7A810295-DB69-4DD8-B0FB-A2104CAE8449}" type="parTrans" cxnId="{5F46C3E9-0BBD-4F40-BC5C-D1BEF2092F95}">
      <dgm:prSet/>
      <dgm:spPr/>
      <dgm:t>
        <a:bodyPr/>
        <a:lstStyle/>
        <a:p>
          <a:endParaRPr lang="en-US"/>
        </a:p>
      </dgm:t>
    </dgm:pt>
    <dgm:pt modelId="{1034F91D-EA8F-4C70-8475-EB8095414FB9}" type="sibTrans" cxnId="{5F46C3E9-0BBD-4F40-BC5C-D1BEF2092F95}">
      <dgm:prSet/>
      <dgm:spPr/>
      <dgm:t>
        <a:bodyPr/>
        <a:lstStyle/>
        <a:p>
          <a:endParaRPr lang="en-US"/>
        </a:p>
      </dgm:t>
    </dgm:pt>
    <dgm:pt modelId="{7888AE9E-3E94-4F5C-9412-1EF460689AF8}">
      <dgm:prSet phldrT="[Text]"/>
      <dgm:spPr/>
      <dgm:t>
        <a:bodyPr/>
        <a:lstStyle/>
        <a:p>
          <a:r>
            <a:rPr lang="en-US" dirty="0" smtClean="0"/>
            <a:t>Labor Market Participation</a:t>
          </a:r>
          <a:endParaRPr lang="en-US" dirty="0"/>
        </a:p>
      </dgm:t>
    </dgm:pt>
    <dgm:pt modelId="{607BE3C1-DD77-4C66-A5C4-554734159E67}" type="parTrans" cxnId="{98977515-1533-47AF-A974-FB4511F335A2}">
      <dgm:prSet/>
      <dgm:spPr/>
      <dgm:t>
        <a:bodyPr/>
        <a:lstStyle/>
        <a:p>
          <a:endParaRPr lang="en-US"/>
        </a:p>
      </dgm:t>
    </dgm:pt>
    <dgm:pt modelId="{A0320CBB-8161-4D11-A1C7-F2BCE12662A0}" type="sibTrans" cxnId="{98977515-1533-47AF-A974-FB4511F335A2}">
      <dgm:prSet/>
      <dgm:spPr/>
      <dgm:t>
        <a:bodyPr/>
        <a:lstStyle/>
        <a:p>
          <a:endParaRPr lang="en-US"/>
        </a:p>
      </dgm:t>
    </dgm:pt>
    <dgm:pt modelId="{AF2CC53B-3789-4F5B-93D4-DF48199A60D9}">
      <dgm:prSet phldrT="[Text]"/>
      <dgm:spPr/>
      <dgm:t>
        <a:bodyPr/>
        <a:lstStyle/>
        <a:p>
          <a:endParaRPr lang="en-US" dirty="0"/>
        </a:p>
      </dgm:t>
    </dgm:pt>
    <dgm:pt modelId="{0434B250-5B05-4FFB-8CF7-14FB58105BB3}" type="parTrans" cxnId="{93201ED8-8E06-40B6-824A-B4B104DCB651}">
      <dgm:prSet/>
      <dgm:spPr/>
      <dgm:t>
        <a:bodyPr/>
        <a:lstStyle/>
        <a:p>
          <a:endParaRPr lang="en-US"/>
        </a:p>
      </dgm:t>
    </dgm:pt>
    <dgm:pt modelId="{0AAAB2FC-0F81-493A-8318-1510DEE54C12}" type="sibTrans" cxnId="{93201ED8-8E06-40B6-824A-B4B104DCB651}">
      <dgm:prSet/>
      <dgm:spPr/>
      <dgm:t>
        <a:bodyPr/>
        <a:lstStyle/>
        <a:p>
          <a:endParaRPr lang="en-US"/>
        </a:p>
      </dgm:t>
    </dgm:pt>
    <dgm:pt modelId="{02C697AD-BA66-4887-8071-C6BBC4D48C5C}">
      <dgm:prSet phldrT="[Text]"/>
      <dgm:spPr/>
      <dgm:t>
        <a:bodyPr/>
        <a:lstStyle/>
        <a:p>
          <a:r>
            <a:rPr lang="en-US" dirty="0" smtClean="0"/>
            <a:t>Savings and Borrowing</a:t>
          </a:r>
          <a:endParaRPr lang="en-US" dirty="0"/>
        </a:p>
      </dgm:t>
    </dgm:pt>
    <dgm:pt modelId="{8E4E68F8-AB36-4C73-AA57-2EA77267EB3B}" type="parTrans" cxnId="{F8B356EC-3F8C-4724-A42F-2FBCEA17ECE1}">
      <dgm:prSet/>
      <dgm:spPr/>
      <dgm:t>
        <a:bodyPr/>
        <a:lstStyle/>
        <a:p>
          <a:endParaRPr lang="en-US"/>
        </a:p>
      </dgm:t>
    </dgm:pt>
    <dgm:pt modelId="{753A2225-E6DD-408D-B6DF-C8DE990BBE54}" type="sibTrans" cxnId="{F8B356EC-3F8C-4724-A42F-2FBCEA17ECE1}">
      <dgm:prSet/>
      <dgm:spPr/>
      <dgm:t>
        <a:bodyPr/>
        <a:lstStyle/>
        <a:p>
          <a:endParaRPr lang="en-US"/>
        </a:p>
      </dgm:t>
    </dgm:pt>
    <dgm:pt modelId="{C2C3EB2F-F1C6-4E6E-8223-A62142789119}">
      <dgm:prSet phldrT="[Text]"/>
      <dgm:spPr/>
      <dgm:t>
        <a:bodyPr/>
        <a:lstStyle/>
        <a:p>
          <a:endParaRPr lang="en-US" dirty="0"/>
        </a:p>
      </dgm:t>
    </dgm:pt>
    <dgm:pt modelId="{58851CBB-CB6F-4A29-A2ED-AB24F97D5401}" type="parTrans" cxnId="{67DF7AF3-9690-492D-B58F-6C56B3D20EBF}">
      <dgm:prSet/>
      <dgm:spPr/>
      <dgm:t>
        <a:bodyPr/>
        <a:lstStyle/>
        <a:p>
          <a:endParaRPr lang="en-US"/>
        </a:p>
      </dgm:t>
    </dgm:pt>
    <dgm:pt modelId="{C5F4DB9E-6CA7-40C6-8B06-4F4F121FCC69}" type="sibTrans" cxnId="{67DF7AF3-9690-492D-B58F-6C56B3D20EBF}">
      <dgm:prSet/>
      <dgm:spPr/>
      <dgm:t>
        <a:bodyPr/>
        <a:lstStyle/>
        <a:p>
          <a:endParaRPr lang="en-US"/>
        </a:p>
      </dgm:t>
    </dgm:pt>
    <dgm:pt modelId="{B222938C-F821-4487-8E27-A4846341122D}">
      <dgm:prSet phldrT="[Text]"/>
      <dgm:spPr/>
      <dgm:t>
        <a:bodyPr/>
        <a:lstStyle/>
        <a:p>
          <a:r>
            <a:rPr lang="en-US" dirty="0" smtClean="0"/>
            <a:t>Building Credit</a:t>
          </a:r>
          <a:endParaRPr lang="en-US" dirty="0"/>
        </a:p>
      </dgm:t>
    </dgm:pt>
    <dgm:pt modelId="{0B237A12-C09C-44C1-9B07-32190C50CED8}" type="parTrans" cxnId="{FCA80C46-7C91-4032-9A0B-DE055EEE572A}">
      <dgm:prSet/>
      <dgm:spPr/>
      <dgm:t>
        <a:bodyPr/>
        <a:lstStyle/>
        <a:p>
          <a:endParaRPr lang="en-US"/>
        </a:p>
      </dgm:t>
    </dgm:pt>
    <dgm:pt modelId="{58DF95E0-6BF6-46E3-8C80-C523F7BD05B9}" type="sibTrans" cxnId="{FCA80C46-7C91-4032-9A0B-DE055EEE572A}">
      <dgm:prSet/>
      <dgm:spPr/>
      <dgm:t>
        <a:bodyPr/>
        <a:lstStyle/>
        <a:p>
          <a:endParaRPr lang="en-US"/>
        </a:p>
      </dgm:t>
    </dgm:pt>
    <dgm:pt modelId="{B43CFF23-3816-470B-AE64-2FB6E84B16F8}">
      <dgm:prSet phldrT="[Text]"/>
      <dgm:spPr/>
      <dgm:t>
        <a:bodyPr/>
        <a:lstStyle/>
        <a:p>
          <a:r>
            <a:rPr lang="en-US" b="0" dirty="0" smtClean="0"/>
            <a:t>International Trade</a:t>
          </a:r>
          <a:endParaRPr lang="en-US" b="0" dirty="0"/>
        </a:p>
      </dgm:t>
    </dgm:pt>
    <dgm:pt modelId="{41F8F161-7A8A-41D4-A200-1759FC52E7E3}" type="parTrans" cxnId="{099A620B-B3C8-463A-BF7A-FCBAFCB92541}">
      <dgm:prSet/>
      <dgm:spPr/>
      <dgm:t>
        <a:bodyPr/>
        <a:lstStyle/>
        <a:p>
          <a:endParaRPr lang="en-US"/>
        </a:p>
      </dgm:t>
    </dgm:pt>
    <dgm:pt modelId="{2885F3EE-0083-4E56-981C-C9CC7E984097}" type="sibTrans" cxnId="{099A620B-B3C8-463A-BF7A-FCBAFCB92541}">
      <dgm:prSet/>
      <dgm:spPr/>
      <dgm:t>
        <a:bodyPr/>
        <a:lstStyle/>
        <a:p>
          <a:endParaRPr lang="en-US"/>
        </a:p>
      </dgm:t>
    </dgm:pt>
    <dgm:pt modelId="{3080624E-70CD-43C7-9F74-045770A1ACC6}">
      <dgm:prSet phldrT="[Text]"/>
      <dgm:spPr/>
      <dgm:t>
        <a:bodyPr/>
        <a:lstStyle/>
        <a:p>
          <a:r>
            <a:rPr lang="en-US" b="0" dirty="0" smtClean="0"/>
            <a:t>Vulnerable Employment</a:t>
          </a:r>
          <a:endParaRPr lang="en-US" b="0" dirty="0"/>
        </a:p>
      </dgm:t>
    </dgm:pt>
    <dgm:pt modelId="{12A6C4F2-394D-4047-8689-BF20A3A460EC}" type="parTrans" cxnId="{E5965F17-B673-47C6-AEF5-A57316FC6B0F}">
      <dgm:prSet/>
      <dgm:spPr/>
      <dgm:t>
        <a:bodyPr/>
        <a:lstStyle/>
        <a:p>
          <a:endParaRPr lang="en-US"/>
        </a:p>
      </dgm:t>
    </dgm:pt>
    <dgm:pt modelId="{D6F9475B-CAC5-4419-A05D-7AA16ECF7BEC}" type="sibTrans" cxnId="{E5965F17-B673-47C6-AEF5-A57316FC6B0F}">
      <dgm:prSet/>
      <dgm:spPr/>
      <dgm:t>
        <a:bodyPr/>
        <a:lstStyle/>
        <a:p>
          <a:endParaRPr lang="en-US"/>
        </a:p>
      </dgm:t>
    </dgm:pt>
    <dgm:pt modelId="{15D87F0A-34BA-4EE9-9F71-35AE8C7BDC61}">
      <dgm:prSet phldrT="[Text]"/>
      <dgm:spPr/>
      <dgm:t>
        <a:bodyPr/>
        <a:lstStyle/>
        <a:p>
          <a:r>
            <a:rPr lang="en-US" b="0" dirty="0" smtClean="0"/>
            <a:t>Non-discrimination in Employment</a:t>
          </a:r>
          <a:endParaRPr lang="en-US" b="0" dirty="0"/>
        </a:p>
      </dgm:t>
    </dgm:pt>
    <dgm:pt modelId="{7CC26561-6E52-47C6-A46B-9B72020DF23E}" type="parTrans" cxnId="{7B04D75E-53B5-4C81-AD24-51AC0B918C0F}">
      <dgm:prSet/>
      <dgm:spPr/>
      <dgm:t>
        <a:bodyPr/>
        <a:lstStyle/>
        <a:p>
          <a:endParaRPr lang="en-US"/>
        </a:p>
      </dgm:t>
    </dgm:pt>
    <dgm:pt modelId="{D934B8FE-1303-47C3-9ECB-1BA466224BBF}" type="sibTrans" cxnId="{7B04D75E-53B5-4C81-AD24-51AC0B918C0F}">
      <dgm:prSet/>
      <dgm:spPr/>
      <dgm:t>
        <a:bodyPr/>
        <a:lstStyle/>
        <a:p>
          <a:endParaRPr lang="en-US"/>
        </a:p>
      </dgm:t>
    </dgm:pt>
    <dgm:pt modelId="{BB34C4BB-D689-45E6-8BAC-D68182ADA5AD}" type="pres">
      <dgm:prSet presAssocID="{5AC64A9F-F271-4B3B-B65C-15B5DB7D09C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829AEEC-4EE3-4038-ACF4-B4F40CD15A32}" type="pres">
      <dgm:prSet presAssocID="{5C6FED73-5E12-4543-BEAE-8FDBAB088B3A}" presName="composite" presStyleCnt="0"/>
      <dgm:spPr/>
    </dgm:pt>
    <dgm:pt modelId="{95E3C4D1-B22F-4566-918C-5AE6B4226647}" type="pres">
      <dgm:prSet presAssocID="{5C6FED73-5E12-4543-BEAE-8FDBAB088B3A}" presName="parTx" presStyleLbl="alignNode1" presStyleIdx="0" presStyleCnt="2" custScaleX="1115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C28B79-0D26-4B36-8BD6-550D6E288A9B}" type="pres">
      <dgm:prSet presAssocID="{5C6FED73-5E12-4543-BEAE-8FDBAB088B3A}" presName="desTx" presStyleLbl="alignAccFollowNode1" presStyleIdx="0" presStyleCnt="2" custScaleX="1113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8C6727-FDC6-4909-8E36-718CBA179670}" type="pres">
      <dgm:prSet presAssocID="{D2D13879-8854-4E32-BFE4-AE6C6B6949F4}" presName="space" presStyleCnt="0"/>
      <dgm:spPr/>
    </dgm:pt>
    <dgm:pt modelId="{2FB0628B-6967-4850-889D-EABFBD654514}" type="pres">
      <dgm:prSet presAssocID="{87815F2F-47F2-4254-870D-45805FC38895}" presName="composite" presStyleCnt="0"/>
      <dgm:spPr/>
    </dgm:pt>
    <dgm:pt modelId="{4CAB7D01-4893-4DAE-8A5D-0AA09DE265E3}" type="pres">
      <dgm:prSet presAssocID="{87815F2F-47F2-4254-870D-45805FC38895}" presName="parTx" presStyleLbl="alignNode1" presStyleIdx="1" presStyleCnt="2" custScaleX="11655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6FF779-ABD5-4C0F-B580-A30CC36DF9C8}" type="pres">
      <dgm:prSet presAssocID="{87815F2F-47F2-4254-870D-45805FC38895}" presName="desTx" presStyleLbl="alignAccFollowNode1" presStyleIdx="1" presStyleCnt="2" custScaleX="117190" custLinFactNeighborX="1" custLinFactNeighborY="-45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8B356EC-3F8C-4724-A42F-2FBCEA17ECE1}" srcId="{5C6FED73-5E12-4543-BEAE-8FDBAB088B3A}" destId="{02C697AD-BA66-4887-8071-C6BBC4D48C5C}" srcOrd="3" destOrd="0" parTransId="{8E4E68F8-AB36-4C73-AA57-2EA77267EB3B}" sibTransId="{753A2225-E6DD-408D-B6DF-C8DE990BBE54}"/>
    <dgm:cxn modelId="{59ADC39E-CA97-44F6-8F8F-E11E11750CF0}" type="presOf" srcId="{15D87F0A-34BA-4EE9-9F71-35AE8C7BDC61}" destId="{7A6FF779-ABD5-4C0F-B580-A30CC36DF9C8}" srcOrd="0" destOrd="4" presId="urn:microsoft.com/office/officeart/2005/8/layout/hList1"/>
    <dgm:cxn modelId="{5F46C3E9-0BBD-4F40-BC5C-D1BEF2092F95}" srcId="{87815F2F-47F2-4254-870D-45805FC38895}" destId="{814271B0-83DE-4237-9D63-06C7764B707F}" srcOrd="1" destOrd="0" parTransId="{7A810295-DB69-4DD8-B0FB-A2104CAE8449}" sibTransId="{1034F91D-EA8F-4C70-8475-EB8095414FB9}"/>
    <dgm:cxn modelId="{A894ED1E-ADB4-4B21-B30D-841003459803}" type="presOf" srcId="{9ED090E2-B275-4445-91C2-9BA54C0B2E0A}" destId="{B4C28B79-0D26-4B36-8BD6-550D6E288A9B}" srcOrd="0" destOrd="2" presId="urn:microsoft.com/office/officeart/2005/8/layout/hList1"/>
    <dgm:cxn modelId="{6D1F14C5-22A6-4A20-B26B-41B7E18CA1A9}" type="presOf" srcId="{814271B0-83DE-4237-9D63-06C7764B707F}" destId="{7A6FF779-ABD5-4C0F-B580-A30CC36DF9C8}" srcOrd="0" destOrd="1" presId="urn:microsoft.com/office/officeart/2005/8/layout/hList1"/>
    <dgm:cxn modelId="{459D1DFB-AEE3-4ECC-A6B4-23D7CDDFBC3C}" type="presOf" srcId="{87815F2F-47F2-4254-870D-45805FC38895}" destId="{4CAB7D01-4893-4DAE-8A5D-0AA09DE265E3}" srcOrd="0" destOrd="0" presId="urn:microsoft.com/office/officeart/2005/8/layout/hList1"/>
    <dgm:cxn modelId="{93201ED8-8E06-40B6-824A-B4B104DCB651}" srcId="{5C6FED73-5E12-4543-BEAE-8FDBAB088B3A}" destId="{AF2CC53B-3789-4F5B-93D4-DF48199A60D9}" srcOrd="6" destOrd="0" parTransId="{0434B250-5B05-4FFB-8CF7-14FB58105BB3}" sibTransId="{0AAAB2FC-0F81-493A-8318-1510DEE54C12}"/>
    <dgm:cxn modelId="{004DA5F9-B452-42EE-81D8-4502EF3192CC}" srcId="{5C6FED73-5E12-4543-BEAE-8FDBAB088B3A}" destId="{9ED090E2-B275-4445-91C2-9BA54C0B2E0A}" srcOrd="2" destOrd="0" parTransId="{78F1438F-5550-468F-9590-53C965AB35AE}" sibTransId="{AC731EF7-9F77-4465-9E09-ACDDFF88E645}"/>
    <dgm:cxn modelId="{F72BA049-5E47-42FB-88BB-4C688F780C6E}" srcId="{5C6FED73-5E12-4543-BEAE-8FDBAB088B3A}" destId="{E16C1D98-C6A4-460D-BFFC-AA4A4ACA39C1}" srcOrd="0" destOrd="0" parTransId="{8B3F44FE-7BD2-4CE6-977D-5FAF602373E7}" sibTransId="{16634F38-D968-47DA-ADF9-C986D44D55D7}"/>
    <dgm:cxn modelId="{26A97026-23C2-4A7E-81EB-55969F7EA923}" type="presOf" srcId="{C2C3EB2F-F1C6-4E6E-8223-A62142789119}" destId="{B4C28B79-0D26-4B36-8BD6-550D6E288A9B}" srcOrd="0" destOrd="5" presId="urn:microsoft.com/office/officeart/2005/8/layout/hList1"/>
    <dgm:cxn modelId="{099A620B-B3C8-463A-BF7A-FCBAFCB92541}" srcId="{87815F2F-47F2-4254-870D-45805FC38895}" destId="{B43CFF23-3816-470B-AE64-2FB6E84B16F8}" srcOrd="2" destOrd="0" parTransId="{41F8F161-7A8A-41D4-A200-1759FC52E7E3}" sibTransId="{2885F3EE-0083-4E56-981C-C9CC7E984097}"/>
    <dgm:cxn modelId="{139FC0DA-ABB2-4BED-8079-AF3D93088569}" srcId="{5AC64A9F-F271-4B3B-B65C-15B5DB7D09C0}" destId="{87815F2F-47F2-4254-870D-45805FC38895}" srcOrd="1" destOrd="0" parTransId="{91F4469C-F53C-4B43-BB67-54668DB4589F}" sibTransId="{CED3339A-A1C9-4322-A36D-E283CA59F8E2}"/>
    <dgm:cxn modelId="{8A967C28-2007-416B-9162-0C403E298B34}" srcId="{5AC64A9F-F271-4B3B-B65C-15B5DB7D09C0}" destId="{5C6FED73-5E12-4543-BEAE-8FDBAB088B3A}" srcOrd="0" destOrd="0" parTransId="{FADA7111-4F8F-47B6-903A-313CB91FC8CB}" sibTransId="{D2D13879-8854-4E32-BFE4-AE6C6B6949F4}"/>
    <dgm:cxn modelId="{22E9438A-2EF6-4DBC-A3E5-6AC6241ABC7B}" type="presOf" srcId="{3080624E-70CD-43C7-9F74-045770A1ACC6}" destId="{7A6FF779-ABD5-4C0F-B580-A30CC36DF9C8}" srcOrd="0" destOrd="3" presId="urn:microsoft.com/office/officeart/2005/8/layout/hList1"/>
    <dgm:cxn modelId="{4340E648-F47D-490C-8F35-DBF17F1A0450}" type="presOf" srcId="{02C697AD-BA66-4887-8071-C6BBC4D48C5C}" destId="{B4C28B79-0D26-4B36-8BD6-550D6E288A9B}" srcOrd="0" destOrd="3" presId="urn:microsoft.com/office/officeart/2005/8/layout/hList1"/>
    <dgm:cxn modelId="{E5965F17-B673-47C6-AEF5-A57316FC6B0F}" srcId="{87815F2F-47F2-4254-870D-45805FC38895}" destId="{3080624E-70CD-43C7-9F74-045770A1ACC6}" srcOrd="3" destOrd="0" parTransId="{12A6C4F2-394D-4047-8689-BF20A3A460EC}" sibTransId="{D6F9475B-CAC5-4419-A05D-7AA16ECF7BEC}"/>
    <dgm:cxn modelId="{38607DF9-A3BF-4C3A-A758-83381F44A78E}" type="presOf" srcId="{B43CFF23-3816-470B-AE64-2FB6E84B16F8}" destId="{7A6FF779-ABD5-4C0F-B580-A30CC36DF9C8}" srcOrd="0" destOrd="2" presId="urn:microsoft.com/office/officeart/2005/8/layout/hList1"/>
    <dgm:cxn modelId="{67DF7AF3-9690-492D-B58F-6C56B3D20EBF}" srcId="{5C6FED73-5E12-4543-BEAE-8FDBAB088B3A}" destId="{C2C3EB2F-F1C6-4E6E-8223-A62142789119}" srcOrd="5" destOrd="0" parTransId="{58851CBB-CB6F-4A29-A2ED-AB24F97D5401}" sibTransId="{C5F4DB9E-6CA7-40C6-8B06-4F4F121FCC69}"/>
    <dgm:cxn modelId="{3D864399-E316-4CE5-B4FA-3955BE1E3575}" type="presOf" srcId="{5C6FED73-5E12-4543-BEAE-8FDBAB088B3A}" destId="{95E3C4D1-B22F-4566-918C-5AE6B4226647}" srcOrd="0" destOrd="0" presId="urn:microsoft.com/office/officeart/2005/8/layout/hList1"/>
    <dgm:cxn modelId="{754B130C-1A80-42AC-874B-EC5FDEAD64A9}" type="presOf" srcId="{3C1379E1-528B-49E5-AFF3-BC87B7BDD869}" destId="{7A6FF779-ABD5-4C0F-B580-A30CC36DF9C8}" srcOrd="0" destOrd="0" presId="urn:microsoft.com/office/officeart/2005/8/layout/hList1"/>
    <dgm:cxn modelId="{BDEA15D7-D001-41C1-AB5A-F7CD42D9A423}" type="presOf" srcId="{B222938C-F821-4487-8E27-A4846341122D}" destId="{B4C28B79-0D26-4B36-8BD6-550D6E288A9B}" srcOrd="0" destOrd="4" presId="urn:microsoft.com/office/officeart/2005/8/layout/hList1"/>
    <dgm:cxn modelId="{C01BE061-48E6-4C31-8253-0233FCA39636}" type="presOf" srcId="{AF2CC53B-3789-4F5B-93D4-DF48199A60D9}" destId="{B4C28B79-0D26-4B36-8BD6-550D6E288A9B}" srcOrd="0" destOrd="6" presId="urn:microsoft.com/office/officeart/2005/8/layout/hList1"/>
    <dgm:cxn modelId="{7B04D75E-53B5-4C81-AD24-51AC0B918C0F}" srcId="{87815F2F-47F2-4254-870D-45805FC38895}" destId="{15D87F0A-34BA-4EE9-9F71-35AE8C7BDC61}" srcOrd="4" destOrd="0" parTransId="{7CC26561-6E52-47C6-A46B-9B72020DF23E}" sibTransId="{D934B8FE-1303-47C3-9ECB-1BA466224BBF}"/>
    <dgm:cxn modelId="{35B284B2-CDAE-40D1-9ABC-2C6AA86E143B}" type="presOf" srcId="{7888AE9E-3E94-4F5C-9412-1EF460689AF8}" destId="{B4C28B79-0D26-4B36-8BD6-550D6E288A9B}" srcOrd="0" destOrd="1" presId="urn:microsoft.com/office/officeart/2005/8/layout/hList1"/>
    <dgm:cxn modelId="{CF49AF72-F9EB-45A0-8C8F-6CA8BBD17966}" srcId="{87815F2F-47F2-4254-870D-45805FC38895}" destId="{3C1379E1-528B-49E5-AFF3-BC87B7BDD869}" srcOrd="0" destOrd="0" parTransId="{EB9D1911-3619-401B-8257-3A8F866521AD}" sibTransId="{C80E78CB-61DE-432E-834C-51DA85CC0591}"/>
    <dgm:cxn modelId="{98977515-1533-47AF-A974-FB4511F335A2}" srcId="{5C6FED73-5E12-4543-BEAE-8FDBAB088B3A}" destId="{7888AE9E-3E94-4F5C-9412-1EF460689AF8}" srcOrd="1" destOrd="0" parTransId="{607BE3C1-DD77-4C66-A5C4-554734159E67}" sibTransId="{A0320CBB-8161-4D11-A1C7-F2BCE12662A0}"/>
    <dgm:cxn modelId="{FCA80C46-7C91-4032-9A0B-DE055EEE572A}" srcId="{5C6FED73-5E12-4543-BEAE-8FDBAB088B3A}" destId="{B222938C-F821-4487-8E27-A4846341122D}" srcOrd="4" destOrd="0" parTransId="{0B237A12-C09C-44C1-9B07-32190C50CED8}" sibTransId="{58DF95E0-6BF6-46E3-8C80-C523F7BD05B9}"/>
    <dgm:cxn modelId="{E1B1F297-C4E1-45DE-960B-25F31A8890BF}" type="presOf" srcId="{5AC64A9F-F271-4B3B-B65C-15B5DB7D09C0}" destId="{BB34C4BB-D689-45E6-8BAC-D68182ADA5AD}" srcOrd="0" destOrd="0" presId="urn:microsoft.com/office/officeart/2005/8/layout/hList1"/>
    <dgm:cxn modelId="{C0EC1FB4-5225-4F59-A5DF-73B38CE2A787}" type="presOf" srcId="{E16C1D98-C6A4-460D-BFFC-AA4A4ACA39C1}" destId="{B4C28B79-0D26-4B36-8BD6-550D6E288A9B}" srcOrd="0" destOrd="0" presId="urn:microsoft.com/office/officeart/2005/8/layout/hList1"/>
    <dgm:cxn modelId="{CA9A3BA3-F31D-4B5A-84B2-0CBD4BB88FF3}" type="presParOf" srcId="{BB34C4BB-D689-45E6-8BAC-D68182ADA5AD}" destId="{1829AEEC-4EE3-4038-ACF4-B4F40CD15A32}" srcOrd="0" destOrd="0" presId="urn:microsoft.com/office/officeart/2005/8/layout/hList1"/>
    <dgm:cxn modelId="{8EADE01A-A238-45F2-822E-99E12B44C718}" type="presParOf" srcId="{1829AEEC-4EE3-4038-ACF4-B4F40CD15A32}" destId="{95E3C4D1-B22F-4566-918C-5AE6B4226647}" srcOrd="0" destOrd="0" presId="urn:microsoft.com/office/officeart/2005/8/layout/hList1"/>
    <dgm:cxn modelId="{E5ECAE10-80AC-4342-BB3F-2D57B88C0896}" type="presParOf" srcId="{1829AEEC-4EE3-4038-ACF4-B4F40CD15A32}" destId="{B4C28B79-0D26-4B36-8BD6-550D6E288A9B}" srcOrd="1" destOrd="0" presId="urn:microsoft.com/office/officeart/2005/8/layout/hList1"/>
    <dgm:cxn modelId="{02F181A3-BFBA-4EBC-B457-BC9BBC2D236D}" type="presParOf" srcId="{BB34C4BB-D689-45E6-8BAC-D68182ADA5AD}" destId="{0A8C6727-FDC6-4909-8E36-718CBA179670}" srcOrd="1" destOrd="0" presId="urn:microsoft.com/office/officeart/2005/8/layout/hList1"/>
    <dgm:cxn modelId="{AF34F26D-4EEA-411B-89BF-2470B4FFF0E2}" type="presParOf" srcId="{BB34C4BB-D689-45E6-8BAC-D68182ADA5AD}" destId="{2FB0628B-6967-4850-889D-EABFBD654514}" srcOrd="2" destOrd="0" presId="urn:microsoft.com/office/officeart/2005/8/layout/hList1"/>
    <dgm:cxn modelId="{9BE79863-2FB0-4992-8F9F-EFC830B91950}" type="presParOf" srcId="{2FB0628B-6967-4850-889D-EABFBD654514}" destId="{4CAB7D01-4893-4DAE-8A5D-0AA09DE265E3}" srcOrd="0" destOrd="0" presId="urn:microsoft.com/office/officeart/2005/8/layout/hList1"/>
    <dgm:cxn modelId="{FF18B0B2-F77D-47E7-A0CD-585842860C7A}" type="presParOf" srcId="{2FB0628B-6967-4850-889D-EABFBD654514}" destId="{7A6FF779-ABD5-4C0F-B580-A30CC36DF9C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64649C-F798-485A-A97B-C697B7A3FDA5}">
      <dsp:nvSpPr>
        <dsp:cNvPr id="0" name=""/>
        <dsp:cNvSpPr/>
      </dsp:nvSpPr>
      <dsp:spPr>
        <a:xfrm>
          <a:off x="779754" y="0"/>
          <a:ext cx="2331336" cy="2331331"/>
        </a:xfrm>
        <a:prstGeom prst="ellipse">
          <a:avLst/>
        </a:prstGeom>
        <a:solidFill>
          <a:schemeClr val="accent1">
            <a:shade val="80000"/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Access to Capital and Assets</a:t>
          </a:r>
          <a:endParaRPr lang="en-US" sz="2000" b="1" kern="1200" dirty="0"/>
        </a:p>
      </dsp:txBody>
      <dsp:txXfrm>
        <a:off x="1121170" y="341416"/>
        <a:ext cx="1648504" cy="1648499"/>
      </dsp:txXfrm>
    </dsp:sp>
    <dsp:sp modelId="{4A31EBCA-D293-4A77-8587-01285F82DFC2}">
      <dsp:nvSpPr>
        <dsp:cNvPr id="0" name=""/>
        <dsp:cNvSpPr/>
      </dsp:nvSpPr>
      <dsp:spPr>
        <a:xfrm>
          <a:off x="1978564" y="1554868"/>
          <a:ext cx="2331336" cy="2331331"/>
        </a:xfrm>
        <a:prstGeom prst="ellipse">
          <a:avLst/>
        </a:prstGeom>
        <a:solidFill>
          <a:schemeClr val="accent1">
            <a:shade val="80000"/>
            <a:alpha val="50000"/>
            <a:hueOff val="-143418"/>
            <a:satOff val="-12146"/>
            <a:lumOff val="9078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Access to Markets</a:t>
          </a:r>
          <a:endParaRPr lang="en-US" sz="2000" b="1" kern="1200" dirty="0"/>
        </a:p>
      </dsp:txBody>
      <dsp:txXfrm>
        <a:off x="2319980" y="1896284"/>
        <a:ext cx="1648504" cy="1648499"/>
      </dsp:txXfrm>
    </dsp:sp>
    <dsp:sp modelId="{B44C8D92-0D77-4CF4-9292-5A561868BA96}">
      <dsp:nvSpPr>
        <dsp:cNvPr id="0" name=""/>
        <dsp:cNvSpPr/>
      </dsp:nvSpPr>
      <dsp:spPr>
        <a:xfrm>
          <a:off x="3178087" y="0"/>
          <a:ext cx="2331336" cy="2331331"/>
        </a:xfrm>
        <a:prstGeom prst="ellipse">
          <a:avLst/>
        </a:prstGeom>
        <a:solidFill>
          <a:schemeClr val="accent1">
            <a:shade val="80000"/>
            <a:alpha val="50000"/>
            <a:hueOff val="-286837"/>
            <a:satOff val="-24292"/>
            <a:lumOff val="18155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Capacity, Skills, and Health</a:t>
          </a:r>
          <a:endParaRPr lang="en-US" sz="2000" b="1" kern="1200" dirty="0"/>
        </a:p>
      </dsp:txBody>
      <dsp:txXfrm>
        <a:off x="3519503" y="341416"/>
        <a:ext cx="1648504" cy="1648499"/>
      </dsp:txXfrm>
    </dsp:sp>
    <dsp:sp modelId="{A3A6EE05-208B-4F1A-94BB-1C3A9C2E4F74}">
      <dsp:nvSpPr>
        <dsp:cNvPr id="0" name=""/>
        <dsp:cNvSpPr/>
      </dsp:nvSpPr>
      <dsp:spPr>
        <a:xfrm>
          <a:off x="4376898" y="1554868"/>
          <a:ext cx="2331336" cy="2331331"/>
        </a:xfrm>
        <a:prstGeom prst="ellipse">
          <a:avLst/>
        </a:prstGeom>
        <a:solidFill>
          <a:schemeClr val="accent1">
            <a:shade val="80000"/>
            <a:alpha val="50000"/>
            <a:hueOff val="-430255"/>
            <a:satOff val="-36438"/>
            <a:lumOff val="27233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Leadership, Voice, and Agency</a:t>
          </a:r>
          <a:endParaRPr lang="en-US" sz="2000" b="1" kern="1200" dirty="0"/>
        </a:p>
      </dsp:txBody>
      <dsp:txXfrm>
        <a:off x="4718314" y="1896284"/>
        <a:ext cx="1648504" cy="1648499"/>
      </dsp:txXfrm>
    </dsp:sp>
    <dsp:sp modelId="{7904FDD5-C55E-4829-B2DD-7E2EF245D150}">
      <dsp:nvSpPr>
        <dsp:cNvPr id="0" name=""/>
        <dsp:cNvSpPr/>
      </dsp:nvSpPr>
      <dsp:spPr>
        <a:xfrm>
          <a:off x="5575708" y="0"/>
          <a:ext cx="2331336" cy="2331331"/>
        </a:xfrm>
        <a:prstGeom prst="ellipse">
          <a:avLst/>
        </a:prstGeom>
        <a:solidFill>
          <a:schemeClr val="accent1">
            <a:shade val="80000"/>
            <a:alpha val="50000"/>
            <a:hueOff val="-573673"/>
            <a:satOff val="-48584"/>
            <a:lumOff val="36311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Technology and Innovation</a:t>
          </a:r>
          <a:endParaRPr lang="en-US" sz="2000" b="1" kern="1200" dirty="0"/>
        </a:p>
      </dsp:txBody>
      <dsp:txXfrm>
        <a:off x="5917124" y="341416"/>
        <a:ext cx="1648504" cy="16484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E3C4D1-B22F-4566-918C-5AE6B4226647}">
      <dsp:nvSpPr>
        <dsp:cNvPr id="0" name=""/>
        <dsp:cNvSpPr/>
      </dsp:nvSpPr>
      <dsp:spPr>
        <a:xfrm>
          <a:off x="2700" y="40633"/>
          <a:ext cx="2633216" cy="55337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Skills, Capacity, and Health</a:t>
          </a:r>
          <a:endParaRPr lang="en-US" sz="1600" b="1" kern="1200" dirty="0"/>
        </a:p>
      </dsp:txBody>
      <dsp:txXfrm>
        <a:off x="2700" y="40633"/>
        <a:ext cx="2633216" cy="553376"/>
      </dsp:txXfrm>
    </dsp:sp>
    <dsp:sp modelId="{B4C28B79-0D26-4B36-8BD6-550D6E288A9B}">
      <dsp:nvSpPr>
        <dsp:cNvPr id="0" name=""/>
        <dsp:cNvSpPr/>
      </dsp:nvSpPr>
      <dsp:spPr>
        <a:xfrm>
          <a:off x="2700" y="594009"/>
          <a:ext cx="2633216" cy="20752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Educational Attainment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Educational Achievement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TVET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SME Training and Incubation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Health and Safety</a:t>
          </a:r>
          <a:endParaRPr lang="en-US" sz="1600" kern="1200" dirty="0"/>
        </a:p>
      </dsp:txBody>
      <dsp:txXfrm>
        <a:off x="2700" y="594009"/>
        <a:ext cx="2633216" cy="2075220"/>
      </dsp:txXfrm>
    </dsp:sp>
    <dsp:sp modelId="{4CAB7D01-4893-4DAE-8A5D-0AA09DE265E3}">
      <dsp:nvSpPr>
        <dsp:cNvPr id="0" name=""/>
        <dsp:cNvSpPr/>
      </dsp:nvSpPr>
      <dsp:spPr>
        <a:xfrm>
          <a:off x="3004566" y="40633"/>
          <a:ext cx="2633216" cy="55337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Leadership, Voice, and Agency</a:t>
          </a:r>
          <a:endParaRPr lang="en-US" sz="1600" b="1" kern="1200" dirty="0"/>
        </a:p>
      </dsp:txBody>
      <dsp:txXfrm>
        <a:off x="3004566" y="40633"/>
        <a:ext cx="2633216" cy="553376"/>
      </dsp:txXfrm>
    </dsp:sp>
    <dsp:sp modelId="{7A6FF779-ABD5-4C0F-B580-A30CC36DF9C8}">
      <dsp:nvSpPr>
        <dsp:cNvPr id="0" name=""/>
        <dsp:cNvSpPr/>
      </dsp:nvSpPr>
      <dsp:spPr>
        <a:xfrm>
          <a:off x="3004566" y="594009"/>
          <a:ext cx="2633216" cy="20752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CRVS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Care Economy/Unpaid Work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Career Advancement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Private Sector Leadership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Political Leadership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Positions of Influence</a:t>
          </a:r>
          <a:endParaRPr lang="en-US" sz="1600" kern="1200" dirty="0"/>
        </a:p>
      </dsp:txBody>
      <dsp:txXfrm>
        <a:off x="3004566" y="594009"/>
        <a:ext cx="2633216" cy="2075220"/>
      </dsp:txXfrm>
    </dsp:sp>
    <dsp:sp modelId="{5E453F9F-2AC7-42CF-96A6-ECE4676B324F}">
      <dsp:nvSpPr>
        <dsp:cNvPr id="0" name=""/>
        <dsp:cNvSpPr/>
      </dsp:nvSpPr>
      <dsp:spPr>
        <a:xfrm>
          <a:off x="6006433" y="40633"/>
          <a:ext cx="2633216" cy="55337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Technology and Innovation</a:t>
          </a:r>
          <a:endParaRPr lang="en-US" sz="1600" b="1" kern="1200" dirty="0"/>
        </a:p>
      </dsp:txBody>
      <dsp:txXfrm>
        <a:off x="6006433" y="40633"/>
        <a:ext cx="2633216" cy="553376"/>
      </dsp:txXfrm>
    </dsp:sp>
    <dsp:sp modelId="{9DFFAE4B-E447-4F53-A932-51DDD84C9FAF}">
      <dsp:nvSpPr>
        <dsp:cNvPr id="0" name=""/>
        <dsp:cNvSpPr/>
      </dsp:nvSpPr>
      <dsp:spPr>
        <a:xfrm>
          <a:off x="6006433" y="594009"/>
          <a:ext cx="2633216" cy="20752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Mobile Technology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Internet Use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“Networked Readiness”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Women in STEM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“Green” Awareness and Activity</a:t>
          </a:r>
          <a:endParaRPr lang="en-US" sz="1600" kern="1200" dirty="0"/>
        </a:p>
      </dsp:txBody>
      <dsp:txXfrm>
        <a:off x="6006433" y="594009"/>
        <a:ext cx="2633216" cy="20752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E3C4D1-B22F-4566-918C-5AE6B4226647}">
      <dsp:nvSpPr>
        <dsp:cNvPr id="0" name=""/>
        <dsp:cNvSpPr/>
      </dsp:nvSpPr>
      <dsp:spPr>
        <a:xfrm>
          <a:off x="2551" y="101524"/>
          <a:ext cx="2834073" cy="49898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Access to Capital and Assets</a:t>
          </a:r>
          <a:endParaRPr lang="en-US" sz="1400" b="1" kern="1200" dirty="0"/>
        </a:p>
      </dsp:txBody>
      <dsp:txXfrm>
        <a:off x="2551" y="101524"/>
        <a:ext cx="2834073" cy="498987"/>
      </dsp:txXfrm>
    </dsp:sp>
    <dsp:sp modelId="{B4C28B79-0D26-4B36-8BD6-550D6E288A9B}">
      <dsp:nvSpPr>
        <dsp:cNvPr id="0" name=""/>
        <dsp:cNvSpPr/>
      </dsp:nvSpPr>
      <dsp:spPr>
        <a:xfrm>
          <a:off x="5003" y="600512"/>
          <a:ext cx="2829169" cy="173636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Property/Inheritance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Labor Market Participation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Financial Services (Access)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Savings and Borrowing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Building Credit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400" kern="1200" dirty="0"/>
        </a:p>
      </dsp:txBody>
      <dsp:txXfrm>
        <a:off x="5003" y="600512"/>
        <a:ext cx="2829169" cy="1736362"/>
      </dsp:txXfrm>
    </dsp:sp>
    <dsp:sp modelId="{4CAB7D01-4893-4DAE-8A5D-0AA09DE265E3}">
      <dsp:nvSpPr>
        <dsp:cNvPr id="0" name=""/>
        <dsp:cNvSpPr/>
      </dsp:nvSpPr>
      <dsp:spPr>
        <a:xfrm>
          <a:off x="3200401" y="101524"/>
          <a:ext cx="2961154" cy="49898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56896" rIns="99568" bIns="56896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/>
            <a:t>Access to Markets</a:t>
          </a:r>
          <a:endParaRPr lang="en-US" sz="1400" b="1" kern="1200" dirty="0"/>
        </a:p>
      </dsp:txBody>
      <dsp:txXfrm>
        <a:off x="3200401" y="101524"/>
        <a:ext cx="2961154" cy="498987"/>
      </dsp:txXfrm>
    </dsp:sp>
    <dsp:sp modelId="{7A6FF779-ABD5-4C0F-B580-A30CC36DF9C8}">
      <dsp:nvSpPr>
        <dsp:cNvPr id="0" name=""/>
        <dsp:cNvSpPr/>
      </dsp:nvSpPr>
      <dsp:spPr>
        <a:xfrm>
          <a:off x="3192335" y="520657"/>
          <a:ext cx="2977338" cy="173636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676" tIns="74676" rIns="99568" bIns="112014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Infrastructure</a:t>
          </a:r>
          <a:endParaRPr lang="en-US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0" kern="1200" dirty="0" smtClean="0"/>
            <a:t>Competition</a:t>
          </a:r>
          <a:endParaRPr lang="en-US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0" kern="1200" dirty="0" smtClean="0"/>
            <a:t>International Trade</a:t>
          </a:r>
          <a:endParaRPr lang="en-US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0" kern="1200" dirty="0" smtClean="0"/>
            <a:t>Vulnerable Employment</a:t>
          </a:r>
          <a:endParaRPr lang="en-US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b="0" kern="1200" dirty="0" smtClean="0"/>
            <a:t>Non-discrimination in Employment</a:t>
          </a:r>
          <a:endParaRPr lang="en-US" sz="1400" b="0" kern="1200" dirty="0"/>
        </a:p>
      </dsp:txBody>
      <dsp:txXfrm>
        <a:off x="3192335" y="520657"/>
        <a:ext cx="2977338" cy="17363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ings+Icon">
  <dgm:title val="Interconnected Rings"/>
  <dgm:desc val="Use to show overlapping or interconnected ideas or concepts. The first seven lines of Level 1 text correspond with a circle. Unused text does not appear, but remains available if you switch layouts.  "/>
  <dgm:catLst>
    <dgm:cat type="relationship" pri="32000"/>
    <dgm:cat type="officeonline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0"/>
        <dgm:pt modelId="20"/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/>
        <dgm:pt modelId="20"/>
        <dgm:pt modelId="30"/>
        <dgm:pt modelId="40"/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2" destOrd="0"/>
      </dgm:cxnLst>
      <dgm:bg/>
      <dgm:whole/>
    </dgm:dataModel>
  </dgm:clrData>
  <dgm:layoutNode name="Name0">
    <dgm:varLst>
      <dgm:chMax val="7"/>
      <dgm:dir/>
      <dgm:resizeHandles val="exact"/>
    </dgm:varLst>
    <dgm:choose name="Name1">
      <dgm:if name="Name2" axis="ch" ptType="node" func="cnt" op="lt" val="1">
        <dgm:alg type="composite"/>
        <dgm:shape xmlns:r="http://schemas.openxmlformats.org/officeDocument/2006/relationships" r:blip="">
          <dgm:adjLst/>
        </dgm:shape>
        <dgm:presOf/>
        <dgm:constrLst/>
        <dgm:ruleLst/>
      </dgm:if>
      <dgm:if name="Name3" axis="ch" ptType="node" func="cnt" op="equ" val="1">
        <dgm:alg type="composite">
          <dgm:param type="ar" val="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/>
          <dgm:constr type="h" for="ch" forName="ellipse1" refType="h"/>
        </dgm:constrLst>
      </dgm:if>
      <dgm:if name="Name4" axis="ch" ptType="node" func="cnt" op="equ" val="2">
        <dgm:alg type="composite">
          <dgm:param type="ar" val="0.908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6602"/>
          <dgm:constr type="h" for="ch" forName="ellipse1" refType="h" fact="0.5999"/>
          <dgm:constr type="l" for="ch" forName="ellipse2" refType="w" fact="0.3398"/>
          <dgm:constr type="t" for="ch" forName="ellipse2" refType="h" fact="0.4001"/>
          <dgm:constr type="w" for="ch" forName="ellipse2" refType="w" fact="0.6602"/>
          <dgm:constr type="h" for="ch" forName="ellipse2" refType="h" fact="0.5999"/>
        </dgm:constrLst>
      </dgm:if>
      <dgm:if name="Name5" axis="ch" ptType="node" func="cnt" op="equ" val="3">
        <dgm:alg type="composite">
          <dgm:param type="ar" val="1.217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4929"/>
          <dgm:constr type="h" for="ch" forName="ellipse1" refType="h" fact="0.5999"/>
          <dgm:constr type="l" for="ch" forName="ellipse2" refType="w" fact="0.2537"/>
          <dgm:constr type="t" for="ch" forName="ellipse2" refType="h" fact="0.4001"/>
          <dgm:constr type="w" for="ch" forName="ellipse2" refType="w" fact="0.4929"/>
          <dgm:constr type="h" for="ch" forName="ellipse2" refType="h" fact="0.5999"/>
          <dgm:constr type="l" for="ch" forName="ellipse3" refType="w" fact="0.5071"/>
          <dgm:constr type="t" for="ch" forName="ellipse3" refType="h" fact="0"/>
          <dgm:constr type="w" for="ch" forName="ellipse3" refType="w" fact="0.4929"/>
          <dgm:constr type="h" for="ch" forName="ellipse3" refType="h" fact="0.5999"/>
        </dgm:constrLst>
      </dgm:if>
      <dgm:if name="Name6" axis="ch" ptType="node" func="cnt" op="equ" val="4">
        <dgm:alg type="composite">
          <dgm:param type="ar" val="1.5255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932"/>
          <dgm:constr type="h" for="ch" forName="ellipse1" refType="h" fact="0.5999"/>
          <dgm:constr type="l" for="ch" forName="ellipse2" refType="w" fact="0.2023"/>
          <dgm:constr type="t" for="ch" forName="ellipse2" refType="h" fact="0.4001"/>
          <dgm:constr type="w" for="ch" forName="ellipse2" refType="w" fact="0.3932"/>
          <dgm:constr type="h" for="ch" forName="ellipse2" refType="h" fact="0.5999"/>
          <dgm:constr type="l" for="ch" forName="ellipse3" refType="w" fact="0.4045"/>
          <dgm:constr type="t" for="ch" forName="ellipse3" refType="h" fact="0"/>
          <dgm:constr type="w" for="ch" forName="ellipse3" refType="w" fact="0.3932"/>
          <dgm:constr type="h" for="ch" forName="ellipse3" refType="h" fact="0.5999"/>
          <dgm:constr type="l" for="ch" forName="ellipse4" refType="w" fact="0.6068"/>
          <dgm:constr type="t" for="ch" forName="ellipse4" refType="h" fact="0.4001"/>
          <dgm:constr type="w" for="ch" forName="ellipse4" refType="w" fact="0.3932"/>
          <dgm:constr type="h" for="ch" forName="ellipse4" refType="h" fact="0.5999"/>
        </dgm:constrLst>
      </dgm:if>
      <dgm:if name="Name7" axis="ch" ptType="node" func="cnt" op="equ" val="5">
        <dgm:alg type="composite">
          <dgm:param type="ar" val="1.834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271"/>
          <dgm:constr type="h" for="ch" forName="ellipse1" refType="h" fact="0.5999"/>
          <dgm:constr type="l" for="ch" forName="ellipse2" refType="w" fact="0.1682"/>
          <dgm:constr type="t" for="ch" forName="ellipse2" refType="h" fact="0.4001"/>
          <dgm:constr type="w" for="ch" forName="ellipse2" refType="w" fact="0.3271"/>
          <dgm:constr type="h" for="ch" forName="ellipse2" refType="h" fact="0.5999"/>
          <dgm:constr type="l" for="ch" forName="ellipse3" refType="w" fact="0.3365"/>
          <dgm:constr type="t" for="ch" forName="ellipse3" refType="h" fact="0"/>
          <dgm:constr type="w" for="ch" forName="ellipse3" refType="w" fact="0.3271"/>
          <dgm:constr type="h" for="ch" forName="ellipse3" refType="h" fact="0.5999"/>
          <dgm:constr type="l" for="ch" forName="ellipse4" refType="w" fact="0.5047"/>
          <dgm:constr type="t" for="ch" forName="ellipse4" refType="h" fact="0.4001"/>
          <dgm:constr type="w" for="ch" forName="ellipse4" refType="w" fact="0.3271"/>
          <dgm:constr type="h" for="ch" forName="ellipse4" refType="h" fact="0.5999"/>
          <dgm:constr type="l" for="ch" forName="ellipse5" refType="w" fact="0.6729"/>
          <dgm:constr type="t" for="ch" forName="ellipse5" refType="h" fact="0"/>
          <dgm:constr type="w" for="ch" forName="ellipse5" refType="w" fact="0.3271"/>
          <dgm:constr type="h" for="ch" forName="ellipse5" refType="h" fact="0.5999"/>
        </dgm:constrLst>
      </dgm:if>
      <dgm:if name="Name8" axis="ch" ptType="node" func="cnt" op="equ" val="6">
        <dgm:alg type="composite">
          <dgm:param type="ar" val="2.1873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78"/>
          <dgm:constr type="h" for="ch" forName="ellipse1" refType="h" fact="0.6081"/>
          <dgm:constr type="l" for="ch" forName="ellipse2" refType="w" fact="0.1444"/>
          <dgm:constr type="t" for="ch" forName="ellipse2" refType="h" fact="0.3919"/>
          <dgm:constr type="w" for="ch" forName="ellipse2" refType="w" fact="0.278"/>
          <dgm:constr type="h" for="ch" forName="ellipse2" refType="h" fact="0.6081"/>
          <dgm:constr type="l" for="ch" forName="ellipse3" refType="w" fact="0.2888"/>
          <dgm:constr type="t" for="ch" forName="ellipse3" refType="h" fact="0"/>
          <dgm:constr type="w" for="ch" forName="ellipse3" refType="w" fact="0.278"/>
          <dgm:constr type="h" for="ch" forName="ellipse3" refType="h" fact="0.6081"/>
          <dgm:constr type="l" for="ch" forName="ellipse4" refType="w" fact="0.4332"/>
          <dgm:constr type="t" for="ch" forName="ellipse4" refType="h" fact="0.3919"/>
          <dgm:constr type="w" for="ch" forName="ellipse4" refType="w" fact="0.278"/>
          <dgm:constr type="h" for="ch" forName="ellipse4" refType="h" fact="0.6081"/>
          <dgm:constr type="l" for="ch" forName="ellipse5" refType="w" fact="0.5776"/>
          <dgm:constr type="t" for="ch" forName="ellipse5" refType="h" fact="0"/>
          <dgm:constr type="w" for="ch" forName="ellipse5" refType="w" fact="0.278"/>
          <dgm:constr type="h" for="ch" forName="ellipse5" refType="h" fact="0.6081"/>
          <dgm:constr type="l" for="ch" forName="ellipse6" refType="w" fact="0.722"/>
          <dgm:constr type="t" for="ch" forName="ellipse6" refType="h" fact="0.3919"/>
          <dgm:constr type="w" for="ch" forName="ellipse6" refType="w" fact="0.278"/>
          <dgm:constr type="h" for="ch" forName="ellipse6" refType="h" fact="0.6081"/>
        </dgm:constrLst>
      </dgm:if>
      <dgm:else name="Name9">
        <dgm:alg type="composite">
          <dgm:param type="ar" val="2.346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455"/>
          <dgm:constr type="h" for="ch" forName="ellipse1" refType="h" fact="0.5761"/>
          <dgm:constr type="l" for="ch" forName="ellipse2" refType="w" fact="0.1257"/>
          <dgm:constr type="t" for="ch" forName="ellipse2" refType="h" fact="0.4239"/>
          <dgm:constr type="w" for="ch" forName="ellipse2" refType="w" fact="0.2455"/>
          <dgm:constr type="h" for="ch" forName="ellipse2" refType="h" fact="0.5761"/>
          <dgm:constr type="l" for="ch" forName="ellipse3" refType="w" fact="0.2515"/>
          <dgm:constr type="t" for="ch" forName="ellipse3" refType="h" fact="0"/>
          <dgm:constr type="w" for="ch" forName="ellipse3" refType="w" fact="0.2455"/>
          <dgm:constr type="h" for="ch" forName="ellipse3" refType="h" fact="0.5761"/>
          <dgm:constr type="l" for="ch" forName="ellipse4" refType="w" fact="0.3772"/>
          <dgm:constr type="t" for="ch" forName="ellipse4" refType="h" fact="0.4239"/>
          <dgm:constr type="w" for="ch" forName="ellipse4" refType="w" fact="0.2455"/>
          <dgm:constr type="h" for="ch" forName="ellipse4" refType="h" fact="0.5761"/>
          <dgm:constr type="l" for="ch" forName="ellipse5" refType="w" fact="0.503"/>
          <dgm:constr type="t" for="ch" forName="ellipse5" refType="h" fact="0"/>
          <dgm:constr type="w" for="ch" forName="ellipse5" refType="w" fact="0.2455"/>
          <dgm:constr type="h" for="ch" forName="ellipse5" refType="h" fact="0.5761"/>
          <dgm:constr type="l" for="ch" forName="ellipse6" refType="w" fact="0.6287"/>
          <dgm:constr type="t" for="ch" forName="ellipse6" refType="h" fact="0.4239"/>
          <dgm:constr type="w" for="ch" forName="ellipse6" refType="w" fact="0.2455"/>
          <dgm:constr type="h" for="ch" forName="ellipse6" refType="h" fact="0.5761"/>
          <dgm:constr type="l" for="ch" forName="ellipse7" refType="w" fact="0.7545"/>
          <dgm:constr type="t" for="ch" forName="ellipse7" refType="h" fact="0"/>
          <dgm:constr type="w" for="ch" forName="ellipse7" refType="w" fact="0.2455"/>
          <dgm:constr type="h" for="ch" forName="ellipse7" refType="h" fact="0.5761"/>
        </dgm:constrLst>
      </dgm:else>
    </dgm:choose>
    <dgm:choose name="Name10">
      <dgm:if name="Name11" axis="ch" ptType="node" func="cnt" op="gte" val="1">
        <dgm:layoutNode name="ellipse1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12">
            <dgm:if name="Name13" func="var" arg="dir" op="equ" val="norm">
              <dgm:presOf axis="ch desOrSelf" ptType="node node" st="1 1" cnt="1 0"/>
            </dgm:if>
            <dgm:else name="Name14">
              <dgm:choose name="Name15">
                <dgm:if name="Name16" axis="ch" ptType="node" func="cnt" op="equ" val="1">
                  <dgm:presOf axis="ch desOrSelf" ptType="node node" st="1 1" cnt="1 0"/>
                </dgm:if>
                <dgm:if name="Name17" axis="ch" ptType="node" func="cnt" op="equ" val="2">
                  <dgm:presOf axis="ch desOrSelf" ptType="node node" st="2 1" cnt="1 0"/>
                </dgm:if>
                <dgm:if name="Name18" axis="ch" ptType="node" func="cnt" op="equ" val="3">
                  <dgm:presOf axis="ch desOrSelf" ptType="node node" st="3 1" cnt="1 0"/>
                </dgm:if>
                <dgm:if name="Name19" axis="ch" ptType="node" func="cnt" op="equ" val="4">
                  <dgm:presOf axis="ch desOrSelf" ptType="node node" st="4 1" cnt="1 0"/>
                </dgm:if>
                <dgm:if name="Name20" axis="ch" ptType="node" func="cnt" op="equ" val="5">
                  <dgm:presOf axis="ch desOrSelf" ptType="node node" st="5 1" cnt="1 0"/>
                </dgm:if>
                <dgm:if name="Name21" axis="ch" ptType="node" func="cnt" op="equ" val="6">
                  <dgm:presOf axis="ch desOrSelf" ptType="node node" st="6 1" cnt="1 0"/>
                </dgm:if>
                <dgm:if name="Name22" axis="ch" ptType="node" func="cnt" op="gte" val="7">
                  <dgm:presOf axis="ch desOrSelf" ptType="node node" st="7 1" cnt="1 0"/>
                </dgm:if>
                <dgm:else name="Name2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24"/>
    </dgm:choose>
    <dgm:choose name="Name25">
      <dgm:if name="Name26" axis="ch" ptType="node" func="cnt" op="gte" val="2">
        <dgm:layoutNode name="ellipse2" styleLbl="vennNode1">
          <dgm:varLst>
            <dgm:bulletEnabled val="1"/>
          </dgm:varLst>
          <dgm:alg type="tx"/>
          <dgm:choose name="Name27">
            <dgm:if name="Name2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2 1" cnt="1 0"/>
            </dgm:if>
            <dgm:else name="Name29">
              <dgm:shape xmlns:r="http://schemas.openxmlformats.org/officeDocument/2006/relationships" type="ellipse" r:blip="" zOrderOff="-2">
                <dgm:adjLst/>
              </dgm:shape>
              <dgm:choose name="Name30">
                <dgm:if name="Name31" axis="ch" ptType="node" func="cnt" op="equ" val="2">
                  <dgm:presOf axis="ch desOrSelf" ptType="node node" st="1 1" cnt="1 0"/>
                </dgm:if>
                <dgm:if name="Name32" axis="ch" ptType="node" func="cnt" op="equ" val="3">
                  <dgm:presOf axis="ch desOrSelf" ptType="node node" st="2 1" cnt="1 0"/>
                </dgm:if>
                <dgm:if name="Name33" axis="ch" ptType="node" func="cnt" op="equ" val="4">
                  <dgm:presOf axis="ch desOrSelf" ptType="node node" st="3 1" cnt="1 0"/>
                </dgm:if>
                <dgm:if name="Name34" axis="ch" ptType="node" func="cnt" op="equ" val="5">
                  <dgm:presOf axis="ch desOrSelf" ptType="node node" st="4 1" cnt="1 0"/>
                </dgm:if>
                <dgm:if name="Name35" axis="ch" ptType="node" func="cnt" op="equ" val="6">
                  <dgm:presOf axis="ch desOrSelf" ptType="node node" st="5 1" cnt="1 0"/>
                </dgm:if>
                <dgm:if name="Name36" axis="ch" ptType="node" func="cnt" op="gte" val="7">
                  <dgm:presOf axis="ch desOrSelf" ptType="node node" st="6 1" cnt="1 0"/>
                </dgm:if>
                <dgm:else name="Name37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  <dgm:choose name="Name39">
      <dgm:if name="Name40" axis="ch" ptType="node" func="cnt" op="gte" val="3">
        <dgm:layoutNode name="ellipse3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41">
            <dgm:if name="Name42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3 1" cnt="1 0"/>
            </dgm:if>
            <dgm:else name="Name43">
              <dgm:shape xmlns:r="http://schemas.openxmlformats.org/officeDocument/2006/relationships" type="ellipse" r:blip="" zOrderOff="-4">
                <dgm:adjLst/>
              </dgm:shape>
              <dgm:choose name="Name44">
                <dgm:if name="Name45" axis="ch" ptType="node" func="cnt" op="equ" val="3">
                  <dgm:presOf axis="ch desOrSelf" ptType="node node" st="1 1" cnt="1 0"/>
                </dgm:if>
                <dgm:if name="Name46" axis="ch" ptType="node" func="cnt" op="equ" val="4">
                  <dgm:presOf axis="ch desOrSelf" ptType="node node" st="2 1" cnt="1 0"/>
                </dgm:if>
                <dgm:if name="Name47" axis="ch" ptType="node" func="cnt" op="equ" val="5">
                  <dgm:presOf axis="ch desOrSelf" ptType="node node" st="3 1" cnt="1 0"/>
                </dgm:if>
                <dgm:if name="Name48" axis="ch" ptType="node" func="cnt" op="equ" val="6">
                  <dgm:presOf axis="ch desOrSelf" ptType="node node" st="4 1" cnt="1 0"/>
                </dgm:if>
                <dgm:if name="Name49" axis="ch" ptType="node" func="cnt" op="gte" val="7">
                  <dgm:presOf axis="ch desOrSelf" ptType="node node" st="5 1" cnt="1 0"/>
                </dgm:if>
                <dgm:else name="Name50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1"/>
    </dgm:choose>
    <dgm:choose name="Name52">
      <dgm:if name="Name53" axis="ch" ptType="node" func="cnt" op="gte" val="4">
        <dgm:layoutNode name="ellipse4" styleLbl="vennNode1">
          <dgm:varLst>
            <dgm:bulletEnabled val="1"/>
          </dgm:varLst>
          <dgm:alg type="tx"/>
          <dgm:choose name="Name54">
            <dgm:if name="Name55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4 1" cnt="1 0"/>
            </dgm:if>
            <dgm:else name="Name56">
              <dgm:shape xmlns:r="http://schemas.openxmlformats.org/officeDocument/2006/relationships" type="ellipse" r:blip="" zOrderOff="-6">
                <dgm:adjLst/>
              </dgm:shape>
              <dgm:choose name="Name57">
                <dgm:if name="Name58" axis="ch" ptType="node" func="cnt" op="equ" val="4">
                  <dgm:presOf axis="ch desOrSelf" ptType="node node" st="1 1" cnt="1 0"/>
                </dgm:if>
                <dgm:if name="Name59" axis="ch" ptType="node" func="cnt" op="equ" val="5">
                  <dgm:presOf axis="ch desOrSelf" ptType="node node" st="2 1" cnt="1 0"/>
                </dgm:if>
                <dgm:if name="Name60" axis="ch" ptType="node" func="cnt" op="equ" val="6">
                  <dgm:presOf axis="ch desOrSelf" ptType="node node" st="3 1" cnt="1 0"/>
                </dgm:if>
                <dgm:if name="Name61" axis="ch" ptType="node" func="cnt" op="gte" val="7">
                  <dgm:presOf axis="ch desOrSelf" ptType="node node" st="4 1" cnt="1 0"/>
                </dgm:if>
                <dgm:else name="Name62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63"/>
    </dgm:choose>
    <dgm:choose name="Name64">
      <dgm:if name="Name65" axis="ch" ptType="node" func="cnt" op="gte" val="5">
        <dgm:layoutNode name="ellipse5" styleLbl="vennNode1">
          <dgm:varLst>
            <dgm:bulletEnabled val="1"/>
          </dgm:varLst>
          <dgm:alg type="tx"/>
          <dgm:choose name="Name66">
            <dgm:if name="Name67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5 1" cnt="1 0"/>
            </dgm:if>
            <dgm:else name="Name68">
              <dgm:shape xmlns:r="http://schemas.openxmlformats.org/officeDocument/2006/relationships" type="ellipse" r:blip="" zOrderOff="-8">
                <dgm:adjLst/>
              </dgm:shape>
              <dgm:choose name="Name69">
                <dgm:if name="Name70" axis="ch" ptType="node" func="cnt" op="equ" val="5">
                  <dgm:presOf axis="ch desOrSelf" ptType="node node" st="1 1" cnt="1 0"/>
                </dgm:if>
                <dgm:if name="Name71" axis="ch" ptType="node" func="cnt" op="equ" val="6">
                  <dgm:presOf axis="ch desOrSelf" ptType="node node" st="2 1" cnt="1 0"/>
                </dgm:if>
                <dgm:if name="Name72" axis="ch" ptType="node" func="cnt" op="gte" val="7">
                  <dgm:presOf axis="ch desOrSelf" ptType="node node" st="3 1" cnt="1 0"/>
                </dgm:if>
                <dgm:else name="Name7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74"/>
    </dgm:choose>
    <dgm:choose name="Name75">
      <dgm:if name="Name76" axis="ch" ptType="node" func="cnt" op="gte" val="6">
        <dgm:layoutNode name="ellipse6" styleLbl="vennNode1">
          <dgm:varLst>
            <dgm:bulletEnabled val="1"/>
          </dgm:varLst>
          <dgm:alg type="tx"/>
          <dgm:choose name="Name77">
            <dgm:if name="Name7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6 1" cnt="1 0"/>
            </dgm:if>
            <dgm:else name="Name79">
              <dgm:shape xmlns:r="http://schemas.openxmlformats.org/officeDocument/2006/relationships" type="ellipse" r:blip="" zOrderOff="-10">
                <dgm:adjLst/>
              </dgm:shape>
              <dgm:choose name="Name80">
                <dgm:if name="Name81" axis="ch" ptType="node" func="cnt" op="equ" val="6">
                  <dgm:presOf axis="ch desOrSelf" ptType="node node" st="1 1" cnt="1 0"/>
                </dgm:if>
                <dgm:if name="Name82" axis="ch" ptType="node" func="cnt" op="gte" val="7">
                  <dgm:presOf axis="ch desOrSelf" ptType="node node" st="2 1" cnt="1 0"/>
                </dgm:if>
                <dgm:else name="Name8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84"/>
    </dgm:choose>
    <dgm:choose name="Name85">
      <dgm:if name="Name86" axis="ch" ptType="node" func="cnt" op="gte" val="7">
        <dgm:layoutNode name="ellipse7" styleLbl="vennNode1">
          <dgm:varLst>
            <dgm:bulletEnabled val="1"/>
          </dgm:varLst>
          <dgm:alg type="tx"/>
          <dgm:choose name="Name87">
            <dgm:if name="Name8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7 1" cnt="1 0"/>
            </dgm:if>
            <dgm:else name="Name89">
              <dgm:shape xmlns:r="http://schemas.openxmlformats.org/officeDocument/2006/relationships" type="ellipse" r:blip="" zOrderOff="-12">
                <dgm:adjLst/>
              </dgm:shape>
              <dgm:presOf axis="ch desOrSelf" ptType="node node" st="1 1" cnt="1 0"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9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0.04557</cdr:x>
      <cdr:y>0.85714</cdr:y>
    </cdr:from>
    <cdr:to>
      <cdr:x>0.96615</cdr:x>
      <cdr:y>0.94382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33375" y="5086349"/>
          <a:ext cx="6734175" cy="5143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0.08669</cdr:y>
    </cdr:from>
    <cdr:to>
      <cdr:x>0.57083</cdr:x>
      <cdr:y>0.17268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266700"/>
          <a:ext cx="2609850" cy="2645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lIns="27432" rtlCol="0">
          <a:spAutoFit/>
        </a:bodyPr>
        <a:lstStyle xmlns:a="http://schemas.openxmlformats.org/drawingml/2006/main"/>
        <a:p xmlns:a="http://schemas.openxmlformats.org/drawingml/2006/main">
          <a:r>
            <a:rPr lang="en-US" sz="1100"/>
            <a:t>Average</a:t>
          </a:r>
          <a:r>
            <a:rPr lang="en-US" sz="1100" baseline="0"/>
            <a:t> Pillar score (0-5, higher is better)</a:t>
          </a:r>
          <a:endParaRPr lang="en-US" sz="1100"/>
        </a:p>
      </cdr:txBody>
    </cdr:sp>
  </cdr:relSizeAnchor>
  <cdr:relSizeAnchor xmlns:cdr="http://schemas.openxmlformats.org/drawingml/2006/chartDrawing">
    <cdr:from>
      <cdr:x>0</cdr:x>
      <cdr:y>0.08669</cdr:y>
    </cdr:from>
    <cdr:to>
      <cdr:x>0.57083</cdr:x>
      <cdr:y>0.17268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0" y="266700"/>
          <a:ext cx="2609850" cy="2645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lIns="27432" rtlCol="0">
          <a:spAutoFit/>
        </a:bodyPr>
        <a:lstStyle xmlns:a="http://schemas.openxmlformats.org/drawingml/2006/main"/>
        <a:p xmlns:a="http://schemas.openxmlformats.org/drawingml/2006/main">
          <a:r>
            <a:rPr lang="en-US" sz="1100"/>
            <a:t>Average</a:t>
          </a:r>
          <a:r>
            <a:rPr lang="en-US" sz="1100" baseline="0"/>
            <a:t> Pillar score (0-5, higher is better)</a:t>
          </a:r>
          <a:endParaRPr lang="en-US" sz="1100"/>
        </a:p>
      </cdr:txBody>
    </cdr:sp>
  </cdr:relSizeAnchor>
  <cdr:relSizeAnchor xmlns:cdr="http://schemas.openxmlformats.org/drawingml/2006/chartDrawing">
    <cdr:from>
      <cdr:x>0</cdr:x>
      <cdr:y>0.08669</cdr:y>
    </cdr:from>
    <cdr:to>
      <cdr:x>0.57083</cdr:x>
      <cdr:y>0.17268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0" y="266700"/>
          <a:ext cx="2609850" cy="2645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lIns="27432" rtlCol="0">
          <a:spAutoFit/>
        </a:bodyPr>
        <a:lstStyle xmlns:a="http://schemas.openxmlformats.org/drawingml/2006/main"/>
        <a:p xmlns:a="http://schemas.openxmlformats.org/drawingml/2006/main">
          <a:r>
            <a:rPr lang="en-US" sz="1100"/>
            <a:t>Average</a:t>
          </a:r>
          <a:r>
            <a:rPr lang="en-US" sz="1100" baseline="0"/>
            <a:t> Pillar score (0-5, higher is better)</a:t>
          </a:r>
          <a:endParaRPr lang="en-US" sz="1100"/>
        </a:p>
      </cdr:txBody>
    </cdr:sp>
  </cdr:relSizeAnchor>
  <cdr:relSizeAnchor xmlns:cdr="http://schemas.openxmlformats.org/drawingml/2006/chartDrawing">
    <cdr:from>
      <cdr:x>0</cdr:x>
      <cdr:y>0.08669</cdr:y>
    </cdr:from>
    <cdr:to>
      <cdr:x>0.57083</cdr:x>
      <cdr:y>0.17268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0" y="266700"/>
          <a:ext cx="2609850" cy="2645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lIns="27432" rtlCol="0">
          <a:spAutoFit/>
        </a:bodyPr>
        <a:lstStyle xmlns:a="http://schemas.openxmlformats.org/drawingml/2006/main"/>
        <a:p xmlns:a="http://schemas.openxmlformats.org/drawingml/2006/main">
          <a:r>
            <a:rPr lang="en-US" sz="1100"/>
            <a:t>Average</a:t>
          </a:r>
          <a:r>
            <a:rPr lang="en-US" sz="1100" baseline="0"/>
            <a:t> Pillar score (0-5, higher is better)</a:t>
          </a:r>
          <a:endParaRPr lang="en-US" sz="1100"/>
        </a:p>
      </cdr:txBody>
    </cdr:sp>
  </cdr:relSizeAnchor>
  <cdr:relSizeAnchor xmlns:cdr="http://schemas.openxmlformats.org/drawingml/2006/chartDrawing">
    <cdr:from>
      <cdr:x>0</cdr:x>
      <cdr:y>0.08669</cdr:y>
    </cdr:from>
    <cdr:to>
      <cdr:x>0.57083</cdr:x>
      <cdr:y>0.17268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0" y="266700"/>
          <a:ext cx="2609850" cy="2645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lIns="27432" rtlCol="0">
          <a:spAutoFit/>
        </a:bodyPr>
        <a:lstStyle xmlns:a="http://schemas.openxmlformats.org/drawingml/2006/main"/>
        <a:p xmlns:a="http://schemas.openxmlformats.org/drawingml/2006/main">
          <a:r>
            <a:rPr lang="en-US" sz="1100"/>
            <a:t>Average</a:t>
          </a:r>
          <a:r>
            <a:rPr lang="en-US" sz="1100" baseline="0"/>
            <a:t> Pillar score (0-5, higher is better)</a:t>
          </a:r>
          <a:endParaRPr lang="en-US" sz="1100"/>
        </a:p>
      </cdr:txBody>
    </cdr:sp>
  </cdr:relSizeAnchor>
  <cdr:relSizeAnchor xmlns:cdr="http://schemas.openxmlformats.org/drawingml/2006/chartDrawing">
    <cdr:from>
      <cdr:x>0</cdr:x>
      <cdr:y>0.08669</cdr:y>
    </cdr:from>
    <cdr:to>
      <cdr:x>0.57083</cdr:x>
      <cdr:y>0.17268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0" y="266700"/>
          <a:ext cx="2609850" cy="2645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lIns="27432" rtlCol="0">
          <a:spAutoFit/>
        </a:bodyPr>
        <a:lstStyle xmlns:a="http://schemas.openxmlformats.org/drawingml/2006/main"/>
        <a:p xmlns:a="http://schemas.openxmlformats.org/drawingml/2006/main">
          <a:r>
            <a:rPr lang="en-US" sz="1100"/>
            <a:t>Average</a:t>
          </a:r>
          <a:r>
            <a:rPr lang="en-US" sz="1100" baseline="0"/>
            <a:t> Pillar score (0-5, higher is better)</a:t>
          </a:r>
          <a:endParaRPr lang="en-US" sz="1100"/>
        </a:p>
      </cdr:txBody>
    </cdr:sp>
  </cdr:relSizeAnchor>
  <cdr:relSizeAnchor xmlns:cdr="http://schemas.openxmlformats.org/drawingml/2006/chartDrawing">
    <cdr:from>
      <cdr:x>0</cdr:x>
      <cdr:y>0.08669</cdr:y>
    </cdr:from>
    <cdr:to>
      <cdr:x>0.57083</cdr:x>
      <cdr:y>0.17268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0" y="266700"/>
          <a:ext cx="2609850" cy="2645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lIns="27432" rtlCol="0">
          <a:spAutoFit/>
        </a:bodyPr>
        <a:lstStyle xmlns:a="http://schemas.openxmlformats.org/drawingml/2006/main"/>
        <a:p xmlns:a="http://schemas.openxmlformats.org/drawingml/2006/main">
          <a:r>
            <a:rPr lang="en-US" sz="1100"/>
            <a:t>Average</a:t>
          </a:r>
          <a:r>
            <a:rPr lang="en-US" sz="1100" baseline="0"/>
            <a:t> Pillar score (0-5, higher is better)</a:t>
          </a:r>
          <a:endParaRPr lang="en-US" sz="1100"/>
        </a:p>
      </cdr:txBody>
    </cdr:sp>
  </cdr:relSizeAnchor>
  <cdr:relSizeAnchor xmlns:cdr="http://schemas.openxmlformats.org/drawingml/2006/chartDrawing">
    <cdr:from>
      <cdr:x>0</cdr:x>
      <cdr:y>0.08669</cdr:y>
    </cdr:from>
    <cdr:to>
      <cdr:x>0.57083</cdr:x>
      <cdr:y>0.17268</cdr:y>
    </cdr:to>
    <cdr:sp macro="" textlink="">
      <cdr:nvSpPr>
        <cdr:cNvPr id="9" name="TextBox 1"/>
        <cdr:cNvSpPr txBox="1"/>
      </cdr:nvSpPr>
      <cdr:spPr>
        <a:xfrm xmlns:a="http://schemas.openxmlformats.org/drawingml/2006/main">
          <a:off x="0" y="266700"/>
          <a:ext cx="2609850" cy="2645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lIns="27432" rtlCol="0">
          <a:spAutoFit/>
        </a:bodyPr>
        <a:lstStyle xmlns:a="http://schemas.openxmlformats.org/drawingml/2006/main"/>
        <a:p xmlns:a="http://schemas.openxmlformats.org/drawingml/2006/main">
          <a:r>
            <a:rPr lang="en-US" sz="1100"/>
            <a:t>Average</a:t>
          </a:r>
          <a:r>
            <a:rPr lang="en-US" sz="1100" baseline="0"/>
            <a:t> Pillar score (0-5, higher is better)</a:t>
          </a:r>
          <a:endParaRPr lang="en-US" sz="1100"/>
        </a:p>
      </cdr:txBody>
    </cdr:sp>
  </cdr:relSizeAnchor>
  <cdr:relSizeAnchor xmlns:cdr="http://schemas.openxmlformats.org/drawingml/2006/chartDrawing">
    <cdr:from>
      <cdr:x>0</cdr:x>
      <cdr:y>0.08669</cdr:y>
    </cdr:from>
    <cdr:to>
      <cdr:x>0.57083</cdr:x>
      <cdr:y>0.17268</cdr:y>
    </cdr:to>
    <cdr:sp macro="" textlink="">
      <cdr:nvSpPr>
        <cdr:cNvPr id="10" name="TextBox 1"/>
        <cdr:cNvSpPr txBox="1"/>
      </cdr:nvSpPr>
      <cdr:spPr>
        <a:xfrm xmlns:a="http://schemas.openxmlformats.org/drawingml/2006/main">
          <a:off x="0" y="266700"/>
          <a:ext cx="2609850" cy="2645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lIns="27432" rtlCol="0">
          <a:spAutoFit/>
        </a:bodyPr>
        <a:lstStyle xmlns:a="http://schemas.openxmlformats.org/drawingml/2006/main"/>
        <a:p xmlns:a="http://schemas.openxmlformats.org/drawingml/2006/main">
          <a:r>
            <a:rPr lang="en-US" sz="1100"/>
            <a:t>Average</a:t>
          </a:r>
          <a:r>
            <a:rPr lang="en-US" sz="1100" baseline="0"/>
            <a:t> Pillar score (0-5, higher is better)</a:t>
          </a:r>
          <a:endParaRPr lang="en-US" sz="1100"/>
        </a:p>
      </cdr:txBody>
    </cdr:sp>
  </cdr:relSizeAnchor>
  <cdr:relSizeAnchor xmlns:cdr="http://schemas.openxmlformats.org/drawingml/2006/chartDrawing">
    <cdr:from>
      <cdr:x>0</cdr:x>
      <cdr:y>0.08669</cdr:y>
    </cdr:from>
    <cdr:to>
      <cdr:x>0.57083</cdr:x>
      <cdr:y>0.17268</cdr:y>
    </cdr:to>
    <cdr:sp macro="" textlink="">
      <cdr:nvSpPr>
        <cdr:cNvPr id="11" name="TextBox 1"/>
        <cdr:cNvSpPr txBox="1"/>
      </cdr:nvSpPr>
      <cdr:spPr>
        <a:xfrm xmlns:a="http://schemas.openxmlformats.org/drawingml/2006/main">
          <a:off x="0" y="266700"/>
          <a:ext cx="2609850" cy="2645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lIns="27432" rtlCol="0">
          <a:spAutoFit/>
        </a:bodyPr>
        <a:lstStyle xmlns:a="http://schemas.openxmlformats.org/drawingml/2006/main"/>
        <a:p xmlns:a="http://schemas.openxmlformats.org/drawingml/2006/main">
          <a:r>
            <a:rPr lang="en-US" sz="1100"/>
            <a:t>Average</a:t>
          </a:r>
          <a:r>
            <a:rPr lang="en-US" sz="1100" baseline="0"/>
            <a:t> Pillar score (0-5, higher is better)</a:t>
          </a:r>
          <a:endParaRPr lang="en-US" sz="1100"/>
        </a:p>
      </cdr:txBody>
    </cdr:sp>
  </cdr:relSizeAnchor>
  <cdr:relSizeAnchor xmlns:cdr="http://schemas.openxmlformats.org/drawingml/2006/chartDrawing">
    <cdr:from>
      <cdr:x>0</cdr:x>
      <cdr:y>0.08669</cdr:y>
    </cdr:from>
    <cdr:to>
      <cdr:x>0.57083</cdr:x>
      <cdr:y>0.17268</cdr:y>
    </cdr:to>
    <cdr:sp macro="" textlink="">
      <cdr:nvSpPr>
        <cdr:cNvPr id="12" name="TextBox 1"/>
        <cdr:cNvSpPr txBox="1"/>
      </cdr:nvSpPr>
      <cdr:spPr>
        <a:xfrm xmlns:a="http://schemas.openxmlformats.org/drawingml/2006/main">
          <a:off x="0" y="266700"/>
          <a:ext cx="2609850" cy="2645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lIns="27432" rtlCol="0">
          <a:spAutoFit/>
        </a:bodyPr>
        <a:lstStyle xmlns:a="http://schemas.openxmlformats.org/drawingml/2006/main"/>
        <a:p xmlns:a="http://schemas.openxmlformats.org/drawingml/2006/main">
          <a:r>
            <a:rPr lang="en-US" sz="1100"/>
            <a:t>Average</a:t>
          </a:r>
          <a:r>
            <a:rPr lang="en-US" sz="1100" baseline="0"/>
            <a:t> Pillar score (0-5, higher is better)</a:t>
          </a:r>
          <a:endParaRPr lang="en-US" sz="1100"/>
        </a:p>
      </cdr:txBody>
    </cdr:sp>
  </cdr:relSizeAnchor>
  <cdr:relSizeAnchor xmlns:cdr="http://schemas.openxmlformats.org/drawingml/2006/chartDrawing">
    <cdr:from>
      <cdr:x>0</cdr:x>
      <cdr:y>0.08669</cdr:y>
    </cdr:from>
    <cdr:to>
      <cdr:x>0.57083</cdr:x>
      <cdr:y>0.17268</cdr:y>
    </cdr:to>
    <cdr:sp macro="" textlink="">
      <cdr:nvSpPr>
        <cdr:cNvPr id="13" name="TextBox 1"/>
        <cdr:cNvSpPr txBox="1"/>
      </cdr:nvSpPr>
      <cdr:spPr>
        <a:xfrm xmlns:a="http://schemas.openxmlformats.org/drawingml/2006/main">
          <a:off x="0" y="266700"/>
          <a:ext cx="2609850" cy="2645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lIns="27432" rtlCol="0">
          <a:spAutoFit/>
        </a:bodyPr>
        <a:lstStyle xmlns:a="http://schemas.openxmlformats.org/drawingml/2006/main"/>
        <a:p xmlns:a="http://schemas.openxmlformats.org/drawingml/2006/main">
          <a:r>
            <a:rPr lang="en-US" sz="1100"/>
            <a:t>Average</a:t>
          </a:r>
          <a:r>
            <a:rPr lang="en-US" sz="1100" baseline="0"/>
            <a:t> Pillar score (0-5, higher is better)</a:t>
          </a:r>
          <a:endParaRPr lang="en-US" sz="1100"/>
        </a:p>
      </cdr:txBody>
    </cdr:sp>
  </cdr:relSizeAnchor>
  <cdr:relSizeAnchor xmlns:cdr="http://schemas.openxmlformats.org/drawingml/2006/chartDrawing">
    <cdr:from>
      <cdr:x>0</cdr:x>
      <cdr:y>0.08669</cdr:y>
    </cdr:from>
    <cdr:to>
      <cdr:x>0.57083</cdr:x>
      <cdr:y>0.17268</cdr:y>
    </cdr:to>
    <cdr:sp macro="" textlink="">
      <cdr:nvSpPr>
        <cdr:cNvPr id="14" name="TextBox 1"/>
        <cdr:cNvSpPr txBox="1"/>
      </cdr:nvSpPr>
      <cdr:spPr>
        <a:xfrm xmlns:a="http://schemas.openxmlformats.org/drawingml/2006/main">
          <a:off x="0" y="266700"/>
          <a:ext cx="2609850" cy="2645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lIns="27432" rtlCol="0">
          <a:spAutoFit/>
        </a:bodyPr>
        <a:lstStyle xmlns:a="http://schemas.openxmlformats.org/drawingml/2006/main"/>
        <a:p xmlns:a="http://schemas.openxmlformats.org/drawingml/2006/main">
          <a:r>
            <a:rPr lang="en-US" sz="1100"/>
            <a:t>Average</a:t>
          </a:r>
          <a:r>
            <a:rPr lang="en-US" sz="1100" baseline="0"/>
            <a:t> Pillar score (0-5, higher is better)</a:t>
          </a:r>
          <a:endParaRPr lang="en-US" sz="1100"/>
        </a:p>
      </cdr:txBody>
    </cdr:sp>
  </cdr:relSizeAnchor>
  <cdr:relSizeAnchor xmlns:cdr="http://schemas.openxmlformats.org/drawingml/2006/chartDrawing">
    <cdr:from>
      <cdr:x>0</cdr:x>
      <cdr:y>0.08669</cdr:y>
    </cdr:from>
    <cdr:to>
      <cdr:x>0.57083</cdr:x>
      <cdr:y>0.17268</cdr:y>
    </cdr:to>
    <cdr:sp macro="" textlink="">
      <cdr:nvSpPr>
        <cdr:cNvPr id="15" name="TextBox 1"/>
        <cdr:cNvSpPr txBox="1"/>
      </cdr:nvSpPr>
      <cdr:spPr>
        <a:xfrm xmlns:a="http://schemas.openxmlformats.org/drawingml/2006/main">
          <a:off x="0" y="266700"/>
          <a:ext cx="2609850" cy="2645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lIns="27432" rtlCol="0">
          <a:spAutoFit/>
        </a:bodyPr>
        <a:lstStyle xmlns:a="http://schemas.openxmlformats.org/drawingml/2006/main"/>
        <a:p xmlns:a="http://schemas.openxmlformats.org/drawingml/2006/main">
          <a:r>
            <a:rPr lang="en-US" sz="1100"/>
            <a:t>Average</a:t>
          </a:r>
          <a:r>
            <a:rPr lang="en-US" sz="1100" baseline="0"/>
            <a:t> Pillar score (0-5, higher is better)</a:t>
          </a:r>
          <a:endParaRPr lang="en-US" sz="1100"/>
        </a:p>
      </cdr:txBody>
    </cdr:sp>
  </cdr:relSizeAnchor>
  <cdr:relSizeAnchor xmlns:cdr="http://schemas.openxmlformats.org/drawingml/2006/chartDrawing">
    <cdr:from>
      <cdr:x>0</cdr:x>
      <cdr:y>0.08669</cdr:y>
    </cdr:from>
    <cdr:to>
      <cdr:x>0.57083</cdr:x>
      <cdr:y>0.17268</cdr:y>
    </cdr:to>
    <cdr:sp macro="" textlink="">
      <cdr:nvSpPr>
        <cdr:cNvPr id="16" name="TextBox 1"/>
        <cdr:cNvSpPr txBox="1"/>
      </cdr:nvSpPr>
      <cdr:spPr>
        <a:xfrm xmlns:a="http://schemas.openxmlformats.org/drawingml/2006/main">
          <a:off x="0" y="266700"/>
          <a:ext cx="2609850" cy="2645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lIns="27432" rtlCol="0">
          <a:spAutoFit/>
        </a:bodyPr>
        <a:lstStyle xmlns:a="http://schemas.openxmlformats.org/drawingml/2006/main"/>
        <a:p xmlns:a="http://schemas.openxmlformats.org/drawingml/2006/main">
          <a:r>
            <a:rPr lang="en-US" sz="1100"/>
            <a:t>Average</a:t>
          </a:r>
          <a:r>
            <a:rPr lang="en-US" sz="1100" baseline="0"/>
            <a:t> Pillar score (0-5, higher is better)</a:t>
          </a:r>
          <a:endParaRPr lang="en-US" sz="1100"/>
        </a:p>
      </cdr:txBody>
    </cdr:sp>
  </cdr:relSizeAnchor>
  <cdr:relSizeAnchor xmlns:cdr="http://schemas.openxmlformats.org/drawingml/2006/chartDrawing">
    <cdr:from>
      <cdr:x>0</cdr:x>
      <cdr:y>0.08669</cdr:y>
    </cdr:from>
    <cdr:to>
      <cdr:x>0.57083</cdr:x>
      <cdr:y>0.17716</cdr:y>
    </cdr:to>
    <cdr:sp macro="" textlink="">
      <cdr:nvSpPr>
        <cdr:cNvPr id="17" name="TextBox 1"/>
        <cdr:cNvSpPr txBox="1"/>
      </cdr:nvSpPr>
      <cdr:spPr>
        <a:xfrm xmlns:a="http://schemas.openxmlformats.org/drawingml/2006/main">
          <a:off x="0" y="253497"/>
          <a:ext cx="2614312" cy="2645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lIns="27432" rtlCol="0">
          <a:spAutoFit/>
        </a:bodyPr>
        <a:lstStyle xmlns:a="http://schemas.openxmlformats.org/drawingml/2006/main"/>
        <a:p xmlns:a="http://schemas.openxmlformats.org/drawingml/2006/main">
          <a:r>
            <a:rPr lang="en-US" sz="1100" b="0"/>
            <a:t>Average</a:t>
          </a:r>
          <a:r>
            <a:rPr lang="en-US" sz="1100" b="0" baseline="0"/>
            <a:t> Pillar score (0-5, higher is better)</a:t>
          </a:r>
          <a:endParaRPr lang="en-US" sz="1100" b="0"/>
        </a:p>
      </cdr:txBody>
    </cdr:sp>
  </cdr:relSizeAnchor>
  <cdr:relSizeAnchor xmlns:cdr="http://schemas.openxmlformats.org/drawingml/2006/chartDrawing">
    <cdr:from>
      <cdr:x>0.00486</cdr:x>
      <cdr:y>0.92942</cdr:y>
    </cdr:from>
    <cdr:to>
      <cdr:x>0.70486</cdr:x>
      <cdr:y>0.99457</cdr:y>
    </cdr:to>
    <cdr:sp macro="" textlink="">
      <cdr:nvSpPr>
        <cdr:cNvPr id="18" name="TextBox 1"/>
        <cdr:cNvSpPr txBox="1"/>
      </cdr:nvSpPr>
      <cdr:spPr>
        <a:xfrm xmlns:a="http://schemas.openxmlformats.org/drawingml/2006/main">
          <a:off x="22225" y="2717800"/>
          <a:ext cx="3200400" cy="1905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800" b="1"/>
            <a:t>Produced by the Economic Analysis</a:t>
          </a:r>
          <a:r>
            <a:rPr lang="en-US" sz="800" b="1" baseline="0"/>
            <a:t> and Data Services (EADS) team</a:t>
          </a:r>
          <a:endParaRPr lang="en-US" sz="800" b="1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0.08669</cdr:y>
    </cdr:from>
    <cdr:to>
      <cdr:x>0.57083</cdr:x>
      <cdr:y>0.17268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266700"/>
          <a:ext cx="2609850" cy="2645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lIns="27432" rtlCol="0">
          <a:spAutoFit/>
        </a:bodyPr>
        <a:lstStyle xmlns:a="http://schemas.openxmlformats.org/drawingml/2006/main"/>
        <a:p xmlns:a="http://schemas.openxmlformats.org/drawingml/2006/main">
          <a:r>
            <a:rPr lang="en-US" sz="1100"/>
            <a:t>Average</a:t>
          </a:r>
          <a:r>
            <a:rPr lang="en-US" sz="1100" baseline="0"/>
            <a:t> Pillar score (0-5, higher is better)</a:t>
          </a:r>
          <a:endParaRPr lang="en-US" sz="1100"/>
        </a:p>
      </cdr:txBody>
    </cdr:sp>
  </cdr:relSizeAnchor>
  <cdr:relSizeAnchor xmlns:cdr="http://schemas.openxmlformats.org/drawingml/2006/chartDrawing">
    <cdr:from>
      <cdr:x>0</cdr:x>
      <cdr:y>0.91314</cdr:y>
    </cdr:from>
    <cdr:to>
      <cdr:x>0.7</cdr:x>
      <cdr:y>0.97828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0" y="2670175"/>
          <a:ext cx="3200400" cy="1905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800" b="1"/>
            <a:t>Produced by the Economic Analysis</a:t>
          </a:r>
          <a:r>
            <a:rPr lang="en-US" sz="800" b="1" baseline="0"/>
            <a:t> and Data Services (EADS) team</a:t>
          </a:r>
          <a:endParaRPr lang="en-US" sz="800" b="1"/>
        </a:p>
      </cdr:txBody>
    </cdr:sp>
  </cdr:relSizeAnchor>
  <cdr:relSizeAnchor xmlns:cdr="http://schemas.openxmlformats.org/drawingml/2006/chartDrawing">
    <cdr:from>
      <cdr:x>0.0062</cdr:x>
      <cdr:y>0</cdr:y>
    </cdr:from>
    <cdr:to>
      <cdr:x>0.29606</cdr:x>
      <cdr:y>0.13351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29163" y="0"/>
          <a:ext cx="1363438" cy="3741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lIns="27432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800" b="1"/>
            <a:t>Peru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0.04557</cdr:x>
      <cdr:y>0.85714</cdr:y>
    </cdr:from>
    <cdr:to>
      <cdr:x>0.96615</cdr:x>
      <cdr:y>0.94382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33375" y="5086349"/>
          <a:ext cx="6734175" cy="5143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0.04557</cdr:x>
      <cdr:y>0.85714</cdr:y>
    </cdr:from>
    <cdr:to>
      <cdr:x>0.96615</cdr:x>
      <cdr:y>0.94382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33375" y="5086349"/>
          <a:ext cx="6734175" cy="5143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0.49489</cdr:x>
      <cdr:y>0.80293</cdr:y>
    </cdr:from>
    <cdr:to>
      <cdr:x>0.97342</cdr:x>
      <cdr:y>0.8988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305051" y="2871788"/>
          <a:ext cx="222885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800" b="1"/>
        </a:p>
      </cdr:txBody>
    </cdr:sp>
  </cdr:relSizeAnchor>
  <cdr:relSizeAnchor xmlns:cdr="http://schemas.openxmlformats.org/drawingml/2006/chartDrawing">
    <cdr:from>
      <cdr:x>0.00818</cdr:x>
      <cdr:y>0.90679</cdr:y>
    </cdr:from>
    <cdr:to>
      <cdr:x>0.87935</cdr:x>
      <cdr:y>0.98802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8100" y="3243263"/>
          <a:ext cx="4057650" cy="2905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800" b="1">
              <a:effectLst/>
              <a:latin typeface="+mn-lt"/>
              <a:ea typeface="+mn-ea"/>
              <a:cs typeface="+mn-cs"/>
            </a:rPr>
            <a:t>Produced by the Economic Analysis and Data Services (EADS) team</a:t>
          </a:r>
          <a:endParaRPr lang="en-US" sz="800" b="1">
            <a:effectLst/>
          </a:endParaRPr>
        </a:p>
        <a:p xmlns:a="http://schemas.openxmlformats.org/drawingml/2006/main">
          <a:endParaRPr lang="en-US" sz="1100"/>
        </a:p>
      </cdr:txBody>
    </cdr:sp>
  </cdr:relSizeAnchor>
  <cdr:relSizeAnchor xmlns:cdr="http://schemas.openxmlformats.org/drawingml/2006/chartDrawing">
    <cdr:from>
      <cdr:x>0.03067</cdr:x>
      <cdr:y>0.11984</cdr:y>
    </cdr:from>
    <cdr:to>
      <cdr:x>0.68303</cdr:x>
      <cdr:y>0.3755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42874" y="428625"/>
          <a:ext cx="3038475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  <cdr:relSizeAnchor xmlns:cdr="http://schemas.openxmlformats.org/drawingml/2006/chartDrawing">
    <cdr:from>
      <cdr:x>0</cdr:x>
      <cdr:y>0.0719</cdr:y>
    </cdr:from>
    <cdr:to>
      <cdr:x>0.61759</cdr:x>
      <cdr:y>0.16511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0" y="257175"/>
          <a:ext cx="2876550" cy="3333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300">
              <a:effectLst/>
              <a:latin typeface="+mn-lt"/>
              <a:ea typeface="+mn-ea"/>
              <a:cs typeface="+mn-cs"/>
            </a:rPr>
            <a:t>Average Pillar Score (0-5,</a:t>
          </a:r>
          <a:r>
            <a:rPr lang="en-US" sz="1300" baseline="0">
              <a:effectLst/>
              <a:latin typeface="+mn-lt"/>
              <a:ea typeface="+mn-ea"/>
              <a:cs typeface="+mn-cs"/>
            </a:rPr>
            <a:t> higher is better)</a:t>
          </a:r>
          <a:endParaRPr lang="en-US" sz="1300">
            <a:effectLst/>
          </a:endParaRPr>
        </a:p>
        <a:p xmlns:a="http://schemas.openxmlformats.org/drawingml/2006/main">
          <a:endParaRPr lang="en-US" sz="110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043535F9-C3E9-492A-BC7E-58DF3C585E0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93790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fld id="{039146E1-A214-4190-9468-FE4906C3BF1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33485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thaninc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ww.apec.org/Groups/SOM-Steering-Committee-on-Economic-and-Technical-Cooperation/Working-Groups/~/media/2AA295B69D574F6B88ACCEB82032747B.ashx" TargetMode="External"/><Relationship Id="rId4" Type="http://schemas.openxmlformats.org/officeDocument/2006/relationships/hyperlink" Target="http://www.nathaninc.com/projects-and-cases/us-apec-technical-assistance-advance-regional-integration-us-ataari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057275" y="4390711"/>
            <a:ext cx="5127625" cy="4176712"/>
          </a:xfrm>
        </p:spPr>
        <p:txBody>
          <a:bodyPr/>
          <a:lstStyle/>
          <a:p>
            <a:r>
              <a:rPr lang="en-US" b="1" dirty="0" smtClean="0"/>
              <a:t>Key Links</a:t>
            </a:r>
          </a:p>
          <a:p>
            <a:endParaRPr lang="en-US" dirty="0" smtClean="0"/>
          </a:p>
          <a:p>
            <a:r>
              <a:rPr lang="en-US" dirty="0" smtClean="0"/>
              <a:t>Nathan Associates Inc.  -- </a:t>
            </a:r>
            <a:r>
              <a:rPr lang="en-US" dirty="0" smtClean="0">
                <a:hlinkClick r:id="rId3"/>
              </a:rPr>
              <a:t>www.nathaninc.com</a:t>
            </a: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  <a:p>
            <a:r>
              <a:rPr lang="en-US" dirty="0"/>
              <a:t>US-ATAARI -- </a:t>
            </a: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www.nathaninc.com/projects-and-cases/us-apec-technical-assistance-advance-regional-integration-us-ataari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APEC Women and the Economy Dashboard </a:t>
            </a:r>
            <a:r>
              <a:rPr lang="en-US" dirty="0"/>
              <a:t>– </a:t>
            </a:r>
            <a:r>
              <a:rPr lang="en-US" dirty="0">
                <a:hlinkClick r:id="rId5"/>
              </a:rPr>
              <a:t>http://www.apec.org/Groups/SOM-Steering-Committee-on-Economic-and-Technical-Cooperation/Working-Groups/~/</a:t>
            </a:r>
            <a:r>
              <a:rPr lang="en-US" dirty="0" smtClean="0">
                <a:hlinkClick r:id="rId5"/>
              </a:rPr>
              <a:t>media/2AA295B69D574F6B88ACCEB82032747B.ashx</a:t>
            </a: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Women’s Entrepreneurship in APEC -- WE-APEC.com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146E1-A214-4190-9468-FE4906C3BF1C}" type="slidenum">
              <a:rPr lang="en-US" altLang="en-US" smtClean="0"/>
              <a:pPr/>
              <a:t>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8577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2E5DA0-0041-4771-8A6C-406686559693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 smtClean="0"/>
              <a:t>These priorities established by the PPWE, which has since been working to address each of these areas since 2011. 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391776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Also</a:t>
            </a:r>
            <a:r>
              <a:rPr lang="en-US" baseline="0" dirty="0" smtClean="0"/>
              <a:t> – “What gets measured gets done” (World Bank, Doing Business)</a:t>
            </a:r>
          </a:p>
          <a:p>
            <a:endParaRPr lang="en-US" baseline="0" dirty="0" smtClean="0"/>
          </a:p>
          <a:p>
            <a:r>
              <a:rPr lang="en-US" baseline="0" dirty="0" smtClean="0"/>
              <a:t>AND --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Times" pitchFamily="18" charset="0"/>
                <a:ea typeface="+mn-ea"/>
                <a:cs typeface="+mn-cs"/>
              </a:rPr>
              <a:t>: “When we’re making the case for elevating the roles of women, we can’t just rely on moral arguments, as important and compelling as they might be. We have to make a rigorous case, backed up with solid evidence and data.” (Hillary Clinton, 2012)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146E1-A214-4190-9468-FE4906C3BF1C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1007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" y="5287840"/>
            <a:ext cx="1508125" cy="1119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828800"/>
            <a:ext cx="65532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1905000" y="3429000"/>
            <a:ext cx="6400800" cy="1752600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pic>
        <p:nvPicPr>
          <p:cNvPr id="3090" name="Picture 18" descr="gradaga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0" y="1295400"/>
            <a:ext cx="9144000" cy="152400"/>
          </a:xfrm>
          <a:prstGeom prst="rect">
            <a:avLst/>
          </a:prstGeom>
          <a:solidFill>
            <a:srgbClr val="0C085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92" name="AutoShape 20"/>
          <p:cNvSpPr>
            <a:spLocks noChangeArrowheads="1"/>
          </p:cNvSpPr>
          <p:nvPr/>
        </p:nvSpPr>
        <p:spPr bwMode="auto">
          <a:xfrm>
            <a:off x="152400" y="1066800"/>
            <a:ext cx="304800" cy="228600"/>
          </a:xfrm>
          <a:prstGeom prst="triangle">
            <a:avLst>
              <a:gd name="adj" fmla="val 50000"/>
            </a:avLst>
          </a:prstGeom>
          <a:solidFill>
            <a:srgbClr val="99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AF4B90E-50FF-42C9-A6FD-DAC19CA58FB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2009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9413" y="0"/>
            <a:ext cx="2166937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0"/>
            <a:ext cx="6348413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B047E87-9734-4A77-B245-1FB7889ADB7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1772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33A8169-8938-4F7E-AB09-47BB58E290D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5607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13B7BFC-8C03-4340-9BC0-18DCE8003FA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9597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15629E3-DE57-41B2-A0A9-00B77E86A3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92103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FACDFDC-85FD-4B87-B6F2-16631A8F8FB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9258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A2C25C5-DE07-4AAE-8824-B1F70B9D8C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2144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FDC2F96-E6C6-4982-A25B-97D5C53C84A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1111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B070E40-3AD3-49B9-B15E-CC05A8A6946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0612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B7B18A3-24F7-4A09-9DAE-00FA6ECD6ED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0817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6" name="Group 32"/>
          <p:cNvGrpSpPr>
            <a:grpSpLocks/>
          </p:cNvGrpSpPr>
          <p:nvPr/>
        </p:nvGrpSpPr>
        <p:grpSpPr bwMode="auto">
          <a:xfrm>
            <a:off x="0" y="0"/>
            <a:ext cx="9144000" cy="1447800"/>
            <a:chOff x="0" y="0"/>
            <a:chExt cx="5760" cy="912"/>
          </a:xfrm>
        </p:grpSpPr>
        <p:pic>
          <p:nvPicPr>
            <p:cNvPr id="1050" name="Picture 26" descr="gradagain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51" name="Rectangle 27"/>
            <p:cNvSpPr>
              <a:spLocks noChangeArrowheads="1"/>
            </p:cNvSpPr>
            <p:nvPr/>
          </p:nvSpPr>
          <p:spPr bwMode="black">
            <a:xfrm>
              <a:off x="0" y="816"/>
              <a:ext cx="5760" cy="96"/>
            </a:xfrm>
            <a:prstGeom prst="rect">
              <a:avLst/>
            </a:prstGeom>
            <a:solidFill>
              <a:srgbClr val="0C085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D175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2" name="AutoShape 28"/>
            <p:cNvSpPr>
              <a:spLocks noChangeArrowheads="1"/>
            </p:cNvSpPr>
            <p:nvPr/>
          </p:nvSpPr>
          <p:spPr bwMode="auto">
            <a:xfrm>
              <a:off x="144" y="672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9933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752600"/>
            <a:ext cx="7620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210550" y="6610350"/>
            <a:ext cx="6858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 Narrow" pitchFamily="34" charset="0"/>
              </a:defRPr>
            </a:lvl1pPr>
          </a:lstStyle>
          <a:p>
            <a:fld id="{74B757A7-E6DF-474A-89D8-D424D9652B0C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228600" y="0"/>
            <a:ext cx="866775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graphicFrame>
        <p:nvGraphicFramePr>
          <p:cNvPr id="1055" name="Object 31"/>
          <p:cNvGraphicFramePr>
            <a:graphicFrameLocks noChangeAspect="1"/>
          </p:cNvGraphicFramePr>
          <p:nvPr/>
        </p:nvGraphicFramePr>
        <p:xfrm>
          <a:off x="228600" y="6119813"/>
          <a:ext cx="8128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7" name="Document" r:id="rId15" imgW="1772280" imgH="1039320" progId="Word.Document.8">
                  <p:embed/>
                </p:oleObj>
              </mc:Choice>
              <mc:Fallback>
                <p:oleObj name="Document" r:id="rId15" imgW="1772280" imgH="1039320" progId="Word.Document.8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6119813"/>
                        <a:ext cx="812800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852828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852828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852828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852828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852828"/>
          </a:solidFill>
          <a:latin typeface="Arial Black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852828"/>
          </a:solidFill>
          <a:latin typeface="Arial Black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852828"/>
          </a:solidFill>
          <a:latin typeface="Arial Black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852828"/>
          </a:solidFill>
          <a:latin typeface="Arial Black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852828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―"/>
        <a:defRPr sz="2800">
          <a:solidFill>
            <a:schemeClr val="tx1"/>
          </a:solidFill>
          <a:latin typeface="+mn-lt"/>
        </a:defRPr>
      </a:lvl2pPr>
      <a:lvl3pPr marL="1085850" indent="-228600" algn="l" rtl="0" eaLnBrk="0" fontAlgn="base" hangingPunct="0">
        <a:spcBef>
          <a:spcPct val="20000"/>
        </a:spcBef>
        <a:spcAft>
          <a:spcPct val="0"/>
        </a:spcAft>
        <a:buFont typeface="Symbol" pitchFamily="18" charset="2"/>
        <a:buChar char="-"/>
        <a:defRPr sz="2400">
          <a:solidFill>
            <a:schemeClr val="tx1"/>
          </a:solidFill>
          <a:latin typeface="+mn-lt"/>
        </a:defRPr>
      </a:lvl3pPr>
      <a:lvl4pPr marL="142875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4pPr>
      <a:lvl5pPr marL="177165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22885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68605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14325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60045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image" Target="../media/image6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2438400"/>
            <a:ext cx="6477000" cy="1143000"/>
          </a:xfrm>
          <a:noFill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0066"/>
                    </a:gs>
                    <a:gs pos="100000">
                      <a:srgbClr val="000066">
                        <a:gamma/>
                        <a:tint val="53725"/>
                        <a:invGamma/>
                      </a:srgbClr>
                    </a:gs>
                  </a:gsLst>
                  <a:lin ang="0" scaled="1"/>
                </a:gradFill>
              </a14:hiddenFill>
            </a:ext>
          </a:extLst>
        </p:spPr>
        <p:txBody>
          <a:bodyPr/>
          <a:lstStyle/>
          <a:p>
            <a:pPr algn="ctr"/>
            <a:r>
              <a:rPr lang="en-US" altLang="en-US" dirty="0" smtClean="0">
                <a:solidFill>
                  <a:srgbClr val="0C0854"/>
                </a:solidFill>
              </a:rPr>
              <a:t>Understanding Progress and Gaps in Women’s Economic Participation</a:t>
            </a:r>
            <a:br>
              <a:rPr lang="en-US" altLang="en-US" dirty="0" smtClean="0">
                <a:solidFill>
                  <a:srgbClr val="0C0854"/>
                </a:solidFill>
              </a:rPr>
            </a:br>
            <a:endParaRPr lang="en-US" altLang="en-US" dirty="0">
              <a:solidFill>
                <a:srgbClr val="0C0854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733800"/>
            <a:ext cx="5334000" cy="2362200"/>
          </a:xfrm>
        </p:spPr>
        <p:txBody>
          <a:bodyPr/>
          <a:lstStyle/>
          <a:p>
            <a:pPr algn="ctr"/>
            <a:r>
              <a:rPr lang="en-US" altLang="en-US" i="1" dirty="0" smtClean="0">
                <a:solidFill>
                  <a:srgbClr val="852828"/>
                </a:solidFill>
              </a:rPr>
              <a:t>Tools for setting priorities and implementing reforms</a:t>
            </a:r>
          </a:p>
          <a:p>
            <a:pPr algn="ctr"/>
            <a:endParaRPr lang="en-US" altLang="en-US" sz="2000" i="1" dirty="0" smtClean="0">
              <a:solidFill>
                <a:srgbClr val="852828"/>
              </a:solidFill>
            </a:endParaRPr>
          </a:p>
          <a:p>
            <a:pPr algn="ctr"/>
            <a:r>
              <a:rPr lang="en-US" altLang="en-US" sz="2000" dirty="0" smtClean="0">
                <a:solidFill>
                  <a:srgbClr val="852828"/>
                </a:solidFill>
              </a:rPr>
              <a:t>Louise Williams</a:t>
            </a:r>
          </a:p>
          <a:p>
            <a:pPr algn="ctr"/>
            <a:r>
              <a:rPr lang="en-US" altLang="en-US" sz="2000" dirty="0" smtClean="0">
                <a:solidFill>
                  <a:srgbClr val="852828"/>
                </a:solidFill>
              </a:rPr>
              <a:t>May 24, 2016</a:t>
            </a:r>
            <a:endParaRPr lang="en-US" altLang="en-US" sz="2000" dirty="0">
              <a:solidFill>
                <a:srgbClr val="852828"/>
              </a:solidFill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457200" y="152400"/>
            <a:ext cx="46482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en-US" sz="1400" b="0" dirty="0" smtClean="0">
                <a:solidFill>
                  <a:srgbClr val="852828"/>
                </a:solidFill>
                <a:latin typeface="Arial Black" pitchFamily="34" charset="0"/>
              </a:rPr>
              <a:t>EQUALITY AND AUTONOMY IN THE EXERCISE OF WOMEN’S ECONOMIC RIGHTS</a:t>
            </a:r>
          </a:p>
          <a:p>
            <a:r>
              <a:rPr lang="en-US" altLang="en-US" sz="1400" b="0" dirty="0" smtClean="0">
                <a:solidFill>
                  <a:srgbClr val="852828"/>
                </a:solidFill>
                <a:latin typeface="Arial Black" pitchFamily="34" charset="0"/>
              </a:rPr>
              <a:t>Inter-American Commission on Women Organization of American States</a:t>
            </a:r>
          </a:p>
          <a:p>
            <a:r>
              <a:rPr lang="en-US" altLang="en-US" sz="1400" b="0" dirty="0" smtClean="0">
                <a:solidFill>
                  <a:srgbClr val="852828"/>
                </a:solidFill>
                <a:latin typeface="Arial Black" pitchFamily="34" charset="0"/>
              </a:rPr>
              <a:t>Lima, Peru</a:t>
            </a:r>
          </a:p>
          <a:p>
            <a:endParaRPr lang="en-US" altLang="en-US" sz="1400" b="0" dirty="0">
              <a:solidFill>
                <a:srgbClr val="852828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/>
          </p:nvPr>
        </p:nvGraphicFramePr>
        <p:xfrm>
          <a:off x="116521" y="1386455"/>
          <a:ext cx="8906016" cy="4798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67750" cy="1219200"/>
          </a:xfrm>
        </p:spPr>
        <p:txBody>
          <a:bodyPr/>
          <a:lstStyle/>
          <a:p>
            <a:r>
              <a:rPr lang="en-US" dirty="0" smtClean="0"/>
              <a:t>Not all economies have the data we are looking for.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72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076777"/>
              </p:ext>
            </p:extLst>
          </p:nvPr>
        </p:nvGraphicFramePr>
        <p:xfrm>
          <a:off x="228600" y="1600200"/>
          <a:ext cx="8971782" cy="4872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67750" cy="1219200"/>
          </a:xfrm>
        </p:spPr>
        <p:txBody>
          <a:bodyPr/>
          <a:lstStyle/>
          <a:p>
            <a:r>
              <a:rPr lang="en-US" dirty="0" smtClean="0"/>
              <a:t>Filling data gaps is essential 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73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7506445"/>
              </p:ext>
            </p:extLst>
          </p:nvPr>
        </p:nvGraphicFramePr>
        <p:xfrm>
          <a:off x="762000" y="1747136"/>
          <a:ext cx="7772400" cy="419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67750" cy="1219200"/>
          </a:xfrm>
        </p:spPr>
        <p:txBody>
          <a:bodyPr/>
          <a:lstStyle/>
          <a:p>
            <a:r>
              <a:rPr lang="en-US" dirty="0" smtClean="0"/>
              <a:t>… so that economies can prior-</a:t>
            </a:r>
            <a:r>
              <a:rPr lang="en-US" dirty="0" err="1" smtClean="0"/>
              <a:t>itize</a:t>
            </a:r>
            <a:r>
              <a:rPr lang="en-US" dirty="0" smtClean="0"/>
              <a:t> reform and measure results.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99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next?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OAS Dashboard of Women’s Economic Empowerment?</a:t>
            </a:r>
          </a:p>
          <a:p>
            <a:r>
              <a:rPr lang="en-US" dirty="0" smtClean="0"/>
              <a:t>Run the numbers, and focus on critical needs in each economy?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3A8169-8938-4F7E-AB09-47BB58E290DC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784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1905000"/>
            <a:ext cx="5486400" cy="41148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3A8169-8938-4F7E-AB09-47BB58E290DC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685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A bit of background … 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077200" cy="411480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smtClean="0"/>
              <a:t>My long-time colleague and good friend from USAID, Wade </a:t>
            </a:r>
            <a:r>
              <a:rPr lang="en-US" sz="2800" dirty="0" err="1" smtClean="0"/>
              <a:t>Channell</a:t>
            </a:r>
            <a:r>
              <a:rPr lang="en-US" sz="2800" dirty="0" smtClean="0"/>
              <a:t>, couldn’t make it today.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3A8169-8938-4F7E-AB09-47BB58E290DC}" type="slidenum">
              <a:rPr lang="en-US" altLang="en-US" smtClean="0"/>
              <a:pPr/>
              <a:t>1</a:t>
            </a:fld>
            <a:endParaRPr lang="en-US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2743200"/>
            <a:ext cx="2667000" cy="390562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05450" y="3376166"/>
            <a:ext cx="35623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is Wade. </a:t>
            </a:r>
          </a:p>
          <a:p>
            <a:r>
              <a:rPr lang="en-US" sz="2800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Maybe it’s for the best. </a:t>
            </a:r>
            <a:endParaRPr lang="en-US" sz="28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784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67750" cy="1447800"/>
          </a:xfrm>
        </p:spPr>
        <p:txBody>
          <a:bodyPr/>
          <a:lstStyle/>
          <a:p>
            <a:r>
              <a:rPr lang="en-US" dirty="0"/>
              <a:t>Fortunately, we tell essentially the same </a:t>
            </a:r>
            <a:r>
              <a:rPr lang="en-US" dirty="0" smtClean="0"/>
              <a:t>story.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3A8169-8938-4F7E-AB09-47BB58E290DC}" type="slidenum">
              <a:rPr lang="en-US" altLang="en-US" smtClean="0"/>
              <a:pPr/>
              <a:t>2</a:t>
            </a:fld>
            <a:endParaRPr lang="en-US" altLang="en-US"/>
          </a:p>
        </p:txBody>
      </p:sp>
      <p:sp>
        <p:nvSpPr>
          <p:cNvPr id="7" name="Oval Callout 6"/>
          <p:cNvSpPr/>
          <p:nvPr/>
        </p:nvSpPr>
        <p:spPr bwMode="auto">
          <a:xfrm>
            <a:off x="457200" y="1600200"/>
            <a:ext cx="3886200" cy="2819400"/>
          </a:xfrm>
          <a:prstGeom prst="wedgeEllipse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+mn-lt"/>
              </a:rPr>
              <a:t>“What gets</a:t>
            </a:r>
            <a:r>
              <a:rPr kumimoji="0" lang="en-US" sz="3600" b="1" i="0" u="none" strike="noStrike" cap="none" normalizeH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+mn-lt"/>
              </a:rPr>
              <a:t> measured  gets done!”</a:t>
            </a:r>
            <a:endParaRPr kumimoji="0" lang="en-US" sz="3600" b="1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+mn-lt"/>
            </a:endParaRPr>
          </a:p>
        </p:txBody>
      </p:sp>
      <p:sp>
        <p:nvSpPr>
          <p:cNvPr id="8" name="Rounded Rectangular Callout 7"/>
          <p:cNvSpPr/>
          <p:nvPr/>
        </p:nvSpPr>
        <p:spPr bwMode="auto">
          <a:xfrm>
            <a:off x="7162800" y="5562600"/>
            <a:ext cx="45719" cy="45719"/>
          </a:xfrm>
          <a:prstGeom prst="wedgeRoundRectCallou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" pitchFamily="18" charset="0"/>
            </a:endParaRPr>
          </a:p>
        </p:txBody>
      </p:sp>
      <p:sp>
        <p:nvSpPr>
          <p:cNvPr id="9" name="Rounded Rectangular Callout 8"/>
          <p:cNvSpPr/>
          <p:nvPr/>
        </p:nvSpPr>
        <p:spPr bwMode="auto">
          <a:xfrm>
            <a:off x="2667000" y="4040520"/>
            <a:ext cx="4191000" cy="2555543"/>
          </a:xfrm>
          <a:prstGeom prst="wedgeRoundRectCallou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2800" dirty="0" smtClean="0">
              <a:solidFill>
                <a:schemeClr val="tx1"/>
              </a:solidFill>
              <a:latin typeface="+mn-lt"/>
            </a:endParaRPr>
          </a:p>
          <a:p>
            <a:pPr algn="ctr"/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“</a:t>
            </a:r>
            <a:r>
              <a:rPr lang="en-US" sz="28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Before we solve a problem, we need to understand </a:t>
            </a:r>
            <a:r>
              <a:rPr lang="en-US" sz="2800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it!”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+mn-lt"/>
            </a:endParaRPr>
          </a:p>
        </p:txBody>
      </p:sp>
      <p:sp>
        <p:nvSpPr>
          <p:cNvPr id="10" name="Cloud Callout 9"/>
          <p:cNvSpPr/>
          <p:nvPr/>
        </p:nvSpPr>
        <p:spPr bwMode="auto">
          <a:xfrm>
            <a:off x="4648200" y="1641330"/>
            <a:ext cx="4038600" cy="3235470"/>
          </a:xfrm>
          <a:prstGeom prst="cloudCallout">
            <a:avLst/>
          </a:prstGeom>
          <a:solidFill>
            <a:schemeClr val="accent3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“We 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to make a rigorous case, backed up with solid evidence and data.”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34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My</a:t>
            </a:r>
            <a:r>
              <a:rPr lang="en-US" dirty="0" smtClean="0"/>
              <a:t> part starts with APEC, a true laboratory of innovation.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3A8169-8938-4F7E-AB09-47BB58E290DC}" type="slidenum">
              <a:rPr lang="en-US" altLang="en-US" smtClean="0"/>
              <a:pPr/>
              <a:t>3</a:t>
            </a:fld>
            <a:endParaRPr lang="en-US" altLang="en-US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3" b="1982"/>
          <a:stretch>
            <a:fillRect/>
          </a:stretch>
        </p:blipFill>
        <p:spPr bwMode="auto">
          <a:xfrm>
            <a:off x="1142999" y="1600200"/>
            <a:ext cx="7086763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222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AD726D-B061-4FD8-8AF1-DA2C3E005D4C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7182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800" i="1" dirty="0" smtClean="0"/>
              <a:t>The Five Priorities of APEC’s Policy Partnership on Women and the Economy</a:t>
            </a:r>
            <a:endParaRPr lang="en-US" altLang="en-US" sz="2800" i="1" dirty="0"/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3142111"/>
              </p:ext>
            </p:extLst>
          </p:nvPr>
        </p:nvGraphicFramePr>
        <p:xfrm>
          <a:off x="219075" y="1980774"/>
          <a:ext cx="8686800" cy="388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i="1" dirty="0" smtClean="0"/>
              <a:t>The APEC Women and the Economy Dashboard</a:t>
            </a:r>
            <a:endParaRPr lang="en-US" sz="3200" i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1781497"/>
              </p:ext>
            </p:extLst>
          </p:nvPr>
        </p:nvGraphicFramePr>
        <p:xfrm>
          <a:off x="228600" y="3995737"/>
          <a:ext cx="8642350" cy="27098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210550" y="6711950"/>
            <a:ext cx="685800" cy="323850"/>
          </a:xfrm>
        </p:spPr>
        <p:txBody>
          <a:bodyPr/>
          <a:lstStyle/>
          <a:p>
            <a:fld id="{333A8169-8938-4F7E-AB09-47BB58E290DC}" type="slidenum">
              <a:rPr lang="en-US" altLang="en-US" smtClean="0"/>
              <a:pPr/>
              <a:t>5</a:t>
            </a:fld>
            <a:endParaRPr lang="en-US" altLang="en-US"/>
          </a:p>
        </p:txBody>
      </p:sp>
      <p:graphicFrame>
        <p:nvGraphicFramePr>
          <p:cNvPr id="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5706749"/>
              </p:ext>
            </p:extLst>
          </p:nvPr>
        </p:nvGraphicFramePr>
        <p:xfrm>
          <a:off x="228600" y="1524000"/>
          <a:ext cx="6172200" cy="243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8" name="Content Placeholder 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650" y="750396"/>
            <a:ext cx="2190750" cy="30966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3" name="Line Callout 2 12"/>
          <p:cNvSpPr/>
          <p:nvPr/>
        </p:nvSpPr>
        <p:spPr bwMode="auto">
          <a:xfrm>
            <a:off x="6248400" y="1969596"/>
            <a:ext cx="2133600" cy="400899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71988"/>
              <a:gd name="adj6" fmla="val -32976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</a:rPr>
              <a:t>Goods and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</a:rPr>
              <a:t> Services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14" name="Line Callout 2 (Border and Accent Bar) 13"/>
          <p:cNvSpPr/>
          <p:nvPr/>
        </p:nvSpPr>
        <p:spPr bwMode="auto">
          <a:xfrm>
            <a:off x="6419850" y="2820226"/>
            <a:ext cx="1962150" cy="506345"/>
          </a:xfrm>
          <a:prstGeom prst="accentBorderCallout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 smtClean="0">
                <a:solidFill>
                  <a:schemeClr val="tx1"/>
                </a:solidFill>
              </a:rPr>
              <a:t>Labor Markets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9014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8610365"/>
              </p:ext>
            </p:extLst>
          </p:nvPr>
        </p:nvGraphicFramePr>
        <p:xfrm>
          <a:off x="204716" y="1505803"/>
          <a:ext cx="8894027" cy="48154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28599" y="0"/>
            <a:ext cx="8870143" cy="1219200"/>
          </a:xfrm>
        </p:spPr>
        <p:txBody>
          <a:bodyPr/>
          <a:lstStyle/>
          <a:p>
            <a:r>
              <a:rPr lang="en-US" dirty="0" smtClean="0"/>
              <a:t>Thanks to Wade, USAID can apply the Dashboard almost anywhere.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770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766648"/>
              </p:ext>
            </p:extLst>
          </p:nvPr>
        </p:nvGraphicFramePr>
        <p:xfrm>
          <a:off x="762000" y="2019828"/>
          <a:ext cx="7315200" cy="3999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1"/>
          <p:cNvSpPr txBox="1">
            <a:spLocks/>
          </p:cNvSpPr>
          <p:nvPr/>
        </p:nvSpPr>
        <p:spPr bwMode="gray">
          <a:xfrm>
            <a:off x="228600" y="0"/>
            <a:ext cx="866775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852828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852828"/>
                </a:solidFill>
                <a:latin typeface="Arial Black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852828"/>
                </a:solidFill>
                <a:latin typeface="Arial Black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852828"/>
                </a:solidFill>
                <a:latin typeface="Arial Black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852828"/>
                </a:solidFill>
                <a:latin typeface="Arial Black" pitchFamily="34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852828"/>
                </a:solidFill>
                <a:latin typeface="Arial Black" pitchFamily="34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852828"/>
                </a:solidFill>
                <a:latin typeface="Arial Black" pitchFamily="34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852828"/>
                </a:solidFill>
                <a:latin typeface="Arial Black" pitchFamily="34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852828"/>
                </a:solidFill>
                <a:latin typeface="Arial Black" pitchFamily="34" charset="0"/>
              </a:defRPr>
            </a:lvl9pPr>
          </a:lstStyle>
          <a:p>
            <a:r>
              <a:rPr lang="en-US" b="0" kern="0" dirty="0" smtClean="0"/>
              <a:t>You can also look at the data  this way. </a:t>
            </a:r>
            <a:endParaRPr lang="en-US" b="0" kern="0" dirty="0"/>
          </a:p>
        </p:txBody>
      </p:sp>
    </p:spTree>
    <p:extLst>
      <p:ext uri="{BB962C8B-B14F-4D97-AF65-F5344CB8AC3E}">
        <p14:creationId xmlns:p14="http://schemas.microsoft.com/office/powerpoint/2010/main" val="3648697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0422965"/>
              </p:ext>
            </p:extLst>
          </p:nvPr>
        </p:nvGraphicFramePr>
        <p:xfrm>
          <a:off x="1371600" y="1676400"/>
          <a:ext cx="68580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67750" cy="1219200"/>
          </a:xfrm>
        </p:spPr>
        <p:txBody>
          <a:bodyPr/>
          <a:lstStyle/>
          <a:p>
            <a:r>
              <a:rPr lang="en-US" dirty="0" smtClean="0"/>
              <a:t>We can compare OAS economies to OECD and regional averages.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696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ree.pot">
  <a:themeElements>
    <a:clrScheme name="free.po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free.pot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free.po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ree.po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ree.po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ree.po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ree.po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ree.po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ree.po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Office\Templates\free.pot</Template>
  <TotalTime>1309</TotalTime>
  <Words>794</Words>
  <Application>Microsoft Office PowerPoint</Application>
  <PresentationFormat>On-screen Show (4:3)</PresentationFormat>
  <Paragraphs>136</Paragraphs>
  <Slides>14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free.pot</vt:lpstr>
      <vt:lpstr>Document</vt:lpstr>
      <vt:lpstr>Understanding Progress and Gaps in Women’s Economic Participation </vt:lpstr>
      <vt:lpstr>A bit of background … </vt:lpstr>
      <vt:lpstr>Fortunately, we tell essentially the same story.</vt:lpstr>
      <vt:lpstr>My part starts with APEC, a true laboratory of innovation.</vt:lpstr>
      <vt:lpstr>The Five Priorities of APEC’s Policy Partnership on Women and the Economy</vt:lpstr>
      <vt:lpstr>The APEC Women and the Economy Dashboard</vt:lpstr>
      <vt:lpstr>Thanks to Wade, USAID can apply the Dashboard almost anywhere. </vt:lpstr>
      <vt:lpstr>PowerPoint Presentation</vt:lpstr>
      <vt:lpstr>We can compare OAS economies to OECD and regional averages.</vt:lpstr>
      <vt:lpstr>Not all economies have the data we are looking for. </vt:lpstr>
      <vt:lpstr>Filling data gaps is essential …</vt:lpstr>
      <vt:lpstr>… so that economies can prior-itize reform and measure results. </vt:lpstr>
      <vt:lpstr>What’s next?</vt:lpstr>
      <vt:lpstr>Thank you!</vt:lpstr>
    </vt:vector>
  </TitlesOfParts>
  <Company>Nathan Associates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Support for the ACE Program</dc:title>
  <dc:creator>MARM1</dc:creator>
  <cp:lastModifiedBy>user</cp:lastModifiedBy>
  <cp:revision>77</cp:revision>
  <cp:lastPrinted>2002-06-06T13:04:41Z</cp:lastPrinted>
  <dcterms:created xsi:type="dcterms:W3CDTF">2001-05-03T18:31:57Z</dcterms:created>
  <dcterms:modified xsi:type="dcterms:W3CDTF">2016-05-24T15:27:58Z</dcterms:modified>
</cp:coreProperties>
</file>