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358" r:id="rId3"/>
    <p:sldId id="334" r:id="rId4"/>
    <p:sldId id="339" r:id="rId5"/>
    <p:sldId id="356" r:id="rId6"/>
    <p:sldId id="355" r:id="rId7"/>
    <p:sldId id="357" r:id="rId8"/>
    <p:sldId id="340" r:id="rId9"/>
    <p:sldId id="341" r:id="rId10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A74FFF"/>
    <a:srgbClr val="CD9BFF"/>
    <a:srgbClr val="7596FF"/>
    <a:srgbClr val="FFD3A7"/>
    <a:srgbClr val="FFB66D"/>
    <a:srgbClr val="E4C9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97" autoAdjust="0"/>
    <p:restoredTop sz="92047" autoAdjust="0"/>
  </p:normalViewPr>
  <p:slideViewPr>
    <p:cSldViewPr snapToObjects="1">
      <p:cViewPr>
        <p:scale>
          <a:sx n="70" d="100"/>
          <a:sy n="70" d="100"/>
        </p:scale>
        <p:origin x="135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0802F8-4D95-4E52-990D-B3B183E25AC3}" type="doc">
      <dgm:prSet loTypeId="urn:microsoft.com/office/officeart/2005/8/layout/gear1" loCatId="relationship" qsTypeId="urn:microsoft.com/office/officeart/2005/8/quickstyle/simple1" qsCatId="simple" csTypeId="urn:microsoft.com/office/officeart/2005/8/colors/accent1_2" csCatId="accent1" phldr="1"/>
      <dgm:spPr/>
    </dgm:pt>
    <dgm:pt modelId="{F7882640-A403-41C4-AF14-A1F5CE68FDE7}">
      <dgm:prSet phldrT="[Text]" custT="1"/>
      <dgm:spPr/>
      <dgm:t>
        <a:bodyPr/>
        <a:lstStyle/>
        <a:p>
          <a:r>
            <a:rPr lang="en-US" sz="3200" dirty="0"/>
            <a:t>Exclusión política mujeres </a:t>
          </a:r>
        </a:p>
      </dgm:t>
    </dgm:pt>
    <dgm:pt modelId="{F9DDBA6B-7EAD-4B94-AE98-4DF9454C5244}" type="parTrans" cxnId="{A12E25A7-32EC-41B8-910F-B6C1593B38B3}">
      <dgm:prSet/>
      <dgm:spPr/>
      <dgm:t>
        <a:bodyPr/>
        <a:lstStyle/>
        <a:p>
          <a:endParaRPr lang="en-US"/>
        </a:p>
      </dgm:t>
    </dgm:pt>
    <dgm:pt modelId="{F44222B8-6EB4-4180-9373-BC29FB719266}" type="sibTrans" cxnId="{A12E25A7-32EC-41B8-910F-B6C1593B38B3}">
      <dgm:prSet/>
      <dgm:spPr/>
      <dgm:t>
        <a:bodyPr/>
        <a:lstStyle/>
        <a:p>
          <a:endParaRPr lang="en-US"/>
        </a:p>
      </dgm:t>
    </dgm:pt>
    <dgm:pt modelId="{BDF603D6-8944-4307-8347-6EDE11E43E1E}">
      <dgm:prSet phldrT="[Text]" custT="1"/>
      <dgm:spPr/>
      <dgm:t>
        <a:bodyPr/>
        <a:lstStyle/>
        <a:p>
          <a:r>
            <a:rPr lang="en-US" sz="1600" dirty="0"/>
            <a:t>Esfuerzos limitados Estados fortalecer políticas públicas</a:t>
          </a:r>
        </a:p>
      </dgm:t>
    </dgm:pt>
    <dgm:pt modelId="{3C749030-20D4-43D4-A67B-2E0DA665A795}" type="parTrans" cxnId="{6187BB7F-74A1-450F-9063-C92A57A476F6}">
      <dgm:prSet/>
      <dgm:spPr/>
      <dgm:t>
        <a:bodyPr/>
        <a:lstStyle/>
        <a:p>
          <a:endParaRPr lang="en-US"/>
        </a:p>
      </dgm:t>
    </dgm:pt>
    <dgm:pt modelId="{8BD89F2A-22EB-4E80-A61A-6977EC921FBB}" type="sibTrans" cxnId="{6187BB7F-74A1-450F-9063-C92A57A476F6}">
      <dgm:prSet/>
      <dgm:spPr/>
      <dgm:t>
        <a:bodyPr/>
        <a:lstStyle/>
        <a:p>
          <a:endParaRPr lang="en-US"/>
        </a:p>
      </dgm:t>
    </dgm:pt>
    <dgm:pt modelId="{C9C9529C-CA00-4764-9EB1-FD6D11EC8D59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600" dirty="0"/>
            <a:t>Necesario abordaje integral</a:t>
          </a:r>
        </a:p>
      </dgm:t>
    </dgm:pt>
    <dgm:pt modelId="{12002140-5F2E-473D-99FA-D7D726965D9B}" type="parTrans" cxnId="{8BD58162-3328-4FA7-9098-61B7E3080A77}">
      <dgm:prSet/>
      <dgm:spPr/>
      <dgm:t>
        <a:bodyPr/>
        <a:lstStyle/>
        <a:p>
          <a:endParaRPr lang="en-US"/>
        </a:p>
      </dgm:t>
    </dgm:pt>
    <dgm:pt modelId="{74D1F1F3-1D03-4CE6-A266-6E8E28D2E9CF}" type="sibTrans" cxnId="{8BD58162-3328-4FA7-9098-61B7E3080A77}">
      <dgm:prSet/>
      <dgm:spPr/>
      <dgm:t>
        <a:bodyPr/>
        <a:lstStyle/>
        <a:p>
          <a:endParaRPr lang="en-US"/>
        </a:p>
      </dgm:t>
    </dgm:pt>
    <dgm:pt modelId="{816C6EA7-6720-4F56-AC40-506AD0B1980E}" type="pres">
      <dgm:prSet presAssocID="{C00802F8-4D95-4E52-990D-B3B183E25AC3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CBA11A1C-B4B5-4655-A872-4A1095F8BBED}" type="pres">
      <dgm:prSet presAssocID="{F7882640-A403-41C4-AF14-A1F5CE68FDE7}" presName="gear1" presStyleLbl="node1" presStyleIdx="0" presStyleCnt="3" custLinFactNeighborX="19683" custLinFactNeighborY="-8852">
        <dgm:presLayoutVars>
          <dgm:chMax val="1"/>
          <dgm:bulletEnabled val="1"/>
        </dgm:presLayoutVars>
      </dgm:prSet>
      <dgm:spPr/>
    </dgm:pt>
    <dgm:pt modelId="{5EC03F6D-5D65-4CA0-993E-65A7E34845CA}" type="pres">
      <dgm:prSet presAssocID="{F7882640-A403-41C4-AF14-A1F5CE68FDE7}" presName="gear1srcNode" presStyleLbl="node1" presStyleIdx="0" presStyleCnt="3"/>
      <dgm:spPr/>
    </dgm:pt>
    <dgm:pt modelId="{4EBA5323-D6D7-48CD-A082-EB7AF610FBF9}" type="pres">
      <dgm:prSet presAssocID="{F7882640-A403-41C4-AF14-A1F5CE68FDE7}" presName="gear1dstNode" presStyleLbl="node1" presStyleIdx="0" presStyleCnt="3"/>
      <dgm:spPr/>
    </dgm:pt>
    <dgm:pt modelId="{2536811F-0B09-4B7E-B336-081D7184ECDD}" type="pres">
      <dgm:prSet presAssocID="{BDF603D6-8944-4307-8347-6EDE11E43E1E}" presName="gear2" presStyleLbl="node1" presStyleIdx="1" presStyleCnt="3" custLinFactNeighborX="-1356" custLinFactNeighborY="30038">
        <dgm:presLayoutVars>
          <dgm:chMax val="1"/>
          <dgm:bulletEnabled val="1"/>
        </dgm:presLayoutVars>
      </dgm:prSet>
      <dgm:spPr/>
    </dgm:pt>
    <dgm:pt modelId="{26512596-A4C2-404F-84A1-0313C84A9A09}" type="pres">
      <dgm:prSet presAssocID="{BDF603D6-8944-4307-8347-6EDE11E43E1E}" presName="gear2srcNode" presStyleLbl="node1" presStyleIdx="1" presStyleCnt="3"/>
      <dgm:spPr/>
    </dgm:pt>
    <dgm:pt modelId="{7FF8811B-AFCB-4FA8-8EBE-38733AB61447}" type="pres">
      <dgm:prSet presAssocID="{BDF603D6-8944-4307-8347-6EDE11E43E1E}" presName="gear2dstNode" presStyleLbl="node1" presStyleIdx="1" presStyleCnt="3"/>
      <dgm:spPr/>
    </dgm:pt>
    <dgm:pt modelId="{ABCD7CE5-806C-48A7-9F1F-F9334C7EAEA8}" type="pres">
      <dgm:prSet presAssocID="{C9C9529C-CA00-4764-9EB1-FD6D11EC8D59}" presName="gear3" presStyleLbl="node1" presStyleIdx="2" presStyleCnt="3" custLinFactNeighborX="1720" custLinFactNeighborY="5394"/>
      <dgm:spPr/>
    </dgm:pt>
    <dgm:pt modelId="{B8ACE6D7-9275-4F37-B1E9-E36C118FE1E5}" type="pres">
      <dgm:prSet presAssocID="{C9C9529C-CA00-4764-9EB1-FD6D11EC8D59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4469D0B2-A738-4CF0-99FA-43D508651850}" type="pres">
      <dgm:prSet presAssocID="{C9C9529C-CA00-4764-9EB1-FD6D11EC8D59}" presName="gear3srcNode" presStyleLbl="node1" presStyleIdx="2" presStyleCnt="3"/>
      <dgm:spPr/>
    </dgm:pt>
    <dgm:pt modelId="{70EC01EC-F4AC-4893-BABF-00978056495B}" type="pres">
      <dgm:prSet presAssocID="{C9C9529C-CA00-4764-9EB1-FD6D11EC8D59}" presName="gear3dstNode" presStyleLbl="node1" presStyleIdx="2" presStyleCnt="3"/>
      <dgm:spPr/>
    </dgm:pt>
    <dgm:pt modelId="{1ADAF689-0812-4EE3-97C3-FB094D03E687}" type="pres">
      <dgm:prSet presAssocID="{F44222B8-6EB4-4180-9373-BC29FB719266}" presName="connector1" presStyleLbl="sibTrans2D1" presStyleIdx="0" presStyleCnt="3" custLinFactNeighborX="16329" custLinFactNeighborY="-4058"/>
      <dgm:spPr/>
    </dgm:pt>
    <dgm:pt modelId="{EFBB6502-F5CF-454C-873C-C293199986BB}" type="pres">
      <dgm:prSet presAssocID="{8BD89F2A-22EB-4E80-A61A-6977EC921FBB}" presName="connector2" presStyleLbl="sibTrans2D1" presStyleIdx="1" presStyleCnt="3" custLinFactNeighborX="-4927" custLinFactNeighborY="31958"/>
      <dgm:spPr/>
    </dgm:pt>
    <dgm:pt modelId="{3B4B0978-E33E-4716-B467-4405A5B81AC1}" type="pres">
      <dgm:prSet presAssocID="{74D1F1F3-1D03-4CE6-A266-6E8E28D2E9CF}" presName="connector3" presStyleLbl="sibTrans2D1" presStyleIdx="2" presStyleCnt="3" custAng="808966" custLinFactNeighborX="3467" custLinFactNeighborY="6347"/>
      <dgm:spPr/>
    </dgm:pt>
  </dgm:ptLst>
  <dgm:cxnLst>
    <dgm:cxn modelId="{90244AE1-6DF1-4852-B5D7-F7668FBBB597}" type="presOf" srcId="{F7882640-A403-41C4-AF14-A1F5CE68FDE7}" destId="{4EBA5323-D6D7-48CD-A082-EB7AF610FBF9}" srcOrd="2" destOrd="0" presId="urn:microsoft.com/office/officeart/2005/8/layout/gear1"/>
    <dgm:cxn modelId="{6EADA19E-5488-45F8-AA56-79A4489FA025}" type="presOf" srcId="{8BD89F2A-22EB-4E80-A61A-6977EC921FBB}" destId="{EFBB6502-F5CF-454C-873C-C293199986BB}" srcOrd="0" destOrd="0" presId="urn:microsoft.com/office/officeart/2005/8/layout/gear1"/>
    <dgm:cxn modelId="{BC686829-D4E3-40B2-A096-C5E9EF49CF5E}" type="presOf" srcId="{BDF603D6-8944-4307-8347-6EDE11E43E1E}" destId="{26512596-A4C2-404F-84A1-0313C84A9A09}" srcOrd="1" destOrd="0" presId="urn:microsoft.com/office/officeart/2005/8/layout/gear1"/>
    <dgm:cxn modelId="{CD7AD2DC-34F0-4DCB-853F-E7CEF6E3543C}" type="presOf" srcId="{C9C9529C-CA00-4764-9EB1-FD6D11EC8D59}" destId="{B8ACE6D7-9275-4F37-B1E9-E36C118FE1E5}" srcOrd="1" destOrd="0" presId="urn:microsoft.com/office/officeart/2005/8/layout/gear1"/>
    <dgm:cxn modelId="{28E20490-A104-45D3-AF38-E7A6DFE0A104}" type="presOf" srcId="{F44222B8-6EB4-4180-9373-BC29FB719266}" destId="{1ADAF689-0812-4EE3-97C3-FB094D03E687}" srcOrd="0" destOrd="0" presId="urn:microsoft.com/office/officeart/2005/8/layout/gear1"/>
    <dgm:cxn modelId="{7C7E3CEC-6636-42C2-BF4B-E2C540313A8A}" type="presOf" srcId="{C9C9529C-CA00-4764-9EB1-FD6D11EC8D59}" destId="{70EC01EC-F4AC-4893-BABF-00978056495B}" srcOrd="3" destOrd="0" presId="urn:microsoft.com/office/officeart/2005/8/layout/gear1"/>
    <dgm:cxn modelId="{F1BE47CB-CAF7-4EF8-A221-21EC9F214ACB}" type="presOf" srcId="{C00802F8-4D95-4E52-990D-B3B183E25AC3}" destId="{816C6EA7-6720-4F56-AC40-506AD0B1980E}" srcOrd="0" destOrd="0" presId="urn:microsoft.com/office/officeart/2005/8/layout/gear1"/>
    <dgm:cxn modelId="{0B5A1C5F-1875-4E2D-94A8-753EECEED132}" type="presOf" srcId="{F7882640-A403-41C4-AF14-A1F5CE68FDE7}" destId="{CBA11A1C-B4B5-4655-A872-4A1095F8BBED}" srcOrd="0" destOrd="0" presId="urn:microsoft.com/office/officeart/2005/8/layout/gear1"/>
    <dgm:cxn modelId="{95F45ECC-CCC2-4A97-AF95-B1AF106258CB}" type="presOf" srcId="{C9C9529C-CA00-4764-9EB1-FD6D11EC8D59}" destId="{4469D0B2-A738-4CF0-99FA-43D508651850}" srcOrd="2" destOrd="0" presId="urn:microsoft.com/office/officeart/2005/8/layout/gear1"/>
    <dgm:cxn modelId="{F694F2D1-1C7B-4A2A-B49E-F7AECBE81803}" type="presOf" srcId="{BDF603D6-8944-4307-8347-6EDE11E43E1E}" destId="{2536811F-0B09-4B7E-B336-081D7184ECDD}" srcOrd="0" destOrd="0" presId="urn:microsoft.com/office/officeart/2005/8/layout/gear1"/>
    <dgm:cxn modelId="{51CEC4D4-8991-44C2-9677-1DCBA0A0CB7E}" type="presOf" srcId="{BDF603D6-8944-4307-8347-6EDE11E43E1E}" destId="{7FF8811B-AFCB-4FA8-8EBE-38733AB61447}" srcOrd="2" destOrd="0" presId="urn:microsoft.com/office/officeart/2005/8/layout/gear1"/>
    <dgm:cxn modelId="{1225D844-2BD7-41FE-8309-C4FA43260C79}" type="presOf" srcId="{74D1F1F3-1D03-4CE6-A266-6E8E28D2E9CF}" destId="{3B4B0978-E33E-4716-B467-4405A5B81AC1}" srcOrd="0" destOrd="0" presId="urn:microsoft.com/office/officeart/2005/8/layout/gear1"/>
    <dgm:cxn modelId="{8BD58162-3328-4FA7-9098-61B7E3080A77}" srcId="{C00802F8-4D95-4E52-990D-B3B183E25AC3}" destId="{C9C9529C-CA00-4764-9EB1-FD6D11EC8D59}" srcOrd="2" destOrd="0" parTransId="{12002140-5F2E-473D-99FA-D7D726965D9B}" sibTransId="{74D1F1F3-1D03-4CE6-A266-6E8E28D2E9CF}"/>
    <dgm:cxn modelId="{A12E25A7-32EC-41B8-910F-B6C1593B38B3}" srcId="{C00802F8-4D95-4E52-990D-B3B183E25AC3}" destId="{F7882640-A403-41C4-AF14-A1F5CE68FDE7}" srcOrd="0" destOrd="0" parTransId="{F9DDBA6B-7EAD-4B94-AE98-4DF9454C5244}" sibTransId="{F44222B8-6EB4-4180-9373-BC29FB719266}"/>
    <dgm:cxn modelId="{6187BB7F-74A1-450F-9063-C92A57A476F6}" srcId="{C00802F8-4D95-4E52-990D-B3B183E25AC3}" destId="{BDF603D6-8944-4307-8347-6EDE11E43E1E}" srcOrd="1" destOrd="0" parTransId="{3C749030-20D4-43D4-A67B-2E0DA665A795}" sibTransId="{8BD89F2A-22EB-4E80-A61A-6977EC921FBB}"/>
    <dgm:cxn modelId="{7974CC4D-9516-4E96-9BAF-287280DC0D8E}" type="presOf" srcId="{C9C9529C-CA00-4764-9EB1-FD6D11EC8D59}" destId="{ABCD7CE5-806C-48A7-9F1F-F9334C7EAEA8}" srcOrd="0" destOrd="0" presId="urn:microsoft.com/office/officeart/2005/8/layout/gear1"/>
    <dgm:cxn modelId="{D3297C56-6FCB-41A4-A7DF-4E9E2DB4BC49}" type="presOf" srcId="{F7882640-A403-41C4-AF14-A1F5CE68FDE7}" destId="{5EC03F6D-5D65-4CA0-993E-65A7E34845CA}" srcOrd="1" destOrd="0" presId="urn:microsoft.com/office/officeart/2005/8/layout/gear1"/>
    <dgm:cxn modelId="{A5F0EDB3-0AA5-459D-BD23-C1525FEC2DD8}" type="presParOf" srcId="{816C6EA7-6720-4F56-AC40-506AD0B1980E}" destId="{CBA11A1C-B4B5-4655-A872-4A1095F8BBED}" srcOrd="0" destOrd="0" presId="urn:microsoft.com/office/officeart/2005/8/layout/gear1"/>
    <dgm:cxn modelId="{EFA8C9FD-BEA7-4272-8EA2-C48450515EFE}" type="presParOf" srcId="{816C6EA7-6720-4F56-AC40-506AD0B1980E}" destId="{5EC03F6D-5D65-4CA0-993E-65A7E34845CA}" srcOrd="1" destOrd="0" presId="urn:microsoft.com/office/officeart/2005/8/layout/gear1"/>
    <dgm:cxn modelId="{0B69E7DD-621C-455D-A86D-61720AFB5A62}" type="presParOf" srcId="{816C6EA7-6720-4F56-AC40-506AD0B1980E}" destId="{4EBA5323-D6D7-48CD-A082-EB7AF610FBF9}" srcOrd="2" destOrd="0" presId="urn:microsoft.com/office/officeart/2005/8/layout/gear1"/>
    <dgm:cxn modelId="{96754B69-B39F-4B8B-A3EE-DE7AE7B16346}" type="presParOf" srcId="{816C6EA7-6720-4F56-AC40-506AD0B1980E}" destId="{2536811F-0B09-4B7E-B336-081D7184ECDD}" srcOrd="3" destOrd="0" presId="urn:microsoft.com/office/officeart/2005/8/layout/gear1"/>
    <dgm:cxn modelId="{27B70B33-D76B-46BF-876F-4D59F89DC75D}" type="presParOf" srcId="{816C6EA7-6720-4F56-AC40-506AD0B1980E}" destId="{26512596-A4C2-404F-84A1-0313C84A9A09}" srcOrd="4" destOrd="0" presId="urn:microsoft.com/office/officeart/2005/8/layout/gear1"/>
    <dgm:cxn modelId="{F6740957-2B8E-4848-8EC6-CE262B792D97}" type="presParOf" srcId="{816C6EA7-6720-4F56-AC40-506AD0B1980E}" destId="{7FF8811B-AFCB-4FA8-8EBE-38733AB61447}" srcOrd="5" destOrd="0" presId="urn:microsoft.com/office/officeart/2005/8/layout/gear1"/>
    <dgm:cxn modelId="{EEF17AA3-5136-4B43-A7CA-D0AA3394F188}" type="presParOf" srcId="{816C6EA7-6720-4F56-AC40-506AD0B1980E}" destId="{ABCD7CE5-806C-48A7-9F1F-F9334C7EAEA8}" srcOrd="6" destOrd="0" presId="urn:microsoft.com/office/officeart/2005/8/layout/gear1"/>
    <dgm:cxn modelId="{087D0155-7087-4437-8753-9BDCBAEB0D01}" type="presParOf" srcId="{816C6EA7-6720-4F56-AC40-506AD0B1980E}" destId="{B8ACE6D7-9275-4F37-B1E9-E36C118FE1E5}" srcOrd="7" destOrd="0" presId="urn:microsoft.com/office/officeart/2005/8/layout/gear1"/>
    <dgm:cxn modelId="{AF0D9CB7-085D-4C86-B42F-00A21503A45C}" type="presParOf" srcId="{816C6EA7-6720-4F56-AC40-506AD0B1980E}" destId="{4469D0B2-A738-4CF0-99FA-43D508651850}" srcOrd="8" destOrd="0" presId="urn:microsoft.com/office/officeart/2005/8/layout/gear1"/>
    <dgm:cxn modelId="{508F6D7E-E6CF-453D-8E4F-62A65A54B886}" type="presParOf" srcId="{816C6EA7-6720-4F56-AC40-506AD0B1980E}" destId="{70EC01EC-F4AC-4893-BABF-00978056495B}" srcOrd="9" destOrd="0" presId="urn:microsoft.com/office/officeart/2005/8/layout/gear1"/>
    <dgm:cxn modelId="{284DAA20-7B9C-45A0-A30E-BAA94203162B}" type="presParOf" srcId="{816C6EA7-6720-4F56-AC40-506AD0B1980E}" destId="{1ADAF689-0812-4EE3-97C3-FB094D03E687}" srcOrd="10" destOrd="0" presId="urn:microsoft.com/office/officeart/2005/8/layout/gear1"/>
    <dgm:cxn modelId="{D1AB2E8A-D295-42F7-A21D-1C618CB16C13}" type="presParOf" srcId="{816C6EA7-6720-4F56-AC40-506AD0B1980E}" destId="{EFBB6502-F5CF-454C-873C-C293199986BB}" srcOrd="11" destOrd="0" presId="urn:microsoft.com/office/officeart/2005/8/layout/gear1"/>
    <dgm:cxn modelId="{EEE91AF9-4E18-4B54-ADD6-070FB869B860}" type="presParOf" srcId="{816C6EA7-6720-4F56-AC40-506AD0B1980E}" destId="{3B4B0978-E33E-4716-B467-4405A5B81AC1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00802F8-4D95-4E52-990D-B3B183E25AC3}" type="doc">
      <dgm:prSet loTypeId="urn:microsoft.com/office/officeart/2005/8/layout/gear1" loCatId="relationship" qsTypeId="urn:microsoft.com/office/officeart/2005/8/quickstyle/simple1" qsCatId="simple" csTypeId="urn:microsoft.com/office/officeart/2005/8/colors/accent1_2" csCatId="accent1" phldr="1"/>
      <dgm:spPr/>
    </dgm:pt>
    <dgm:pt modelId="{F7882640-A403-41C4-AF14-A1F5CE68FDE7}">
      <dgm:prSet phldrT="[Text]" custT="1"/>
      <dgm:spPr/>
      <dgm:t>
        <a:bodyPr/>
        <a:lstStyle/>
        <a:p>
          <a:r>
            <a:rPr lang="en-US" sz="3200" b="1" dirty="0"/>
            <a:t>La paridad funciona:</a:t>
          </a:r>
        </a:p>
        <a:p>
          <a:r>
            <a:rPr lang="en-US" sz="3200" b="1" dirty="0"/>
            <a:t>+ mujeres </a:t>
          </a:r>
        </a:p>
      </dgm:t>
    </dgm:pt>
    <dgm:pt modelId="{F9DDBA6B-7EAD-4B94-AE98-4DF9454C5244}" type="parTrans" cxnId="{A12E25A7-32EC-41B8-910F-B6C1593B38B3}">
      <dgm:prSet/>
      <dgm:spPr/>
      <dgm:t>
        <a:bodyPr/>
        <a:lstStyle/>
        <a:p>
          <a:endParaRPr lang="en-US"/>
        </a:p>
      </dgm:t>
    </dgm:pt>
    <dgm:pt modelId="{F44222B8-6EB4-4180-9373-BC29FB719266}" type="sibTrans" cxnId="{A12E25A7-32EC-41B8-910F-B6C1593B38B3}">
      <dgm:prSet/>
      <dgm:spPr/>
      <dgm:t>
        <a:bodyPr/>
        <a:lstStyle/>
        <a:p>
          <a:endParaRPr lang="en-US"/>
        </a:p>
      </dgm:t>
    </dgm:pt>
    <dgm:pt modelId="{BDF603D6-8944-4307-8347-6EDE11E43E1E}">
      <dgm:prSet phldrT="[Text]" custT="1"/>
      <dgm:spPr/>
      <dgm:t>
        <a:bodyPr/>
        <a:lstStyle/>
        <a:p>
          <a:r>
            <a:rPr lang="en-US" sz="1600" b="1" dirty="0"/>
            <a:t>Avances legislativos regulación condiciones </a:t>
          </a:r>
        </a:p>
      </dgm:t>
    </dgm:pt>
    <dgm:pt modelId="{3C749030-20D4-43D4-A67B-2E0DA665A795}" type="parTrans" cxnId="{6187BB7F-74A1-450F-9063-C92A57A476F6}">
      <dgm:prSet/>
      <dgm:spPr/>
      <dgm:t>
        <a:bodyPr/>
        <a:lstStyle/>
        <a:p>
          <a:endParaRPr lang="en-US"/>
        </a:p>
      </dgm:t>
    </dgm:pt>
    <dgm:pt modelId="{8BD89F2A-22EB-4E80-A61A-6977EC921FBB}" type="sibTrans" cxnId="{6187BB7F-74A1-450F-9063-C92A57A476F6}">
      <dgm:prSet/>
      <dgm:spPr/>
      <dgm:t>
        <a:bodyPr/>
        <a:lstStyle/>
        <a:p>
          <a:endParaRPr lang="en-US"/>
        </a:p>
      </dgm:t>
    </dgm:pt>
    <dgm:pt modelId="{C9C9529C-CA00-4764-9EB1-FD6D11EC8D59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1600" b="1" dirty="0"/>
            <a:t>7 países han adoptado la paridad</a:t>
          </a:r>
        </a:p>
      </dgm:t>
    </dgm:pt>
    <dgm:pt modelId="{12002140-5F2E-473D-99FA-D7D726965D9B}" type="parTrans" cxnId="{8BD58162-3328-4FA7-9098-61B7E3080A77}">
      <dgm:prSet/>
      <dgm:spPr/>
      <dgm:t>
        <a:bodyPr/>
        <a:lstStyle/>
        <a:p>
          <a:endParaRPr lang="en-US"/>
        </a:p>
      </dgm:t>
    </dgm:pt>
    <dgm:pt modelId="{74D1F1F3-1D03-4CE6-A266-6E8E28D2E9CF}" type="sibTrans" cxnId="{8BD58162-3328-4FA7-9098-61B7E3080A77}">
      <dgm:prSet/>
      <dgm:spPr/>
      <dgm:t>
        <a:bodyPr/>
        <a:lstStyle/>
        <a:p>
          <a:endParaRPr lang="en-US"/>
        </a:p>
      </dgm:t>
    </dgm:pt>
    <dgm:pt modelId="{816C6EA7-6720-4F56-AC40-506AD0B1980E}" type="pres">
      <dgm:prSet presAssocID="{C00802F8-4D95-4E52-990D-B3B183E25AC3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CBA11A1C-B4B5-4655-A872-4A1095F8BBED}" type="pres">
      <dgm:prSet presAssocID="{F7882640-A403-41C4-AF14-A1F5CE68FDE7}" presName="gear1" presStyleLbl="node1" presStyleIdx="0" presStyleCnt="3" custLinFactNeighborX="19683" custLinFactNeighborY="-8852">
        <dgm:presLayoutVars>
          <dgm:chMax val="1"/>
          <dgm:bulletEnabled val="1"/>
        </dgm:presLayoutVars>
      </dgm:prSet>
      <dgm:spPr/>
    </dgm:pt>
    <dgm:pt modelId="{5EC03F6D-5D65-4CA0-993E-65A7E34845CA}" type="pres">
      <dgm:prSet presAssocID="{F7882640-A403-41C4-AF14-A1F5CE68FDE7}" presName="gear1srcNode" presStyleLbl="node1" presStyleIdx="0" presStyleCnt="3"/>
      <dgm:spPr/>
    </dgm:pt>
    <dgm:pt modelId="{4EBA5323-D6D7-48CD-A082-EB7AF610FBF9}" type="pres">
      <dgm:prSet presAssocID="{F7882640-A403-41C4-AF14-A1F5CE68FDE7}" presName="gear1dstNode" presStyleLbl="node1" presStyleIdx="0" presStyleCnt="3"/>
      <dgm:spPr/>
    </dgm:pt>
    <dgm:pt modelId="{2536811F-0B09-4B7E-B336-081D7184ECDD}" type="pres">
      <dgm:prSet presAssocID="{BDF603D6-8944-4307-8347-6EDE11E43E1E}" presName="gear2" presStyleLbl="node1" presStyleIdx="1" presStyleCnt="3" custLinFactNeighborX="-1356" custLinFactNeighborY="30038">
        <dgm:presLayoutVars>
          <dgm:chMax val="1"/>
          <dgm:bulletEnabled val="1"/>
        </dgm:presLayoutVars>
      </dgm:prSet>
      <dgm:spPr/>
    </dgm:pt>
    <dgm:pt modelId="{26512596-A4C2-404F-84A1-0313C84A9A09}" type="pres">
      <dgm:prSet presAssocID="{BDF603D6-8944-4307-8347-6EDE11E43E1E}" presName="gear2srcNode" presStyleLbl="node1" presStyleIdx="1" presStyleCnt="3"/>
      <dgm:spPr/>
    </dgm:pt>
    <dgm:pt modelId="{7FF8811B-AFCB-4FA8-8EBE-38733AB61447}" type="pres">
      <dgm:prSet presAssocID="{BDF603D6-8944-4307-8347-6EDE11E43E1E}" presName="gear2dstNode" presStyleLbl="node1" presStyleIdx="1" presStyleCnt="3"/>
      <dgm:spPr/>
    </dgm:pt>
    <dgm:pt modelId="{ABCD7CE5-806C-48A7-9F1F-F9334C7EAEA8}" type="pres">
      <dgm:prSet presAssocID="{C9C9529C-CA00-4764-9EB1-FD6D11EC8D59}" presName="gear3" presStyleLbl="node1" presStyleIdx="2" presStyleCnt="3" custLinFactNeighborX="1720" custLinFactNeighborY="5394"/>
      <dgm:spPr/>
    </dgm:pt>
    <dgm:pt modelId="{B8ACE6D7-9275-4F37-B1E9-E36C118FE1E5}" type="pres">
      <dgm:prSet presAssocID="{C9C9529C-CA00-4764-9EB1-FD6D11EC8D59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4469D0B2-A738-4CF0-99FA-43D508651850}" type="pres">
      <dgm:prSet presAssocID="{C9C9529C-CA00-4764-9EB1-FD6D11EC8D59}" presName="gear3srcNode" presStyleLbl="node1" presStyleIdx="2" presStyleCnt="3"/>
      <dgm:spPr/>
    </dgm:pt>
    <dgm:pt modelId="{70EC01EC-F4AC-4893-BABF-00978056495B}" type="pres">
      <dgm:prSet presAssocID="{C9C9529C-CA00-4764-9EB1-FD6D11EC8D59}" presName="gear3dstNode" presStyleLbl="node1" presStyleIdx="2" presStyleCnt="3"/>
      <dgm:spPr/>
    </dgm:pt>
    <dgm:pt modelId="{1ADAF689-0812-4EE3-97C3-FB094D03E687}" type="pres">
      <dgm:prSet presAssocID="{F44222B8-6EB4-4180-9373-BC29FB719266}" presName="connector1" presStyleLbl="sibTrans2D1" presStyleIdx="0" presStyleCnt="3" custLinFactNeighborX="16329" custLinFactNeighborY="-4058"/>
      <dgm:spPr/>
    </dgm:pt>
    <dgm:pt modelId="{EFBB6502-F5CF-454C-873C-C293199986BB}" type="pres">
      <dgm:prSet presAssocID="{8BD89F2A-22EB-4E80-A61A-6977EC921FBB}" presName="connector2" presStyleLbl="sibTrans2D1" presStyleIdx="1" presStyleCnt="3" custLinFactNeighborX="-4927" custLinFactNeighborY="31958"/>
      <dgm:spPr/>
    </dgm:pt>
    <dgm:pt modelId="{3B4B0978-E33E-4716-B467-4405A5B81AC1}" type="pres">
      <dgm:prSet presAssocID="{74D1F1F3-1D03-4CE6-A266-6E8E28D2E9CF}" presName="connector3" presStyleLbl="sibTrans2D1" presStyleIdx="2" presStyleCnt="3" custAng="808966" custLinFactNeighborX="3467" custLinFactNeighborY="6347"/>
      <dgm:spPr/>
    </dgm:pt>
  </dgm:ptLst>
  <dgm:cxnLst>
    <dgm:cxn modelId="{90244AE1-6DF1-4852-B5D7-F7668FBBB597}" type="presOf" srcId="{F7882640-A403-41C4-AF14-A1F5CE68FDE7}" destId="{4EBA5323-D6D7-48CD-A082-EB7AF610FBF9}" srcOrd="2" destOrd="0" presId="urn:microsoft.com/office/officeart/2005/8/layout/gear1"/>
    <dgm:cxn modelId="{6EADA19E-5488-45F8-AA56-79A4489FA025}" type="presOf" srcId="{8BD89F2A-22EB-4E80-A61A-6977EC921FBB}" destId="{EFBB6502-F5CF-454C-873C-C293199986BB}" srcOrd="0" destOrd="0" presId="urn:microsoft.com/office/officeart/2005/8/layout/gear1"/>
    <dgm:cxn modelId="{BC686829-D4E3-40B2-A096-C5E9EF49CF5E}" type="presOf" srcId="{BDF603D6-8944-4307-8347-6EDE11E43E1E}" destId="{26512596-A4C2-404F-84A1-0313C84A9A09}" srcOrd="1" destOrd="0" presId="urn:microsoft.com/office/officeart/2005/8/layout/gear1"/>
    <dgm:cxn modelId="{CD7AD2DC-34F0-4DCB-853F-E7CEF6E3543C}" type="presOf" srcId="{C9C9529C-CA00-4764-9EB1-FD6D11EC8D59}" destId="{B8ACE6D7-9275-4F37-B1E9-E36C118FE1E5}" srcOrd="1" destOrd="0" presId="urn:microsoft.com/office/officeart/2005/8/layout/gear1"/>
    <dgm:cxn modelId="{28E20490-A104-45D3-AF38-E7A6DFE0A104}" type="presOf" srcId="{F44222B8-6EB4-4180-9373-BC29FB719266}" destId="{1ADAF689-0812-4EE3-97C3-FB094D03E687}" srcOrd="0" destOrd="0" presId="urn:microsoft.com/office/officeart/2005/8/layout/gear1"/>
    <dgm:cxn modelId="{7C7E3CEC-6636-42C2-BF4B-E2C540313A8A}" type="presOf" srcId="{C9C9529C-CA00-4764-9EB1-FD6D11EC8D59}" destId="{70EC01EC-F4AC-4893-BABF-00978056495B}" srcOrd="3" destOrd="0" presId="urn:microsoft.com/office/officeart/2005/8/layout/gear1"/>
    <dgm:cxn modelId="{F1BE47CB-CAF7-4EF8-A221-21EC9F214ACB}" type="presOf" srcId="{C00802F8-4D95-4E52-990D-B3B183E25AC3}" destId="{816C6EA7-6720-4F56-AC40-506AD0B1980E}" srcOrd="0" destOrd="0" presId="urn:microsoft.com/office/officeart/2005/8/layout/gear1"/>
    <dgm:cxn modelId="{0B5A1C5F-1875-4E2D-94A8-753EECEED132}" type="presOf" srcId="{F7882640-A403-41C4-AF14-A1F5CE68FDE7}" destId="{CBA11A1C-B4B5-4655-A872-4A1095F8BBED}" srcOrd="0" destOrd="0" presId="urn:microsoft.com/office/officeart/2005/8/layout/gear1"/>
    <dgm:cxn modelId="{95F45ECC-CCC2-4A97-AF95-B1AF106258CB}" type="presOf" srcId="{C9C9529C-CA00-4764-9EB1-FD6D11EC8D59}" destId="{4469D0B2-A738-4CF0-99FA-43D508651850}" srcOrd="2" destOrd="0" presId="urn:microsoft.com/office/officeart/2005/8/layout/gear1"/>
    <dgm:cxn modelId="{F694F2D1-1C7B-4A2A-B49E-F7AECBE81803}" type="presOf" srcId="{BDF603D6-8944-4307-8347-6EDE11E43E1E}" destId="{2536811F-0B09-4B7E-B336-081D7184ECDD}" srcOrd="0" destOrd="0" presId="urn:microsoft.com/office/officeart/2005/8/layout/gear1"/>
    <dgm:cxn modelId="{51CEC4D4-8991-44C2-9677-1DCBA0A0CB7E}" type="presOf" srcId="{BDF603D6-8944-4307-8347-6EDE11E43E1E}" destId="{7FF8811B-AFCB-4FA8-8EBE-38733AB61447}" srcOrd="2" destOrd="0" presId="urn:microsoft.com/office/officeart/2005/8/layout/gear1"/>
    <dgm:cxn modelId="{1225D844-2BD7-41FE-8309-C4FA43260C79}" type="presOf" srcId="{74D1F1F3-1D03-4CE6-A266-6E8E28D2E9CF}" destId="{3B4B0978-E33E-4716-B467-4405A5B81AC1}" srcOrd="0" destOrd="0" presId="urn:microsoft.com/office/officeart/2005/8/layout/gear1"/>
    <dgm:cxn modelId="{8BD58162-3328-4FA7-9098-61B7E3080A77}" srcId="{C00802F8-4D95-4E52-990D-B3B183E25AC3}" destId="{C9C9529C-CA00-4764-9EB1-FD6D11EC8D59}" srcOrd="2" destOrd="0" parTransId="{12002140-5F2E-473D-99FA-D7D726965D9B}" sibTransId="{74D1F1F3-1D03-4CE6-A266-6E8E28D2E9CF}"/>
    <dgm:cxn modelId="{A12E25A7-32EC-41B8-910F-B6C1593B38B3}" srcId="{C00802F8-4D95-4E52-990D-B3B183E25AC3}" destId="{F7882640-A403-41C4-AF14-A1F5CE68FDE7}" srcOrd="0" destOrd="0" parTransId="{F9DDBA6B-7EAD-4B94-AE98-4DF9454C5244}" sibTransId="{F44222B8-6EB4-4180-9373-BC29FB719266}"/>
    <dgm:cxn modelId="{6187BB7F-74A1-450F-9063-C92A57A476F6}" srcId="{C00802F8-4D95-4E52-990D-B3B183E25AC3}" destId="{BDF603D6-8944-4307-8347-6EDE11E43E1E}" srcOrd="1" destOrd="0" parTransId="{3C749030-20D4-43D4-A67B-2E0DA665A795}" sibTransId="{8BD89F2A-22EB-4E80-A61A-6977EC921FBB}"/>
    <dgm:cxn modelId="{7974CC4D-9516-4E96-9BAF-287280DC0D8E}" type="presOf" srcId="{C9C9529C-CA00-4764-9EB1-FD6D11EC8D59}" destId="{ABCD7CE5-806C-48A7-9F1F-F9334C7EAEA8}" srcOrd="0" destOrd="0" presId="urn:microsoft.com/office/officeart/2005/8/layout/gear1"/>
    <dgm:cxn modelId="{D3297C56-6FCB-41A4-A7DF-4E9E2DB4BC49}" type="presOf" srcId="{F7882640-A403-41C4-AF14-A1F5CE68FDE7}" destId="{5EC03F6D-5D65-4CA0-993E-65A7E34845CA}" srcOrd="1" destOrd="0" presId="urn:microsoft.com/office/officeart/2005/8/layout/gear1"/>
    <dgm:cxn modelId="{A5F0EDB3-0AA5-459D-BD23-C1525FEC2DD8}" type="presParOf" srcId="{816C6EA7-6720-4F56-AC40-506AD0B1980E}" destId="{CBA11A1C-B4B5-4655-A872-4A1095F8BBED}" srcOrd="0" destOrd="0" presId="urn:microsoft.com/office/officeart/2005/8/layout/gear1"/>
    <dgm:cxn modelId="{EFA8C9FD-BEA7-4272-8EA2-C48450515EFE}" type="presParOf" srcId="{816C6EA7-6720-4F56-AC40-506AD0B1980E}" destId="{5EC03F6D-5D65-4CA0-993E-65A7E34845CA}" srcOrd="1" destOrd="0" presId="urn:microsoft.com/office/officeart/2005/8/layout/gear1"/>
    <dgm:cxn modelId="{0B69E7DD-621C-455D-A86D-61720AFB5A62}" type="presParOf" srcId="{816C6EA7-6720-4F56-AC40-506AD0B1980E}" destId="{4EBA5323-D6D7-48CD-A082-EB7AF610FBF9}" srcOrd="2" destOrd="0" presId="urn:microsoft.com/office/officeart/2005/8/layout/gear1"/>
    <dgm:cxn modelId="{96754B69-B39F-4B8B-A3EE-DE7AE7B16346}" type="presParOf" srcId="{816C6EA7-6720-4F56-AC40-506AD0B1980E}" destId="{2536811F-0B09-4B7E-B336-081D7184ECDD}" srcOrd="3" destOrd="0" presId="urn:microsoft.com/office/officeart/2005/8/layout/gear1"/>
    <dgm:cxn modelId="{27B70B33-D76B-46BF-876F-4D59F89DC75D}" type="presParOf" srcId="{816C6EA7-6720-4F56-AC40-506AD0B1980E}" destId="{26512596-A4C2-404F-84A1-0313C84A9A09}" srcOrd="4" destOrd="0" presId="urn:microsoft.com/office/officeart/2005/8/layout/gear1"/>
    <dgm:cxn modelId="{F6740957-2B8E-4848-8EC6-CE262B792D97}" type="presParOf" srcId="{816C6EA7-6720-4F56-AC40-506AD0B1980E}" destId="{7FF8811B-AFCB-4FA8-8EBE-38733AB61447}" srcOrd="5" destOrd="0" presId="urn:microsoft.com/office/officeart/2005/8/layout/gear1"/>
    <dgm:cxn modelId="{EEF17AA3-5136-4B43-A7CA-D0AA3394F188}" type="presParOf" srcId="{816C6EA7-6720-4F56-AC40-506AD0B1980E}" destId="{ABCD7CE5-806C-48A7-9F1F-F9334C7EAEA8}" srcOrd="6" destOrd="0" presId="urn:microsoft.com/office/officeart/2005/8/layout/gear1"/>
    <dgm:cxn modelId="{087D0155-7087-4437-8753-9BDCBAEB0D01}" type="presParOf" srcId="{816C6EA7-6720-4F56-AC40-506AD0B1980E}" destId="{B8ACE6D7-9275-4F37-B1E9-E36C118FE1E5}" srcOrd="7" destOrd="0" presId="urn:microsoft.com/office/officeart/2005/8/layout/gear1"/>
    <dgm:cxn modelId="{AF0D9CB7-085D-4C86-B42F-00A21503A45C}" type="presParOf" srcId="{816C6EA7-6720-4F56-AC40-506AD0B1980E}" destId="{4469D0B2-A738-4CF0-99FA-43D508651850}" srcOrd="8" destOrd="0" presId="urn:microsoft.com/office/officeart/2005/8/layout/gear1"/>
    <dgm:cxn modelId="{508F6D7E-E6CF-453D-8E4F-62A65A54B886}" type="presParOf" srcId="{816C6EA7-6720-4F56-AC40-506AD0B1980E}" destId="{70EC01EC-F4AC-4893-BABF-00978056495B}" srcOrd="9" destOrd="0" presId="urn:microsoft.com/office/officeart/2005/8/layout/gear1"/>
    <dgm:cxn modelId="{284DAA20-7B9C-45A0-A30E-BAA94203162B}" type="presParOf" srcId="{816C6EA7-6720-4F56-AC40-506AD0B1980E}" destId="{1ADAF689-0812-4EE3-97C3-FB094D03E687}" srcOrd="10" destOrd="0" presId="urn:microsoft.com/office/officeart/2005/8/layout/gear1"/>
    <dgm:cxn modelId="{D1AB2E8A-D295-42F7-A21D-1C618CB16C13}" type="presParOf" srcId="{816C6EA7-6720-4F56-AC40-506AD0B1980E}" destId="{EFBB6502-F5CF-454C-873C-C293199986BB}" srcOrd="11" destOrd="0" presId="urn:microsoft.com/office/officeart/2005/8/layout/gear1"/>
    <dgm:cxn modelId="{EEE91AF9-4E18-4B54-ADD6-070FB869B860}" type="presParOf" srcId="{816C6EA7-6720-4F56-AC40-506AD0B1980E}" destId="{3B4B0978-E33E-4716-B467-4405A5B81AC1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A11A1C-B4B5-4655-A872-4A1095F8BBED}">
      <dsp:nvSpPr>
        <dsp:cNvPr id="0" name=""/>
        <dsp:cNvSpPr/>
      </dsp:nvSpPr>
      <dsp:spPr>
        <a:xfrm>
          <a:off x="4876807" y="2362199"/>
          <a:ext cx="3237389" cy="3237389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Exclusión política mujeres </a:t>
          </a:r>
        </a:p>
      </dsp:txBody>
      <dsp:txXfrm>
        <a:off x="5527666" y="3120542"/>
        <a:ext cx="1935671" cy="1664085"/>
      </dsp:txXfrm>
    </dsp:sp>
    <dsp:sp modelId="{2536811F-0B09-4B7E-B336-081D7184ECDD}">
      <dsp:nvSpPr>
        <dsp:cNvPr id="0" name=""/>
        <dsp:cNvSpPr/>
      </dsp:nvSpPr>
      <dsp:spPr>
        <a:xfrm>
          <a:off x="2324093" y="2590806"/>
          <a:ext cx="2354465" cy="2354465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Esfuerzos limitados Estados fortalecer políticas públicas</a:t>
          </a:r>
        </a:p>
      </dsp:txBody>
      <dsp:txXfrm>
        <a:off x="2916837" y="3187132"/>
        <a:ext cx="1168977" cy="1161813"/>
      </dsp:txXfrm>
    </dsp:sp>
    <dsp:sp modelId="{ABCD7CE5-806C-48A7-9F1F-F9334C7EAEA8}">
      <dsp:nvSpPr>
        <dsp:cNvPr id="0" name=""/>
        <dsp:cNvSpPr/>
      </dsp:nvSpPr>
      <dsp:spPr>
        <a:xfrm rot="20700000">
          <a:off x="3723356" y="411631"/>
          <a:ext cx="2306895" cy="2306895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600" kern="1200" dirty="0"/>
            <a:t>Necesario abordaje integral</a:t>
          </a:r>
        </a:p>
      </dsp:txBody>
      <dsp:txXfrm rot="-20700000">
        <a:off x="4229326" y="917601"/>
        <a:ext cx="1294955" cy="1294955"/>
      </dsp:txXfrm>
    </dsp:sp>
    <dsp:sp modelId="{1ADAF689-0812-4EE3-97C3-FB094D03E687}">
      <dsp:nvSpPr>
        <dsp:cNvPr id="0" name=""/>
        <dsp:cNvSpPr/>
      </dsp:nvSpPr>
      <dsp:spPr>
        <a:xfrm>
          <a:off x="4686309" y="1981217"/>
          <a:ext cx="4143858" cy="4143858"/>
        </a:xfrm>
        <a:prstGeom prst="circularArrow">
          <a:avLst>
            <a:gd name="adj1" fmla="val 4688"/>
            <a:gd name="adj2" fmla="val 299029"/>
            <a:gd name="adj3" fmla="val 2545808"/>
            <a:gd name="adj4" fmla="val 15798838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BB6502-F5CF-454C-873C-C293199986BB}">
      <dsp:nvSpPr>
        <dsp:cNvPr id="0" name=""/>
        <dsp:cNvSpPr/>
      </dsp:nvSpPr>
      <dsp:spPr>
        <a:xfrm>
          <a:off x="1790707" y="2317540"/>
          <a:ext cx="3010772" cy="3010772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4B0978-E33E-4716-B467-4405A5B81AC1}">
      <dsp:nvSpPr>
        <dsp:cNvPr id="0" name=""/>
        <dsp:cNvSpPr/>
      </dsp:nvSpPr>
      <dsp:spPr>
        <a:xfrm rot="808966">
          <a:off x="3253698" y="-47288"/>
          <a:ext cx="3246218" cy="3246218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A11A1C-B4B5-4655-A872-4A1095F8BBED}">
      <dsp:nvSpPr>
        <dsp:cNvPr id="0" name=""/>
        <dsp:cNvSpPr/>
      </dsp:nvSpPr>
      <dsp:spPr>
        <a:xfrm>
          <a:off x="4876807" y="2362199"/>
          <a:ext cx="3237389" cy="3237389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/>
            <a:t>La paridad funciona:</a:t>
          </a: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/>
            <a:t>+ mujeres </a:t>
          </a:r>
        </a:p>
      </dsp:txBody>
      <dsp:txXfrm>
        <a:off x="5527666" y="3120542"/>
        <a:ext cx="1935671" cy="1664085"/>
      </dsp:txXfrm>
    </dsp:sp>
    <dsp:sp modelId="{2536811F-0B09-4B7E-B336-081D7184ECDD}">
      <dsp:nvSpPr>
        <dsp:cNvPr id="0" name=""/>
        <dsp:cNvSpPr/>
      </dsp:nvSpPr>
      <dsp:spPr>
        <a:xfrm>
          <a:off x="2324093" y="2590806"/>
          <a:ext cx="2354465" cy="2354465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Avances legislativos regulación condiciones </a:t>
          </a:r>
        </a:p>
      </dsp:txBody>
      <dsp:txXfrm>
        <a:off x="2916837" y="3187132"/>
        <a:ext cx="1168977" cy="1161813"/>
      </dsp:txXfrm>
    </dsp:sp>
    <dsp:sp modelId="{ABCD7CE5-806C-48A7-9F1F-F9334C7EAEA8}">
      <dsp:nvSpPr>
        <dsp:cNvPr id="0" name=""/>
        <dsp:cNvSpPr/>
      </dsp:nvSpPr>
      <dsp:spPr>
        <a:xfrm rot="20700000">
          <a:off x="3723356" y="411631"/>
          <a:ext cx="2306895" cy="2306895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600" b="1" kern="1200" dirty="0"/>
            <a:t>7 países han adoptado la paridad</a:t>
          </a:r>
        </a:p>
      </dsp:txBody>
      <dsp:txXfrm rot="-20700000">
        <a:off x="4229326" y="917601"/>
        <a:ext cx="1294955" cy="1294955"/>
      </dsp:txXfrm>
    </dsp:sp>
    <dsp:sp modelId="{1ADAF689-0812-4EE3-97C3-FB094D03E687}">
      <dsp:nvSpPr>
        <dsp:cNvPr id="0" name=""/>
        <dsp:cNvSpPr/>
      </dsp:nvSpPr>
      <dsp:spPr>
        <a:xfrm>
          <a:off x="4686309" y="1981217"/>
          <a:ext cx="4143858" cy="4143858"/>
        </a:xfrm>
        <a:prstGeom prst="circularArrow">
          <a:avLst>
            <a:gd name="adj1" fmla="val 4688"/>
            <a:gd name="adj2" fmla="val 299029"/>
            <a:gd name="adj3" fmla="val 2545808"/>
            <a:gd name="adj4" fmla="val 15798838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BB6502-F5CF-454C-873C-C293199986BB}">
      <dsp:nvSpPr>
        <dsp:cNvPr id="0" name=""/>
        <dsp:cNvSpPr/>
      </dsp:nvSpPr>
      <dsp:spPr>
        <a:xfrm>
          <a:off x="1790707" y="2317540"/>
          <a:ext cx="3010772" cy="3010772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4B0978-E33E-4716-B467-4405A5B81AC1}">
      <dsp:nvSpPr>
        <dsp:cNvPr id="0" name=""/>
        <dsp:cNvSpPr/>
      </dsp:nvSpPr>
      <dsp:spPr>
        <a:xfrm rot="808966">
          <a:off x="3253698" y="-47288"/>
          <a:ext cx="3246218" cy="3246218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 eaLnBrk="0" hangingPunct="0">
              <a:defRPr sz="1200">
                <a:latin typeface="Arial" charset="0"/>
                <a:ea typeface="ＭＳ Ｐゴシック" pitchFamily="-111" charset="-128"/>
                <a:cs typeface="+mn-cs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 eaLnBrk="0" hangingPunct="0">
              <a:defRPr sz="1200">
                <a:latin typeface="Arial" charset="0"/>
                <a:ea typeface="ＭＳ Ｐゴシック" pitchFamily="-111" charset="-128"/>
                <a:cs typeface="+mn-cs"/>
              </a:defRPr>
            </a:lvl1pPr>
          </a:lstStyle>
          <a:p>
            <a:pPr>
              <a:defRPr/>
            </a:pPr>
            <a:fld id="{AB56B313-F526-43FB-AF0B-F241B3259A08}" type="datetime1">
              <a:rPr lang="es-ES_tradnl"/>
              <a:pPr>
                <a:defRPr/>
              </a:pPr>
              <a:t>24/05/2016</a:t>
            </a:fld>
            <a:endParaRPr lang="es-ES_tradnl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noProof="0"/>
              <a:t>Click to edit Master text styles</a:t>
            </a:r>
          </a:p>
          <a:p>
            <a:pPr lvl="1"/>
            <a:r>
              <a:rPr lang="es-ES_tradnl" noProof="0"/>
              <a:t>Second level</a:t>
            </a:r>
          </a:p>
          <a:p>
            <a:pPr lvl="2"/>
            <a:r>
              <a:rPr lang="es-ES_tradnl" noProof="0"/>
              <a:t>Third level</a:t>
            </a:r>
          </a:p>
          <a:p>
            <a:pPr lvl="3"/>
            <a:r>
              <a:rPr lang="es-ES_tradnl" noProof="0"/>
              <a:t>Fourth level</a:t>
            </a:r>
          </a:p>
          <a:p>
            <a:pPr lvl="4"/>
            <a:r>
              <a:rPr lang="es-ES_tradnl" noProof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 eaLnBrk="0" hangingPunct="0">
              <a:defRPr sz="1200">
                <a:latin typeface="Arial" charset="0"/>
                <a:ea typeface="ＭＳ Ｐゴシック" pitchFamily="-111" charset="-128"/>
                <a:cs typeface="+mn-cs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 eaLnBrk="0" hangingPunct="0">
              <a:defRPr sz="1200"/>
            </a:lvl1pPr>
          </a:lstStyle>
          <a:p>
            <a:fld id="{535FCDF1-9E8D-4243-8939-F1DC836FA791}" type="slidenum">
              <a:rPr lang="es-ES_tradnl" altLang="en-US"/>
              <a:pPr/>
              <a:t>‹#›</a:t>
            </a:fld>
            <a:endParaRPr lang="es-ES_tradnl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pitchFamily="-111" charset="-128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pitchFamily="-111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pitchFamily="-111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pitchFamily="-111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ＭＳ Ｐゴシック" pitchFamily="-111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_tradnl" altLang="en-US">
              <a:latin typeface="Verdana" panose="020B0604030504040204" pitchFamily="34" charset="0"/>
              <a:ea typeface="ＭＳ Ｐゴシック" panose="020B0600070205080204" pitchFamily="34" charset="-128"/>
            </a:endParaRPr>
          </a:p>
          <a:p>
            <a:pPr eaLnBrk="1" hangingPunct="1"/>
            <a:endParaRPr lang="es-ES_tradnl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_tradnl" altLang="en-US">
              <a:latin typeface="Verdana" panose="020B0604030504040204" pitchFamily="34" charset="0"/>
              <a:ea typeface="ＭＳ Ｐゴシック" panose="020B0600070205080204" pitchFamily="34" charset="-128"/>
            </a:endParaRPr>
          </a:p>
          <a:p>
            <a:pPr eaLnBrk="1" hangingPunct="1"/>
            <a:endParaRPr lang="es-ES_tradnl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2845B-BB9D-4C24-A1D1-C81781FB40DD}" type="datetime1">
              <a:rPr lang="en-US"/>
              <a:pPr>
                <a:defRPr/>
              </a:pPr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2FC774-9992-4D38-AB2E-C292F7939B2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14502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2F191-0992-4749-8BAC-FEEE0EECC1D6}" type="datetime1">
              <a:rPr lang="en-US"/>
              <a:pPr>
                <a:defRPr/>
              </a:pPr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A206FE-CCA4-4EFC-BF57-1FC8C6694E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9423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9306A-2730-433C-91A7-C0D1E3F98F6F}" type="datetime1">
              <a:rPr lang="en-US"/>
              <a:pPr>
                <a:defRPr/>
              </a:pPr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AC668C-D24D-4324-A300-78F78B9936B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5328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3BCD7-8138-48CC-A83B-94A396A5FFF8}" type="datetime1">
              <a:rPr lang="en-US"/>
              <a:pPr>
                <a:defRPr/>
              </a:pPr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AF6DCB-9029-4010-ADFA-AB97A90E5D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947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F955E-911F-4102-9651-4597406A0034}" type="datetime1">
              <a:rPr lang="en-US"/>
              <a:pPr>
                <a:defRPr/>
              </a:pPr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58C0A0-AC80-48B8-8782-AA21A29AD54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7665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31FF6-1F13-4BE4-8E94-D1DDA165B2CC}" type="datetime1">
              <a:rPr lang="en-US"/>
              <a:pPr>
                <a:defRPr/>
              </a:pPr>
              <a:t>5/24/2016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9CAAA4-AC7F-4BD2-AFEC-44C79408B74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5547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6FC0F-03C5-42A9-897D-98985269FA1D}" type="datetime1">
              <a:rPr lang="en-US"/>
              <a:pPr>
                <a:defRPr/>
              </a:pPr>
              <a:t>5/24/2016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61483-67F8-4BB1-B127-5B24F5F79D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4478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BAF67-0144-4F6D-A234-5DB995C33016}" type="datetime1">
              <a:rPr lang="en-US"/>
              <a:pPr>
                <a:defRPr/>
              </a:pPr>
              <a:t>5/24/2016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19AB63-EC1B-41AC-9257-DF6D3121FF6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4211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D476A-B0EE-44B8-8B62-7B62DAF66608}" type="datetime1">
              <a:rPr lang="en-US"/>
              <a:pPr>
                <a:defRPr/>
              </a:pPr>
              <a:t>5/24/2016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38C28B-7C6D-4CF8-82A2-E429201BD9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0735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8EB4C-BB93-4404-8471-7A2C36D4B688}" type="datetime1">
              <a:rPr lang="en-US"/>
              <a:pPr>
                <a:defRPr/>
              </a:pPr>
              <a:t>5/24/2016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589A68-07CD-4B3F-8220-E4AD03F8EF7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0755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96B92-D891-4C31-AA45-65B015874903}" type="datetime1">
              <a:rPr lang="en-US"/>
              <a:pPr>
                <a:defRPr/>
              </a:pPr>
              <a:t>5/24/2016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9B2CDA-E941-436C-ACC6-39F35515952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1616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76200" y="838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981200"/>
            <a:ext cx="82296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-111" charset="-128"/>
                <a:cs typeface="+mn-cs"/>
              </a:defRPr>
            </a:lvl1pPr>
          </a:lstStyle>
          <a:p>
            <a:pPr>
              <a:defRPr/>
            </a:pPr>
            <a:fld id="{F69B0523-8A79-46FC-B3F0-A214AA9095FF}" type="datetime1">
              <a:rPr lang="en-US"/>
              <a:pPr>
                <a:defRPr/>
              </a:pPr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-111" charset="-128"/>
                <a:cs typeface="+mn-cs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A1E2DCD8-DA46-496B-B7B6-F833E3F8DB85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1" name="Picture 12" descr="insidebar_spa_orange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9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1"/>
          </a:solidFill>
          <a:latin typeface="+mj-lt"/>
          <a:ea typeface="ＭＳ Ｐゴシック" pitchFamily="-112" charset="-128"/>
          <a:cs typeface="ＭＳ Ｐゴシック" pitchFamily="-112" charset="-128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12" charset="0"/>
          <a:ea typeface="ＭＳ Ｐゴシック" pitchFamily="-112" charset="-128"/>
          <a:cs typeface="ＭＳ Ｐゴシック" pitchFamily="-112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-112" charset="-128"/>
          <a:cs typeface="ＭＳ Ｐゴシック" pitchFamily="-112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http://farm1.static.flickr.com/51/144919068_74908ce1be_t.jpg" TargetMode="External"/><Relationship Id="rId13" Type="http://schemas.openxmlformats.org/officeDocument/2006/relationships/image" Target="../media/image8.jpeg"/><Relationship Id="rId3" Type="http://schemas.openxmlformats.org/officeDocument/2006/relationships/image" Target="../media/image2.jpeg"/><Relationship Id="rId7" Type="http://schemas.openxmlformats.org/officeDocument/2006/relationships/image" Target="../media/image5.jpeg"/><Relationship Id="rId12" Type="http://schemas.openxmlformats.org/officeDocument/2006/relationships/image" Target="http://farm4.static.flickr.com/3135/2582483615_2cdfa25597_t.jp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http://farm1.static.flickr.com/217/495178765_b42747e0d6_t.jpg" TargetMode="External"/><Relationship Id="rId11" Type="http://schemas.openxmlformats.org/officeDocument/2006/relationships/image" Target="../media/image7.jpeg"/><Relationship Id="rId5" Type="http://schemas.openxmlformats.org/officeDocument/2006/relationships/image" Target="../media/image4.jpeg"/><Relationship Id="rId10" Type="http://schemas.openxmlformats.org/officeDocument/2006/relationships/image" Target="http://farm1.static.flickr.com/56/134973350_89dfcd132f_t.jpg" TargetMode="External"/><Relationship Id="rId4" Type="http://schemas.openxmlformats.org/officeDocument/2006/relationships/image" Target="../media/image3.jpeg"/><Relationship Id="rId9" Type="http://schemas.openxmlformats.org/officeDocument/2006/relationships/image" Target="../media/image6.jpeg"/><Relationship Id="rId14" Type="http://schemas.openxmlformats.org/officeDocument/2006/relationships/image" Target="http://farm6.static.flickr.com/5023/5596209360_21a753cbc9_t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Untitled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itle 1"/>
          <p:cNvSpPr>
            <a:spLocks noGrp="1"/>
          </p:cNvSpPr>
          <p:nvPr>
            <p:ph type="title" idx="4294967295"/>
          </p:nvPr>
        </p:nvSpPr>
        <p:spPr>
          <a:xfrm>
            <a:off x="133350" y="1736726"/>
            <a:ext cx="9010650" cy="1352550"/>
          </a:xfrm>
        </p:spPr>
        <p:txBody>
          <a:bodyPr/>
          <a:lstStyle/>
          <a:p>
            <a:pPr algn="r"/>
            <a:r>
              <a:rPr lang="en-US" altLang="en-US" sz="2800" dirty="0">
                <a:solidFill>
                  <a:schemeClr val="bg1"/>
                </a:solidFill>
                <a:ea typeface="ＭＳ Ｐゴシック" panose="020B0600070205080204" pitchFamily="34" charset="-128"/>
              </a:rPr>
              <a:t>Ley Modelo Interamericana sobre </a:t>
            </a:r>
            <a:br>
              <a:rPr lang="en-US" altLang="en-US" sz="2800" dirty="0">
                <a:solidFill>
                  <a:schemeClr val="bg1"/>
                </a:solidFill>
                <a:ea typeface="ＭＳ Ｐゴシック" panose="020B0600070205080204" pitchFamily="34" charset="-128"/>
              </a:rPr>
            </a:br>
            <a:r>
              <a:rPr lang="en-US" altLang="en-US" sz="2800" dirty="0">
                <a:solidFill>
                  <a:schemeClr val="bg1"/>
                </a:solidFill>
                <a:ea typeface="ＭＳ Ｐゴシック" panose="020B0600070205080204" pitchFamily="34" charset="-128"/>
              </a:rPr>
              <a:t>Paridad de Mujeres y Hombres en la Vida Pública y para la </a:t>
            </a:r>
            <a:r>
              <a:rPr lang="en-US" altLang="en-US" sz="2800" dirty="0" err="1">
                <a:solidFill>
                  <a:schemeClr val="bg1"/>
                </a:solidFill>
                <a:ea typeface="ＭＳ Ｐゴシック" panose="020B0600070205080204" pitchFamily="34" charset="-128"/>
              </a:rPr>
              <a:t>Erradicación</a:t>
            </a:r>
            <a:r>
              <a:rPr lang="en-US" altLang="en-US" sz="2800" dirty="0">
                <a:solidFill>
                  <a:schemeClr val="bg1"/>
                </a:solidFill>
                <a:ea typeface="ＭＳ Ｐゴシック" panose="020B0600070205080204" pitchFamily="34" charset="-128"/>
              </a:rPr>
              <a:t> de la Violencia Política contra las Mujeres</a:t>
            </a:r>
            <a:endParaRPr lang="es-ES" altLang="en-US" sz="2800" dirty="0">
              <a:solidFill>
                <a:schemeClr val="bg1"/>
              </a:solidFill>
              <a:ea typeface="ＭＳ Ｐゴシック" panose="020B0600070205080204" pitchFamily="34" charset="-128"/>
            </a:endParaRPr>
          </a:p>
        </p:txBody>
      </p:sp>
      <p:pic>
        <p:nvPicPr>
          <p:cNvPr id="2052" name="Picture 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5486400"/>
            <a:ext cx="2286000" cy="107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3" name="Title 1"/>
          <p:cNvSpPr>
            <a:spLocks/>
          </p:cNvSpPr>
          <p:nvPr/>
        </p:nvSpPr>
        <p:spPr bwMode="auto">
          <a:xfrm>
            <a:off x="1371600" y="3429000"/>
            <a:ext cx="7772400" cy="1244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s-ES" altLang="en-US" sz="2400" b="1" dirty="0">
                <a:solidFill>
                  <a:schemeClr val="bg1"/>
                </a:solidFill>
                <a:cs typeface="Arial" panose="020B0604020202020204" pitchFamily="34" charset="0"/>
              </a:rPr>
              <a:t>Asamblea de Delegadas de la CIM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es-ES" altLang="en-US" sz="2400" b="1" dirty="0">
                <a:solidFill>
                  <a:schemeClr val="bg1"/>
                </a:solidFill>
                <a:cs typeface="Arial" panose="020B0604020202020204" pitchFamily="34" charset="0"/>
              </a:rPr>
              <a:t>25 de mayo de 2016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635758" y="1638300"/>
            <a:ext cx="8382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Clr>
                <a:srgbClr val="FF6600"/>
              </a:buClr>
              <a:buFont typeface="Arial" panose="020B0604020202020204" pitchFamily="34" charset="0"/>
              <a:buNone/>
            </a:pPr>
            <a:endParaRPr lang="es-ES" altLang="en-US" sz="2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07130" y="1371600"/>
            <a:ext cx="8532070" cy="75801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ÍNDICE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447800" y="2514600"/>
            <a:ext cx="6248400" cy="28956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209800" y="2722159"/>
            <a:ext cx="6629400" cy="2438400"/>
          </a:xfrm>
        </p:spPr>
        <p:txBody>
          <a:bodyPr/>
          <a:lstStyle/>
          <a:p>
            <a:r>
              <a:rPr lang="en-US" sz="2400" dirty="0">
                <a:solidFill>
                  <a:schemeClr val="bg1"/>
                </a:solidFill>
              </a:rPr>
              <a:t>1. ANTECEDENTES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2. DIAGNOSTICO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3. VISIÓN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4. TEMAS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5. PROCESO DE ELABORACIÓN</a:t>
            </a:r>
          </a:p>
        </p:txBody>
      </p:sp>
    </p:spTree>
    <p:extLst>
      <p:ext uri="{BB962C8B-B14F-4D97-AF65-F5344CB8AC3E}">
        <p14:creationId xmlns:p14="http://schemas.microsoft.com/office/powerpoint/2010/main" val="786275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635758" y="1638300"/>
            <a:ext cx="8382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Clr>
                <a:srgbClr val="FF6600"/>
              </a:buClr>
              <a:buFont typeface="Arial" panose="020B0604020202020204" pitchFamily="34" charset="0"/>
              <a:buNone/>
            </a:pPr>
            <a:endParaRPr lang="es-ES" altLang="en-US" sz="2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49" y="533400"/>
            <a:ext cx="3276600" cy="412845"/>
          </a:xfrm>
        </p:spPr>
        <p:txBody>
          <a:bodyPr/>
          <a:lstStyle/>
          <a:p>
            <a:r>
              <a:rPr lang="en-US" sz="2400" dirty="0">
                <a:solidFill>
                  <a:schemeClr val="bg1"/>
                </a:solidFill>
              </a:rPr>
              <a:t>ANTECEDENTES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307130" y="1371600"/>
            <a:ext cx="4131804" cy="13716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Marco jurídico internacional e interamericano y </a:t>
            </a:r>
          </a:p>
          <a:p>
            <a:pPr algn="ctr"/>
            <a:r>
              <a:rPr lang="en-US" sz="2000" b="1" dirty="0"/>
              <a:t>avances nacionales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800600" y="2743200"/>
            <a:ext cx="4116506" cy="209408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Resultado del proceso de revisión y re-</a:t>
            </a:r>
            <a:r>
              <a:rPr lang="en-US" sz="2800" b="1" dirty="0" err="1"/>
              <a:t>elaboración</a:t>
            </a:r>
            <a:r>
              <a:rPr lang="en-US" sz="2800" b="1" dirty="0"/>
              <a:t> que lidera la CIM sobre el debate democracia OEA-PNUD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52400" y="5139519"/>
            <a:ext cx="7467600" cy="12954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Acuerdo Comité Directivo de la CIM (2014, 2015)</a:t>
            </a:r>
          </a:p>
          <a:p>
            <a:pPr algn="ctr"/>
            <a:r>
              <a:rPr lang="en-US" sz="2400" b="1" dirty="0"/>
              <a:t>Ley Modelo Interamericana Paridad y Violencia Política</a:t>
            </a:r>
          </a:p>
        </p:txBody>
      </p:sp>
      <p:sp>
        <p:nvSpPr>
          <p:cNvPr id="8" name="Curved Down Arrow 7"/>
          <p:cNvSpPr/>
          <p:nvPr/>
        </p:nvSpPr>
        <p:spPr>
          <a:xfrm rot="1846999">
            <a:off x="4891721" y="1582633"/>
            <a:ext cx="1456574" cy="654843"/>
          </a:xfrm>
          <a:prstGeom prst="curvedDownArrow">
            <a:avLst/>
          </a:prstGeom>
          <a:solidFill>
            <a:srgbClr val="FFC000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Curved Down Arrow 15"/>
          <p:cNvSpPr/>
          <p:nvPr/>
        </p:nvSpPr>
        <p:spPr>
          <a:xfrm rot="7289223">
            <a:off x="7809020" y="5459797"/>
            <a:ext cx="1255575" cy="654843"/>
          </a:xfrm>
          <a:prstGeom prst="curvedDownArrow">
            <a:avLst/>
          </a:prstGeom>
          <a:solidFill>
            <a:srgbClr val="FFC000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07130" y="2948769"/>
            <a:ext cx="4131804" cy="13716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Rol Hemisférico CIM promoción derechos politicos mujeres</a:t>
            </a:r>
          </a:p>
          <a:p>
            <a:pPr algn="ctr"/>
            <a:r>
              <a:rPr lang="en-US" sz="2000" b="1" dirty="0"/>
              <a:t>Pilar OEA Democracia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7"/>
          <p:cNvSpPr>
            <a:spLocks noChangeArrowheads="1"/>
          </p:cNvSpPr>
          <p:nvPr/>
        </p:nvSpPr>
        <p:spPr bwMode="auto">
          <a:xfrm>
            <a:off x="114300" y="2057400"/>
            <a:ext cx="8382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Clr>
                <a:srgbClr val="FF6600"/>
              </a:buClr>
              <a:buFont typeface="Arial" panose="020B0604020202020204" pitchFamily="34" charset="0"/>
              <a:buNone/>
            </a:pPr>
            <a:endParaRPr lang="es-ES" altLang="en-US" sz="2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033789777"/>
              </p:ext>
            </p:extLst>
          </p:nvPr>
        </p:nvGraphicFramePr>
        <p:xfrm>
          <a:off x="-571500" y="838200"/>
          <a:ext cx="9067800" cy="5886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49" y="533400"/>
            <a:ext cx="3276600" cy="412845"/>
          </a:xfrm>
        </p:spPr>
        <p:txBody>
          <a:bodyPr/>
          <a:lstStyle/>
          <a:p>
            <a:r>
              <a:rPr lang="en-US" sz="2400" dirty="0">
                <a:solidFill>
                  <a:schemeClr val="bg1"/>
                </a:solidFill>
              </a:rPr>
              <a:t>DIAGNÓSTICO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7"/>
          <p:cNvSpPr>
            <a:spLocks noChangeArrowheads="1"/>
          </p:cNvSpPr>
          <p:nvPr/>
        </p:nvSpPr>
        <p:spPr bwMode="auto">
          <a:xfrm>
            <a:off x="114300" y="2057400"/>
            <a:ext cx="8382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Clr>
                <a:srgbClr val="FF6600"/>
              </a:buClr>
              <a:buFont typeface="Arial" panose="020B0604020202020204" pitchFamily="34" charset="0"/>
              <a:buNone/>
            </a:pPr>
            <a:endParaRPr lang="es-ES" altLang="en-US" sz="2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704960069"/>
              </p:ext>
            </p:extLst>
          </p:nvPr>
        </p:nvGraphicFramePr>
        <p:xfrm>
          <a:off x="-571500" y="838200"/>
          <a:ext cx="9067800" cy="5886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49" y="533400"/>
            <a:ext cx="3276600" cy="412845"/>
          </a:xfrm>
        </p:spPr>
        <p:txBody>
          <a:bodyPr/>
          <a:lstStyle/>
          <a:p>
            <a:r>
              <a:rPr lang="en-US" sz="2400" dirty="0">
                <a:solidFill>
                  <a:schemeClr val="bg1"/>
                </a:solidFill>
              </a:rPr>
              <a:t>DIAGNÓSTICO</a:t>
            </a:r>
          </a:p>
        </p:txBody>
      </p:sp>
    </p:spTree>
    <p:extLst>
      <p:ext uri="{BB962C8B-B14F-4D97-AF65-F5344CB8AC3E}">
        <p14:creationId xmlns:p14="http://schemas.microsoft.com/office/powerpoint/2010/main" val="17458604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7"/>
          <p:cNvSpPr>
            <a:spLocks noChangeArrowheads="1"/>
          </p:cNvSpPr>
          <p:nvPr/>
        </p:nvSpPr>
        <p:spPr bwMode="auto">
          <a:xfrm>
            <a:off x="114300" y="2057400"/>
            <a:ext cx="8382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just" defTabSz="91440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FF6600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s-ES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549" y="533400"/>
            <a:ext cx="3276600" cy="412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1"/>
                </a:solidFill>
                <a:latin typeface="+mj-lt"/>
                <a:ea typeface="ＭＳ Ｐゴシック" pitchFamily="-112" charset="-128"/>
                <a:cs typeface="ＭＳ Ｐゴシック" pitchFamily="-112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9pPr>
          </a:lstStyle>
          <a:p>
            <a:r>
              <a:rPr lang="es-ES" sz="2400" dirty="0">
                <a:solidFill>
                  <a:schemeClr val="bg1"/>
                </a:solidFill>
              </a:rPr>
              <a:t>VISIÓN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83006" y="1403445"/>
            <a:ext cx="4343400" cy="1143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Accceso paritario a todos </a:t>
            </a:r>
          </a:p>
          <a:p>
            <a:pPr algn="ctr"/>
            <a:r>
              <a:rPr lang="en-US" sz="2400" b="1" dirty="0"/>
              <a:t>los espacios de la Vida Pública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387269" y="3504557"/>
            <a:ext cx="4343400" cy="238207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Condiciones para el ejercicio de los derechos politicos libres de discriminación y violencia (particularmente a las mujeres tradicionalmente excluidas)</a:t>
            </a:r>
          </a:p>
        </p:txBody>
      </p:sp>
      <p:sp>
        <p:nvSpPr>
          <p:cNvPr id="9" name="Right Brace 8"/>
          <p:cNvSpPr/>
          <p:nvPr/>
        </p:nvSpPr>
        <p:spPr>
          <a:xfrm>
            <a:off x="4896352" y="1308374"/>
            <a:ext cx="304800" cy="4578255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5387140" y="1600200"/>
            <a:ext cx="3560343" cy="4179028"/>
          </a:xfrm>
          <a:prstGeom prst="roundRect">
            <a:avLst>
              <a:gd name="adj" fmla="val 2485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PARIDAD </a:t>
            </a:r>
          </a:p>
          <a:p>
            <a:pPr algn="ctr"/>
            <a:r>
              <a:rPr lang="en-US" sz="2400" b="1" dirty="0"/>
              <a:t>(igualdad sustantiva)</a:t>
            </a:r>
          </a:p>
          <a:p>
            <a:pPr algn="ctr"/>
            <a:endParaRPr lang="en-US" sz="2400" b="1" dirty="0"/>
          </a:p>
          <a:p>
            <a:pPr algn="ctr"/>
            <a:r>
              <a:rPr lang="en-US" sz="2400" b="1" dirty="0"/>
              <a:t>TRANSFORMA LAS ESTRUCTURAS POLITICAS</a:t>
            </a:r>
          </a:p>
          <a:p>
            <a:pPr algn="ctr"/>
            <a:endParaRPr lang="en-US" sz="2400" b="1" dirty="0"/>
          </a:p>
          <a:p>
            <a:pPr algn="ctr"/>
            <a:r>
              <a:rPr lang="en-US" sz="2400" b="1" dirty="0"/>
              <a:t>DEMOCRACIAS</a:t>
            </a:r>
          </a:p>
          <a:p>
            <a:pPr algn="ctr"/>
            <a:r>
              <a:rPr lang="en-US" sz="2400" b="1" dirty="0"/>
              <a:t>COMPLETAS</a:t>
            </a:r>
          </a:p>
          <a:p>
            <a:pPr algn="ctr"/>
            <a:r>
              <a:rPr lang="en-US" sz="2400" b="1" dirty="0"/>
              <a:t>JUSTAS Y LEGITIMAS</a:t>
            </a:r>
          </a:p>
        </p:txBody>
      </p:sp>
      <p:sp>
        <p:nvSpPr>
          <p:cNvPr id="12" name="Down Arrow 11"/>
          <p:cNvSpPr/>
          <p:nvPr/>
        </p:nvSpPr>
        <p:spPr>
          <a:xfrm>
            <a:off x="7061200" y="2624889"/>
            <a:ext cx="76200" cy="30480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/>
          <p:cNvSpPr/>
          <p:nvPr/>
        </p:nvSpPr>
        <p:spPr>
          <a:xfrm>
            <a:off x="7112000" y="4066244"/>
            <a:ext cx="76200" cy="30480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/>
          <p:cNvCxnSpPr/>
          <p:nvPr/>
        </p:nvCxnSpPr>
        <p:spPr>
          <a:xfrm>
            <a:off x="2133600" y="2995541"/>
            <a:ext cx="421106" cy="401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2344153" y="2815389"/>
            <a:ext cx="0" cy="3603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85445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7"/>
          <p:cNvSpPr>
            <a:spLocks noChangeArrowheads="1"/>
          </p:cNvSpPr>
          <p:nvPr/>
        </p:nvSpPr>
        <p:spPr bwMode="auto">
          <a:xfrm>
            <a:off x="228600" y="2057400"/>
            <a:ext cx="8382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Clr>
                <a:srgbClr val="FF6600"/>
              </a:buClr>
              <a:buFont typeface="Arial" panose="020B0604020202020204" pitchFamily="34" charset="0"/>
              <a:buNone/>
            </a:pPr>
            <a:endParaRPr lang="es-ES" altLang="en-US" sz="2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548" y="533400"/>
            <a:ext cx="4186451" cy="412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1"/>
                </a:solidFill>
                <a:latin typeface="+mj-lt"/>
                <a:ea typeface="ＭＳ Ｐゴシック" pitchFamily="-112" charset="-128"/>
                <a:cs typeface="ＭＳ Ｐゴシック" pitchFamily="-112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9pPr>
          </a:lstStyle>
          <a:p>
            <a:r>
              <a:rPr lang="en-US" sz="2400" dirty="0">
                <a:solidFill>
                  <a:schemeClr val="bg1"/>
                </a:solidFill>
              </a:rPr>
              <a:t>TEMAS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228600" y="1295400"/>
            <a:ext cx="8763000" cy="9906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ES" altLang="en-US" sz="2000" b="1" dirty="0">
                <a:cs typeface="Arial" panose="020B0604020202020204" pitchFamily="34" charset="0"/>
              </a:rPr>
              <a:t>1. Acceso paritario </a:t>
            </a:r>
            <a:r>
              <a:rPr lang="es-ES" altLang="en-US" sz="2000" dirty="0">
                <a:cs typeface="Arial" panose="020B0604020202020204" pitchFamily="34" charset="0"/>
              </a:rPr>
              <a:t>en todas las instituciones del Estado (legislativo, ejecutivo y judicial); desde lo internacional a lo local, en </a:t>
            </a:r>
            <a:r>
              <a:rPr lang="es-ES" altLang="en-US" sz="2000" b="1" dirty="0">
                <a:cs typeface="Arial" panose="020B0604020202020204" pitchFamily="34" charset="0"/>
              </a:rPr>
              <a:t>todos los espacios de la vida pública</a:t>
            </a:r>
            <a:r>
              <a:rPr lang="es-ES" altLang="en-US" sz="2000" dirty="0">
                <a:cs typeface="Arial" panose="020B0604020202020204" pitchFamily="34" charset="0"/>
              </a:rPr>
              <a:t>.</a:t>
            </a:r>
            <a:endParaRPr lang="en-US" sz="2000" dirty="0"/>
          </a:p>
        </p:txBody>
      </p:sp>
      <p:sp>
        <p:nvSpPr>
          <p:cNvPr id="3" name="Rounded Rectangle 2"/>
          <p:cNvSpPr/>
          <p:nvPr/>
        </p:nvSpPr>
        <p:spPr>
          <a:xfrm>
            <a:off x="228600" y="2438400"/>
            <a:ext cx="8763000" cy="41148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Clr>
                <a:srgbClr val="FF6600"/>
              </a:buClr>
            </a:pPr>
            <a:r>
              <a:rPr lang="es-ES" altLang="en-US" sz="2000" b="1" dirty="0">
                <a:cs typeface="Arial" panose="020B0604020202020204" pitchFamily="34" charset="0"/>
              </a:rPr>
              <a:t>2. Condiciones en el ejercicio:</a:t>
            </a:r>
            <a:endParaRPr lang="en-US" altLang="en-US" sz="2000" b="1" dirty="0">
              <a:cs typeface="Arial" panose="020B0604020202020204" pitchFamily="34" charset="0"/>
            </a:endParaRPr>
          </a:p>
          <a:p>
            <a:pPr marL="800100" lvl="1" indent="-342900" algn="just">
              <a:buClr>
                <a:srgbClr val="FF6600"/>
              </a:buClr>
              <a:buFont typeface="Arial" panose="020B0604020202020204" pitchFamily="34" charset="0"/>
              <a:buChar char="•"/>
            </a:pPr>
            <a:r>
              <a:rPr lang="es-ES" altLang="en-US" sz="2000" dirty="0">
                <a:solidFill>
                  <a:schemeClr val="bg1"/>
                </a:solidFill>
                <a:cs typeface="Arial" panose="020B0604020202020204" pitchFamily="34" charset="0"/>
              </a:rPr>
              <a:t>Violencia política contra las mujeres</a:t>
            </a:r>
          </a:p>
          <a:p>
            <a:pPr marL="800100" lvl="1" indent="-342900" algn="just">
              <a:buClr>
                <a:srgbClr val="FF6600"/>
              </a:buClr>
              <a:buFont typeface="Arial" panose="020B0604020202020204" pitchFamily="34" charset="0"/>
              <a:buChar char="•"/>
            </a:pPr>
            <a:r>
              <a:rPr lang="es-ES" altLang="en-US" sz="2000" dirty="0">
                <a:solidFill>
                  <a:schemeClr val="bg1"/>
                </a:solidFill>
                <a:cs typeface="Arial" panose="020B0604020202020204" pitchFamily="34" charset="0"/>
              </a:rPr>
              <a:t>Estereotipos de género y división sexual de la política</a:t>
            </a:r>
          </a:p>
          <a:p>
            <a:pPr marL="800100" lvl="1" indent="-342900" algn="just">
              <a:buClr>
                <a:srgbClr val="FF6600"/>
              </a:buClr>
              <a:buFont typeface="Arial" panose="020B0604020202020204" pitchFamily="34" charset="0"/>
              <a:buChar char="•"/>
            </a:pPr>
            <a:r>
              <a:rPr lang="es-ES" altLang="en-US" sz="2000" dirty="0">
                <a:solidFill>
                  <a:schemeClr val="bg1"/>
                </a:solidFill>
                <a:cs typeface="Arial" panose="020B0604020202020204" pitchFamily="34" charset="0"/>
              </a:rPr>
              <a:t>Ejes de desigualdad: raza, etnia, clase social, nivel educativo edad, entre otras.</a:t>
            </a:r>
            <a:endParaRPr lang="en-US" altLang="en-US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800100" lvl="1" indent="-342900" algn="just">
              <a:buClr>
                <a:srgbClr val="FF6600"/>
              </a:buClr>
              <a:buFont typeface="Arial" panose="020B0604020202020204" pitchFamily="34" charset="0"/>
              <a:buChar char="•"/>
            </a:pPr>
            <a:r>
              <a:rPr lang="es-ES" altLang="en-US" sz="2000" dirty="0">
                <a:solidFill>
                  <a:schemeClr val="bg1"/>
                </a:solidFill>
                <a:cs typeface="Arial" panose="020B0604020202020204" pitchFamily="34" charset="0"/>
              </a:rPr>
              <a:t>Financiamiento político</a:t>
            </a:r>
          </a:p>
          <a:p>
            <a:pPr marL="800100" lvl="1" indent="-342900" algn="just">
              <a:buClr>
                <a:srgbClr val="FF6600"/>
              </a:buClr>
              <a:buFont typeface="Arial" panose="020B0604020202020204" pitchFamily="34" charset="0"/>
              <a:buChar char="•"/>
            </a:pPr>
            <a:r>
              <a:rPr lang="es-ES" altLang="en-US" sz="2000" dirty="0">
                <a:solidFill>
                  <a:schemeClr val="bg1"/>
                </a:solidFill>
                <a:cs typeface="Arial" panose="020B0604020202020204" pitchFamily="34" charset="0"/>
              </a:rPr>
              <a:t>Acceso a medios de comunicación</a:t>
            </a:r>
            <a:endParaRPr lang="en-US" altLang="en-US" sz="20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marL="800100" lvl="1" indent="-342900" algn="just">
              <a:buClr>
                <a:srgbClr val="FF6600"/>
              </a:buClr>
              <a:buFont typeface="Arial" panose="020B0604020202020204" pitchFamily="34" charset="0"/>
              <a:buChar char="•"/>
            </a:pPr>
            <a:r>
              <a:rPr lang="es-ES" altLang="en-US" sz="2000" dirty="0">
                <a:solidFill>
                  <a:schemeClr val="bg1"/>
                </a:solidFill>
                <a:cs typeface="Arial" panose="020B0604020202020204" pitchFamily="34" charset="0"/>
              </a:rPr>
              <a:t>Corresponsabilidad y compatibilidad vida pública y vida privada y familiar</a:t>
            </a:r>
          </a:p>
          <a:p>
            <a:pPr marL="800100" lvl="1" indent="-342900" algn="just">
              <a:buClr>
                <a:srgbClr val="FF6600"/>
              </a:buClr>
              <a:buFont typeface="Arial" panose="020B0604020202020204" pitchFamily="34" charset="0"/>
              <a:buChar char="•"/>
            </a:pPr>
            <a:r>
              <a:rPr lang="es-ES" altLang="en-US" sz="2000" dirty="0">
                <a:solidFill>
                  <a:schemeClr val="bg1"/>
                </a:solidFill>
                <a:cs typeface="Arial" panose="020B0604020202020204" pitchFamily="34" charset="0"/>
              </a:rPr>
              <a:t>Políticas electorales y de partidos políticos (secretarías mujer)</a:t>
            </a:r>
          </a:p>
          <a:p>
            <a:pPr marL="800100" lvl="1" indent="-342900" algn="just">
              <a:buClr>
                <a:srgbClr val="FF6600"/>
              </a:buClr>
              <a:buFont typeface="Arial" panose="020B0604020202020204" pitchFamily="34" charset="0"/>
              <a:buChar char="•"/>
            </a:pPr>
            <a:r>
              <a:rPr lang="es-ES" altLang="en-US" sz="2000" dirty="0">
                <a:solidFill>
                  <a:schemeClr val="bg1"/>
                </a:solidFill>
                <a:cs typeface="Arial" panose="020B0604020202020204" pitchFamily="34" charset="0"/>
              </a:rPr>
              <a:t>Protección defensoras DDHH</a:t>
            </a:r>
          </a:p>
          <a:p>
            <a:pPr marL="800100" lvl="1" indent="-342900" algn="just">
              <a:buClr>
                <a:srgbClr val="FF6600"/>
              </a:buClr>
              <a:buFont typeface="Arial" panose="020B0604020202020204" pitchFamily="34" charset="0"/>
              <a:buChar char="•"/>
            </a:pPr>
            <a:r>
              <a:rPr lang="es-ES" altLang="en-US" sz="2000" dirty="0">
                <a:solidFill>
                  <a:schemeClr val="bg1"/>
                </a:solidFill>
                <a:cs typeface="Arial" panose="020B0604020202020204" pitchFamily="34" charset="0"/>
              </a:rPr>
              <a:t>Alcance al ámbito local</a:t>
            </a:r>
          </a:p>
        </p:txBody>
      </p:sp>
    </p:spTree>
    <p:extLst>
      <p:ext uri="{BB962C8B-B14F-4D97-AF65-F5344CB8AC3E}">
        <p14:creationId xmlns:p14="http://schemas.microsoft.com/office/powerpoint/2010/main" val="16985831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7"/>
          <p:cNvSpPr>
            <a:spLocks noChangeArrowheads="1"/>
          </p:cNvSpPr>
          <p:nvPr/>
        </p:nvSpPr>
        <p:spPr bwMode="auto">
          <a:xfrm>
            <a:off x="228600" y="2057400"/>
            <a:ext cx="8382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Clr>
                <a:srgbClr val="FF6600"/>
              </a:buClr>
              <a:buFont typeface="Arial" panose="020B0604020202020204" pitchFamily="34" charset="0"/>
              <a:buNone/>
            </a:pPr>
            <a:endParaRPr lang="es-ES" altLang="en-US" sz="2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548" y="533400"/>
            <a:ext cx="4186451" cy="412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>
                <a:solidFill>
                  <a:schemeClr val="tx1"/>
                </a:solidFill>
                <a:latin typeface="+mj-lt"/>
                <a:ea typeface="ＭＳ Ｐゴシック" pitchFamily="-112" charset="-128"/>
                <a:cs typeface="ＭＳ Ｐゴシック" pitchFamily="-112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-112" charset="0"/>
                <a:ea typeface="ＭＳ Ｐゴシック" pitchFamily="-112" charset="-128"/>
                <a:cs typeface="ＭＳ Ｐゴシック" pitchFamily="-112" charset="-128"/>
              </a:defRPr>
            </a:lvl9pPr>
          </a:lstStyle>
          <a:p>
            <a:r>
              <a:rPr lang="en-US" sz="2400" dirty="0">
                <a:solidFill>
                  <a:schemeClr val="bg1"/>
                </a:solidFill>
              </a:rPr>
              <a:t>PROCESO DE ELABORACIÓN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457200" y="1371600"/>
            <a:ext cx="7772400" cy="8382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Clr>
                <a:srgbClr val="FF6600"/>
              </a:buClr>
            </a:pPr>
            <a:r>
              <a:rPr lang="en-US" altLang="en-US" sz="2800" dirty="0">
                <a:cs typeface="Arial" panose="020B0604020202020204" pitchFamily="34" charset="0"/>
              </a:rPr>
              <a:t>1. </a:t>
            </a:r>
            <a:r>
              <a:rPr lang="en-US" altLang="en-US" sz="2800" dirty="0" err="1">
                <a:cs typeface="Arial" panose="020B0604020202020204" pitchFamily="34" charset="0"/>
              </a:rPr>
              <a:t>Presentación</a:t>
            </a:r>
            <a:r>
              <a:rPr lang="en-US" altLang="en-US" sz="2800" dirty="0"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cs typeface="Arial" panose="020B0604020202020204" pitchFamily="34" charset="0"/>
              </a:rPr>
              <a:t>Asamblea</a:t>
            </a:r>
            <a:r>
              <a:rPr lang="en-US" altLang="en-US" sz="2800" dirty="0">
                <a:cs typeface="Arial" panose="020B0604020202020204" pitchFamily="34" charset="0"/>
              </a:rPr>
              <a:t> de </a:t>
            </a:r>
            <a:r>
              <a:rPr lang="en-US" altLang="en-US" sz="2800" dirty="0" err="1">
                <a:cs typeface="Arial" panose="020B0604020202020204" pitchFamily="34" charset="0"/>
              </a:rPr>
              <a:t>Delegadas</a:t>
            </a:r>
            <a:r>
              <a:rPr lang="en-US" altLang="en-US" sz="2800" dirty="0">
                <a:cs typeface="Arial" panose="020B0604020202020204" pitchFamily="34" charset="0"/>
              </a:rPr>
              <a:t> de la CIM (mayo, 2016).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457200" y="2619876"/>
            <a:ext cx="8305800" cy="266423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Clr>
                <a:srgbClr val="FF6600"/>
              </a:buClr>
            </a:pPr>
            <a:r>
              <a:rPr lang="en-US" altLang="en-US" sz="2800" dirty="0">
                <a:solidFill>
                  <a:schemeClr val="bg1"/>
                </a:solidFill>
                <a:cs typeface="Arial" panose="020B0604020202020204" pitchFamily="34" charset="0"/>
              </a:rPr>
              <a:t>2. </a:t>
            </a:r>
            <a:r>
              <a:rPr lang="en-US" altLang="en-US" sz="2800" dirty="0" err="1">
                <a:solidFill>
                  <a:schemeClr val="bg1"/>
                </a:solidFill>
                <a:cs typeface="Arial" panose="020B0604020202020204" pitchFamily="34" charset="0"/>
              </a:rPr>
              <a:t>Proceso</a:t>
            </a:r>
            <a:r>
              <a:rPr lang="en-US" altLang="en-US" sz="2800" dirty="0">
                <a:solidFill>
                  <a:schemeClr val="bg1"/>
                </a:solidFill>
                <a:cs typeface="Arial" panose="020B0604020202020204" pitchFamily="34" charset="0"/>
              </a:rPr>
              <a:t> de </a:t>
            </a:r>
            <a:r>
              <a:rPr lang="en-US" altLang="en-US" sz="2800" dirty="0" err="1">
                <a:solidFill>
                  <a:schemeClr val="bg1"/>
                </a:solidFill>
                <a:cs typeface="Arial" panose="020B0604020202020204" pitchFamily="34" charset="0"/>
              </a:rPr>
              <a:t>discusión</a:t>
            </a:r>
            <a:r>
              <a:rPr lang="en-US" altLang="en-US" sz="2800" dirty="0">
                <a:solidFill>
                  <a:schemeClr val="bg1"/>
                </a:solidFill>
                <a:cs typeface="Arial" panose="020B0604020202020204" pitchFamily="34" charset="0"/>
              </a:rPr>
              <a:t> y </a:t>
            </a:r>
            <a:r>
              <a:rPr lang="en-US" altLang="en-US" sz="2800" dirty="0" err="1">
                <a:solidFill>
                  <a:schemeClr val="bg1"/>
                </a:solidFill>
                <a:cs typeface="Arial" panose="020B0604020202020204" pitchFamily="34" charset="0"/>
              </a:rPr>
              <a:t>validación</a:t>
            </a:r>
            <a:r>
              <a:rPr lang="en-US" altLang="en-US" sz="2800" dirty="0">
                <a:solidFill>
                  <a:schemeClr val="bg1"/>
                </a:solidFill>
                <a:cs typeface="Arial" panose="020B0604020202020204" pitchFamily="34" charset="0"/>
              </a:rPr>
              <a:t>:</a:t>
            </a:r>
          </a:p>
          <a:p>
            <a:pPr marL="800100" lvl="1" indent="-342900" algn="just">
              <a:buClr>
                <a:srgbClr val="FF6600"/>
              </a:buClr>
              <a:buFont typeface="Arial" panose="020B0604020202020204" pitchFamily="34" charset="0"/>
              <a:buChar char="•"/>
            </a:pPr>
            <a:r>
              <a:rPr lang="en-US" altLang="en-US" sz="2400" dirty="0" err="1">
                <a:solidFill>
                  <a:schemeClr val="bg1"/>
                </a:solidFill>
                <a:cs typeface="Arial" panose="020B0604020202020204" pitchFamily="34" charset="0"/>
              </a:rPr>
              <a:t>Segunda</a:t>
            </a:r>
            <a:r>
              <a:rPr lang="en-U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solidFill>
                  <a:schemeClr val="bg1"/>
                </a:solidFill>
                <a:cs typeface="Arial" panose="020B0604020202020204" pitchFamily="34" charset="0"/>
              </a:rPr>
              <a:t>reunión</a:t>
            </a:r>
            <a:r>
              <a:rPr lang="en-U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 de </a:t>
            </a:r>
            <a:r>
              <a:rPr lang="en-US" altLang="en-US" sz="2400" dirty="0" err="1">
                <a:solidFill>
                  <a:schemeClr val="bg1"/>
                </a:solidFill>
                <a:cs typeface="Arial" panose="020B0604020202020204" pitchFamily="34" charset="0"/>
              </a:rPr>
              <a:t>expertas</a:t>
            </a:r>
            <a:r>
              <a:rPr lang="en-U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 Ley </a:t>
            </a:r>
            <a:r>
              <a:rPr lang="en-US" altLang="en-US" sz="2400" dirty="0" err="1">
                <a:solidFill>
                  <a:schemeClr val="bg1"/>
                </a:solidFill>
                <a:cs typeface="Arial" panose="020B0604020202020204" pitchFamily="34" charset="0"/>
              </a:rPr>
              <a:t>Modelo</a:t>
            </a:r>
            <a:r>
              <a:rPr lang="en-U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solidFill>
                  <a:schemeClr val="bg1"/>
                </a:solidFill>
                <a:cs typeface="Arial" panose="020B0604020202020204" pitchFamily="34" charset="0"/>
              </a:rPr>
              <a:t>Violencia</a:t>
            </a:r>
            <a:r>
              <a:rPr lang="en-U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solidFill>
                  <a:schemeClr val="bg1"/>
                </a:solidFill>
                <a:cs typeface="Arial" panose="020B0604020202020204" pitchFamily="34" charset="0"/>
              </a:rPr>
              <a:t>Política</a:t>
            </a:r>
            <a:r>
              <a:rPr lang="en-U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 (mayo, 2016)</a:t>
            </a:r>
          </a:p>
          <a:p>
            <a:pPr marL="800100" lvl="1" indent="-342900" algn="just">
              <a:buClr>
                <a:srgbClr val="FF6600"/>
              </a:buClr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IV </a:t>
            </a:r>
            <a:r>
              <a:rPr lang="en-US" altLang="en-US" sz="2400" dirty="0" err="1">
                <a:solidFill>
                  <a:schemeClr val="bg1"/>
                </a:solidFill>
                <a:cs typeface="Arial" panose="020B0604020202020204" pitchFamily="34" charset="0"/>
              </a:rPr>
              <a:t>Consulta</a:t>
            </a:r>
            <a:r>
              <a:rPr lang="en-U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 con la Red de Mujeres </a:t>
            </a:r>
            <a:r>
              <a:rPr lang="en-US" altLang="en-US" sz="2400" dirty="0" err="1">
                <a:solidFill>
                  <a:schemeClr val="bg1"/>
                </a:solidFill>
                <a:cs typeface="Arial" panose="020B0604020202020204" pitchFamily="34" charset="0"/>
              </a:rPr>
              <a:t>Parlamentarias</a:t>
            </a:r>
            <a:r>
              <a:rPr lang="en-U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 de las </a:t>
            </a:r>
            <a:r>
              <a:rPr lang="en-US" altLang="en-US" sz="2400" dirty="0" err="1">
                <a:solidFill>
                  <a:schemeClr val="bg1"/>
                </a:solidFill>
                <a:cs typeface="Arial" panose="020B0604020202020204" pitchFamily="34" charset="0"/>
              </a:rPr>
              <a:t>Américas</a:t>
            </a:r>
            <a:r>
              <a:rPr lang="en-U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 (</a:t>
            </a:r>
            <a:r>
              <a:rPr lang="en-US" altLang="en-US" sz="2400" dirty="0" err="1">
                <a:solidFill>
                  <a:schemeClr val="bg1"/>
                </a:solidFill>
                <a:cs typeface="Arial" panose="020B0604020202020204" pitchFamily="34" charset="0"/>
              </a:rPr>
              <a:t>otoño</a:t>
            </a:r>
            <a:r>
              <a:rPr lang="en-U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, 2016)</a:t>
            </a:r>
          </a:p>
          <a:p>
            <a:pPr marL="800100" lvl="1" indent="-342900" algn="just">
              <a:buClr>
                <a:srgbClr val="FF6600"/>
              </a:buClr>
              <a:buFont typeface="Arial" panose="020B0604020202020204" pitchFamily="34" charset="0"/>
              <a:buChar char="•"/>
            </a:pPr>
            <a:r>
              <a:rPr lang="en-US" altLang="en-US" sz="2400" dirty="0" err="1">
                <a:solidFill>
                  <a:schemeClr val="bg1"/>
                </a:solidFill>
                <a:cs typeface="Arial" panose="020B0604020202020204" pitchFamily="34" charset="0"/>
              </a:rPr>
              <a:t>Proceso</a:t>
            </a:r>
            <a:r>
              <a:rPr lang="en-U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en-US" altLang="en-US" sz="2400" dirty="0" err="1">
                <a:solidFill>
                  <a:schemeClr val="bg1"/>
                </a:solidFill>
                <a:cs typeface="Arial" panose="020B0604020202020204" pitchFamily="34" charset="0"/>
              </a:rPr>
              <a:t>consulta</a:t>
            </a:r>
            <a:r>
              <a:rPr lang="en-U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 virtual (ultimo </a:t>
            </a:r>
            <a:r>
              <a:rPr lang="en-US" altLang="en-US" sz="2400" dirty="0" err="1">
                <a:solidFill>
                  <a:schemeClr val="bg1"/>
                </a:solidFill>
                <a:cs typeface="Arial" panose="020B0604020202020204" pitchFamily="34" charset="0"/>
              </a:rPr>
              <a:t>trimestre</a:t>
            </a:r>
            <a:r>
              <a:rPr lang="en-US" altLang="en-US" sz="2400" dirty="0">
                <a:solidFill>
                  <a:schemeClr val="bg1"/>
                </a:solidFill>
                <a:cs typeface="Arial" panose="020B0604020202020204" pitchFamily="34" charset="0"/>
              </a:rPr>
              <a:t>, 2016)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05051" y="5591676"/>
            <a:ext cx="8153400" cy="9906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en-US" sz="2800" dirty="0">
                <a:solidFill>
                  <a:schemeClr val="bg1"/>
                </a:solidFill>
                <a:cs typeface="Arial" panose="020B0604020202020204" pitchFamily="34" charset="0"/>
              </a:rPr>
              <a:t>3. </a:t>
            </a:r>
            <a:r>
              <a:rPr lang="en-US" altLang="en-US" sz="2800" dirty="0" err="1">
                <a:solidFill>
                  <a:schemeClr val="bg1"/>
                </a:solidFill>
                <a:cs typeface="Arial" panose="020B0604020202020204" pitchFamily="34" charset="0"/>
              </a:rPr>
              <a:t>Aprobación</a:t>
            </a:r>
            <a:r>
              <a:rPr lang="en-US" altLang="en-US" sz="2800" dirty="0">
                <a:solidFill>
                  <a:schemeClr val="bg1"/>
                </a:solidFill>
                <a:cs typeface="Arial" panose="020B0604020202020204" pitchFamily="34" charset="0"/>
              </a:rPr>
              <a:t> de la CIM (primer </a:t>
            </a:r>
            <a:r>
              <a:rPr lang="en-US" altLang="en-US" sz="2800" dirty="0" err="1">
                <a:solidFill>
                  <a:schemeClr val="bg1"/>
                </a:solidFill>
                <a:cs typeface="Arial" panose="020B0604020202020204" pitchFamily="34" charset="0"/>
              </a:rPr>
              <a:t>semestre</a:t>
            </a:r>
            <a:r>
              <a:rPr lang="en-US" altLang="en-US" sz="2800" dirty="0">
                <a:solidFill>
                  <a:schemeClr val="bg1"/>
                </a:solidFill>
                <a:cs typeface="Arial" panose="020B0604020202020204" pitchFamily="34" charset="0"/>
              </a:rPr>
              <a:t>, 2017)</a:t>
            </a:r>
            <a:endParaRPr lang="es-ES" altLang="en-US" sz="2800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7" descr="Untitled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itle 1"/>
          <p:cNvSpPr>
            <a:spLocks noGrp="1"/>
          </p:cNvSpPr>
          <p:nvPr>
            <p:ph type="title" idx="4294967295"/>
          </p:nvPr>
        </p:nvSpPr>
        <p:spPr>
          <a:xfrm>
            <a:off x="828675" y="2971800"/>
            <a:ext cx="8286750" cy="1352550"/>
          </a:xfrm>
        </p:spPr>
        <p:txBody>
          <a:bodyPr/>
          <a:lstStyle/>
          <a:p>
            <a:pPr algn="ctr"/>
            <a:r>
              <a:rPr lang="es-ES" altLang="en-US" sz="3200" dirty="0">
                <a:solidFill>
                  <a:schemeClr val="bg1"/>
                </a:solidFill>
                <a:ea typeface="ＭＳ Ｐゴシック" panose="020B0600070205080204" pitchFamily="34" charset="-128"/>
              </a:rPr>
              <a:t>Gracias</a:t>
            </a:r>
          </a:p>
        </p:txBody>
      </p:sp>
      <p:pic>
        <p:nvPicPr>
          <p:cNvPr id="7172" name="Picture 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5486400"/>
            <a:ext cx="2286000" cy="107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 Box 29"/>
          <p:cNvSpPr txBox="1">
            <a:spLocks noChangeArrowheads="1"/>
          </p:cNvSpPr>
          <p:nvPr/>
        </p:nvSpPr>
        <p:spPr bwMode="auto">
          <a:xfrm>
            <a:off x="0" y="800100"/>
            <a:ext cx="419100" cy="800100"/>
          </a:xfrm>
          <a:prstGeom prst="rect">
            <a:avLst/>
          </a:prstGeom>
          <a:solidFill>
            <a:srgbClr val="CD9B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74" name="Text Box 30"/>
          <p:cNvSpPr txBox="1">
            <a:spLocks noChangeArrowheads="1"/>
          </p:cNvSpPr>
          <p:nvPr/>
        </p:nvSpPr>
        <p:spPr bwMode="auto">
          <a:xfrm>
            <a:off x="4572000" y="685800"/>
            <a:ext cx="1257300" cy="914400"/>
          </a:xfrm>
          <a:prstGeom prst="rect">
            <a:avLst/>
          </a:prstGeom>
          <a:solidFill>
            <a:srgbClr val="CD9B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75" name="Text Box 31"/>
          <p:cNvSpPr txBox="1">
            <a:spLocks noChangeArrowheads="1"/>
          </p:cNvSpPr>
          <p:nvPr/>
        </p:nvSpPr>
        <p:spPr bwMode="auto">
          <a:xfrm>
            <a:off x="3543300" y="0"/>
            <a:ext cx="800100" cy="914400"/>
          </a:xfrm>
          <a:prstGeom prst="rect">
            <a:avLst/>
          </a:prstGeom>
          <a:solidFill>
            <a:srgbClr val="CD9B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76" name="Text Box 32"/>
          <p:cNvSpPr txBox="1">
            <a:spLocks noChangeArrowheads="1"/>
          </p:cNvSpPr>
          <p:nvPr/>
        </p:nvSpPr>
        <p:spPr bwMode="auto">
          <a:xfrm>
            <a:off x="800100" y="0"/>
            <a:ext cx="2743200" cy="914400"/>
          </a:xfrm>
          <a:prstGeom prst="rect">
            <a:avLst/>
          </a:prstGeom>
          <a:solidFill>
            <a:srgbClr val="FF990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77" name="Text Box 33"/>
          <p:cNvSpPr txBox="1">
            <a:spLocks noChangeArrowheads="1"/>
          </p:cNvSpPr>
          <p:nvPr/>
        </p:nvSpPr>
        <p:spPr bwMode="auto">
          <a:xfrm>
            <a:off x="0" y="0"/>
            <a:ext cx="914400" cy="914400"/>
          </a:xfrm>
          <a:prstGeom prst="rect">
            <a:avLst/>
          </a:prstGeom>
          <a:solidFill>
            <a:srgbClr val="9933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78" name="Text Box 34"/>
          <p:cNvSpPr txBox="1">
            <a:spLocks noChangeArrowheads="1"/>
          </p:cNvSpPr>
          <p:nvPr/>
        </p:nvSpPr>
        <p:spPr bwMode="auto">
          <a:xfrm>
            <a:off x="2857500" y="457200"/>
            <a:ext cx="2514600" cy="685800"/>
          </a:xfrm>
          <a:prstGeom prst="rect">
            <a:avLst/>
          </a:prstGeom>
          <a:solidFill>
            <a:srgbClr val="9933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79" name="Text Box 35"/>
          <p:cNvSpPr txBox="1">
            <a:spLocks noChangeArrowheads="1"/>
          </p:cNvSpPr>
          <p:nvPr/>
        </p:nvSpPr>
        <p:spPr bwMode="auto">
          <a:xfrm>
            <a:off x="4114800" y="0"/>
            <a:ext cx="1714500" cy="685800"/>
          </a:xfrm>
          <a:prstGeom prst="rect">
            <a:avLst/>
          </a:prstGeom>
          <a:solidFill>
            <a:srgbClr val="FF660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80" name="Text Box 36"/>
          <p:cNvSpPr txBox="1">
            <a:spLocks noChangeArrowheads="1"/>
          </p:cNvSpPr>
          <p:nvPr/>
        </p:nvSpPr>
        <p:spPr bwMode="auto">
          <a:xfrm>
            <a:off x="2286000" y="800100"/>
            <a:ext cx="1714500" cy="800100"/>
          </a:xfrm>
          <a:prstGeom prst="rect">
            <a:avLst/>
          </a:prstGeom>
          <a:solidFill>
            <a:srgbClr val="CD9B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81" name="Text Box 37"/>
          <p:cNvSpPr txBox="1">
            <a:spLocks noChangeArrowheads="1"/>
          </p:cNvSpPr>
          <p:nvPr/>
        </p:nvSpPr>
        <p:spPr bwMode="auto">
          <a:xfrm>
            <a:off x="800100" y="1143000"/>
            <a:ext cx="2514600" cy="762000"/>
          </a:xfrm>
          <a:prstGeom prst="rect">
            <a:avLst/>
          </a:prstGeom>
          <a:solidFill>
            <a:srgbClr val="FF990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82" name="Picture 39" descr="http://farm1.static.flickr.com/217/495178765_b42747e0d6_t.jpg"/>
          <p:cNvPicPr>
            <a:picLocks noChangeAspect="1" noChangeArrowheads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42900"/>
            <a:ext cx="1181100" cy="90805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3" name="Picture 40" descr="http://farm1.static.flickr.com/51/144919068_74908ce1be_t.jpg"/>
          <p:cNvPicPr>
            <a:picLocks noChangeAspect="1" noChangeArrowheads="1"/>
          </p:cNvPicPr>
          <p:nvPr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238" y="0"/>
            <a:ext cx="998537" cy="1331913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84" name="Text Box 41"/>
          <p:cNvSpPr txBox="1">
            <a:spLocks noChangeArrowheads="1"/>
          </p:cNvSpPr>
          <p:nvPr/>
        </p:nvSpPr>
        <p:spPr bwMode="auto">
          <a:xfrm>
            <a:off x="0" y="1600200"/>
            <a:ext cx="1714500" cy="685800"/>
          </a:xfrm>
          <a:prstGeom prst="rect">
            <a:avLst/>
          </a:prstGeom>
          <a:solidFill>
            <a:srgbClr val="FF660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85" name="Picture 38" descr="http://farm1.static.flickr.com/56/134973350_89dfcd132f_t.jpg"/>
          <p:cNvPicPr>
            <a:picLocks noChangeAspect="1" noChangeArrowheads="1"/>
          </p:cNvPicPr>
          <p:nvPr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601663"/>
            <a:ext cx="1143000" cy="1074737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86" name="Text Box 50"/>
          <p:cNvSpPr txBox="1">
            <a:spLocks noChangeArrowheads="1"/>
          </p:cNvSpPr>
          <p:nvPr/>
        </p:nvSpPr>
        <p:spPr bwMode="auto">
          <a:xfrm>
            <a:off x="5715000" y="590550"/>
            <a:ext cx="1905000" cy="1085850"/>
          </a:xfrm>
          <a:prstGeom prst="rect">
            <a:avLst/>
          </a:prstGeom>
          <a:solidFill>
            <a:srgbClr val="FF9900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87" name="Text Box 51"/>
          <p:cNvSpPr txBox="1">
            <a:spLocks noChangeArrowheads="1"/>
          </p:cNvSpPr>
          <p:nvPr/>
        </p:nvSpPr>
        <p:spPr bwMode="auto">
          <a:xfrm>
            <a:off x="6286500" y="342900"/>
            <a:ext cx="1058863" cy="950913"/>
          </a:xfrm>
          <a:prstGeom prst="rect">
            <a:avLst/>
          </a:prstGeom>
          <a:solidFill>
            <a:srgbClr val="E2C5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88" name="Text Box 52"/>
          <p:cNvSpPr txBox="1">
            <a:spLocks noChangeArrowheads="1"/>
          </p:cNvSpPr>
          <p:nvPr/>
        </p:nvSpPr>
        <p:spPr bwMode="auto">
          <a:xfrm>
            <a:off x="5829300" y="0"/>
            <a:ext cx="1270000" cy="925513"/>
          </a:xfrm>
          <a:prstGeom prst="rect">
            <a:avLst/>
          </a:prstGeom>
          <a:solidFill>
            <a:srgbClr val="9933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89" name="Picture 53" descr="http://farm4.static.flickr.com/3135/2582483615_2cdfa25597_t.jpg"/>
          <p:cNvPicPr>
            <a:picLocks noChangeAspect="1" noChangeArrowheads="1"/>
          </p:cNvPicPr>
          <p:nvPr/>
        </p:nvPicPr>
        <p:blipFill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0" r="22321"/>
          <a:stretch>
            <a:fillRect/>
          </a:stretch>
        </p:blipFill>
        <p:spPr bwMode="auto">
          <a:xfrm>
            <a:off x="6019800" y="477838"/>
            <a:ext cx="892175" cy="969962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90" name="Text Box 54"/>
          <p:cNvSpPr txBox="1">
            <a:spLocks noChangeArrowheads="1"/>
          </p:cNvSpPr>
          <p:nvPr/>
        </p:nvSpPr>
        <p:spPr bwMode="auto">
          <a:xfrm>
            <a:off x="7924800" y="0"/>
            <a:ext cx="1219200" cy="2057400"/>
          </a:xfrm>
          <a:prstGeom prst="rect">
            <a:avLst/>
          </a:prstGeom>
          <a:solidFill>
            <a:srgbClr val="9933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91" name="Text Box 56"/>
          <p:cNvSpPr txBox="1">
            <a:spLocks noChangeArrowheads="1"/>
          </p:cNvSpPr>
          <p:nvPr/>
        </p:nvSpPr>
        <p:spPr bwMode="auto">
          <a:xfrm>
            <a:off x="7620000" y="303213"/>
            <a:ext cx="1168400" cy="711200"/>
          </a:xfrm>
          <a:prstGeom prst="rect">
            <a:avLst/>
          </a:prstGeom>
          <a:solidFill>
            <a:srgbClr val="E2C5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endParaRPr lang="es-ES" alt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92" name="Picture 57" descr="http://farm6.static.flickr.com/5023/5596209360_21a753cbc9_t.jpg"/>
          <p:cNvPicPr>
            <a:picLocks noChangeAspect="1" noChangeArrowheads="1"/>
          </p:cNvPicPr>
          <p:nvPr/>
        </p:nvPicPr>
        <p:blipFill>
          <a:blip r:embed="rId13" r:link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620713"/>
            <a:ext cx="1371600" cy="1096962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owerpoint_eng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4735</TotalTime>
  <Words>331</Words>
  <Application>Microsoft Office PowerPoint</Application>
  <PresentationFormat>On-screen Show (4:3)</PresentationFormat>
  <Paragraphs>54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ＭＳ Ｐゴシック</vt:lpstr>
      <vt:lpstr>Arial</vt:lpstr>
      <vt:lpstr>Calibri</vt:lpstr>
      <vt:lpstr>Verdana</vt:lpstr>
      <vt:lpstr>powerpoint_eng</vt:lpstr>
      <vt:lpstr>Ley Modelo Interamericana sobre  Paridad de Mujeres y Hombres en la Vida Pública y para la Erradicación de la Violencia Política contra las Mujeres</vt:lpstr>
      <vt:lpstr>1. ANTECEDENTES 2. DIAGNOSTICO 3. VISIÓN 4. TEMAS 5. PROCESO DE ELABORACIÓN</vt:lpstr>
      <vt:lpstr>ANTECEDENTES</vt:lpstr>
      <vt:lpstr>DIAGNÓSTICO</vt:lpstr>
      <vt:lpstr>DIAGNÓSTICO</vt:lpstr>
      <vt:lpstr>PowerPoint Presentation</vt:lpstr>
      <vt:lpstr>PowerPoint Presentation</vt:lpstr>
      <vt:lpstr>PowerPoint Presentation</vt:lpstr>
      <vt:lpstr>Gracias</vt:lpstr>
    </vt:vector>
  </TitlesOfParts>
  <Company>OAS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Insertar texto aqui</dc:title>
  <dc:creator>Emil Caillaux</dc:creator>
  <cp:lastModifiedBy>Marta Martinez</cp:lastModifiedBy>
  <cp:revision>467</cp:revision>
  <dcterms:created xsi:type="dcterms:W3CDTF">2009-05-01T18:52:36Z</dcterms:created>
  <dcterms:modified xsi:type="dcterms:W3CDTF">2016-05-25T04:32:33Z</dcterms:modified>
</cp:coreProperties>
</file>