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Lst>
  <p:notesMasterIdLst>
    <p:notesMasterId r:id="rId28"/>
  </p:notesMasterIdLst>
  <p:sldIdLst>
    <p:sldId id="256" r:id="rId2"/>
    <p:sldId id="257" r:id="rId3"/>
    <p:sldId id="272" r:id="rId4"/>
    <p:sldId id="259" r:id="rId5"/>
    <p:sldId id="260" r:id="rId6"/>
    <p:sldId id="261" r:id="rId7"/>
    <p:sldId id="273" r:id="rId8"/>
    <p:sldId id="263" r:id="rId9"/>
    <p:sldId id="264" r:id="rId10"/>
    <p:sldId id="265" r:id="rId11"/>
    <p:sldId id="274" r:id="rId12"/>
    <p:sldId id="266" r:id="rId13"/>
    <p:sldId id="275" r:id="rId14"/>
    <p:sldId id="262"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80" d="100"/>
          <a:sy n="80" d="100"/>
        </p:scale>
        <p:origin x="-96" y="-5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9F22-585A-D84A-B692-4AF2104CA34A}" type="datetimeFigureOut">
              <a:rPr lang="es-ES_tradnl"/>
              <a:t>19/06/2015</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7C3D4-D316-9541-ACD5-E1B0175F23F1}" type="slidenum">
              <a:rPr lang="es-ES_tradnl"/>
              <a:t>‹#›</a:t>
            </a:fld>
            <a:endParaRPr lang="es-ES_tradnl"/>
          </a:p>
        </p:txBody>
      </p:sp>
    </p:spTree>
    <p:extLst>
      <p:ext uri="{BB962C8B-B14F-4D97-AF65-F5344CB8AC3E}">
        <p14:creationId xmlns:p14="http://schemas.microsoft.com/office/powerpoint/2010/main" val="1025202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a:t>Recom 19 CEDAW</a:t>
            </a:r>
            <a:endParaRPr lang="es-ES_tradnl"/>
          </a:p>
        </p:txBody>
      </p:sp>
      <p:sp>
        <p:nvSpPr>
          <p:cNvPr id="4" name="Marcador de número de diapositiva 3"/>
          <p:cNvSpPr>
            <a:spLocks noGrp="1"/>
          </p:cNvSpPr>
          <p:nvPr>
            <p:ph type="sldNum" sz="quarter" idx="10"/>
          </p:nvPr>
        </p:nvSpPr>
        <p:spPr/>
        <p:txBody>
          <a:bodyPr/>
          <a:lstStyle/>
          <a:p>
            <a:fld id="{EE87C3D4-D316-9541-ACD5-E1B0175F23F1}" type="slidenum">
              <a:rPr lang="es-ES_tradnl"/>
              <a:t>3</a:t>
            </a:fld>
            <a:endParaRPr lang="es-ES_tradnl"/>
          </a:p>
        </p:txBody>
      </p:sp>
    </p:spTree>
    <p:extLst>
      <p:ext uri="{BB962C8B-B14F-4D97-AF65-F5344CB8AC3E}">
        <p14:creationId xmlns:p14="http://schemas.microsoft.com/office/powerpoint/2010/main" val="2040651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a:t>Recomendacion 19 cedaw 1992</a:t>
            </a:r>
            <a:endParaRPr lang="es-ES_tradnl"/>
          </a:p>
        </p:txBody>
      </p:sp>
      <p:sp>
        <p:nvSpPr>
          <p:cNvPr id="4" name="Marcador de número de diapositiva 3"/>
          <p:cNvSpPr>
            <a:spLocks noGrp="1"/>
          </p:cNvSpPr>
          <p:nvPr>
            <p:ph type="sldNum" sz="quarter" idx="10"/>
          </p:nvPr>
        </p:nvSpPr>
        <p:spPr/>
        <p:txBody>
          <a:bodyPr/>
          <a:lstStyle/>
          <a:p>
            <a:fld id="{EE87C3D4-D316-9541-ACD5-E1B0175F23F1}" type="slidenum">
              <a:rPr lang="es-ES_tradnl"/>
              <a:t>4</a:t>
            </a:fld>
            <a:endParaRPr lang="es-ES_tradnl"/>
          </a:p>
        </p:txBody>
      </p:sp>
    </p:spTree>
    <p:extLst>
      <p:ext uri="{BB962C8B-B14F-4D97-AF65-F5344CB8AC3E}">
        <p14:creationId xmlns:p14="http://schemas.microsoft.com/office/powerpoint/2010/main" val="352406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a:t>Violencia OBSTETRICA </a:t>
            </a:r>
            <a:r>
              <a:rPr lang="es-ES_tradnl"/>
              <a:t>La apropiación del cuerpo y procesos reproductivos  de las mujeres por personal de salud,  que se expresa en  un trato deshumanizados,  en un abuso de medicalización  y patologización  de los procesos naturales, trayendo  consigo pérdida  de autonomía  y capacidad de decidir  libremente sobre sus cuerpos y sexualidad,  impactando negativamente  en la calidad de  vida de las mujeres. </a:t>
            </a:r>
            <a:endParaRPr lang="es-ES"/>
          </a:p>
          <a:p>
            <a:endParaRPr lang="es-ES"/>
          </a:p>
          <a:p>
            <a:r>
              <a:rPr lang="es-ES"/>
              <a:t>Informes país:</a:t>
            </a:r>
          </a:p>
          <a:p>
            <a:r>
              <a:rPr lang="es-ES"/>
              <a:t>• A Colombia(1999): observó por los  abortos en condiciones de riesgo e </a:t>
            </a:r>
          </a:p>
          <a:p>
            <a:r>
              <a:rPr lang="es-ES"/>
              <a:t>insalubres</a:t>
            </a:r>
          </a:p>
          <a:p>
            <a:r>
              <a:rPr lang="es-ES"/>
              <a:t>• A Perú (2000): observó por estirilizaciones forzadas</a:t>
            </a:r>
          </a:p>
          <a:p>
            <a:r>
              <a:rPr lang="es-ES"/>
              <a:t>• A Guatemala (2001) observó por nacimientos de alto riesgo y </a:t>
            </a:r>
          </a:p>
          <a:p>
            <a:r>
              <a:rPr lang="es-ES"/>
              <a:t>mortalidad materna.</a:t>
            </a:r>
          </a:p>
          <a:p>
            <a:r>
              <a:rPr lang="es-ES"/>
              <a:t>• 2011- Informes Temáticos:</a:t>
            </a:r>
          </a:p>
          <a:p>
            <a:r>
              <a:rPr lang="es-ES"/>
              <a:t>• 2011: Acceso a la Justicia para mujeres víctimas de violencia sexual</a:t>
            </a:r>
          </a:p>
          <a:p>
            <a:r>
              <a:rPr lang="es-ES"/>
              <a:t>• 2011: Acceso a la información en materia reproductiva</a:t>
            </a:r>
          </a:p>
          <a:p>
            <a:r>
              <a:rPr lang="es-ES"/>
              <a:t>• 2011: Acceso a servicios de salud materna</a:t>
            </a:r>
          </a:p>
          <a:p>
            <a:r>
              <a:rPr lang="es-ES"/>
              <a:t>• 2011- Relatoria temática para el estudio de las personas </a:t>
            </a:r>
          </a:p>
          <a:p>
            <a:r>
              <a:rPr lang="es-ES"/>
              <a:t>LGBTI (pronunciamientos desde 1998)</a:t>
            </a:r>
            <a:endParaRPr lang="es-ES_tradnl"/>
          </a:p>
        </p:txBody>
      </p:sp>
      <p:sp>
        <p:nvSpPr>
          <p:cNvPr id="4" name="Marcador de número de diapositiva 3"/>
          <p:cNvSpPr>
            <a:spLocks noGrp="1"/>
          </p:cNvSpPr>
          <p:nvPr>
            <p:ph type="sldNum" sz="quarter" idx="10"/>
          </p:nvPr>
        </p:nvSpPr>
        <p:spPr/>
        <p:txBody>
          <a:bodyPr/>
          <a:lstStyle/>
          <a:p>
            <a:fld id="{EE87C3D4-D316-9541-ACD5-E1B0175F23F1}" type="slidenum">
              <a:rPr lang="es-ES_tradnl"/>
              <a:t>6</a:t>
            </a:fld>
            <a:endParaRPr lang="es-ES_tradnl"/>
          </a:p>
        </p:txBody>
      </p:sp>
    </p:spTree>
    <p:extLst>
      <p:ext uri="{BB962C8B-B14F-4D97-AF65-F5344CB8AC3E}">
        <p14:creationId xmlns:p14="http://schemas.microsoft.com/office/powerpoint/2010/main" val="1350490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a:p>
            <a:r>
              <a:rPr lang="es-ES"/>
              <a:t>Que  el  concepto  de  vida  privada  engloba  aspectos  de  la  identidad  física  y  social,  incluyendo  el derecho  a  la  autonomía  personal,  el  desarrollo  personal  y  el  derecho  a  establecer  y  desarrollar relaciones con otros seres humanos y con el mundo exterior</a:t>
            </a:r>
          </a:p>
          <a:p>
            <a:endParaRPr lang="es-ES"/>
          </a:p>
          <a:p>
            <a:r>
              <a:rPr lang="es-ES"/>
              <a:t>Campo Algodonero c/ México (2009)</a:t>
            </a:r>
          </a:p>
          <a:p>
            <a:r>
              <a:rPr lang="es-ES"/>
              <a:t>• eber de diligencia estricta , especialmente en casos de Violencia Basada en</a:t>
            </a:r>
          </a:p>
          <a:p>
            <a:r>
              <a:rPr lang="es-ES"/>
              <a:t>Género.</a:t>
            </a:r>
          </a:p>
          <a:p>
            <a:r>
              <a:rPr lang="es-ES"/>
              <a:t>• Los derechos que se protegen son la integridad personal y la vida privada</a:t>
            </a:r>
          </a:p>
          <a:p>
            <a:r>
              <a:rPr lang="es-ES"/>
              <a:t>*que incluye la vida sexual y el control sobre decisiones personales e intimas)</a:t>
            </a:r>
          </a:p>
          <a:p>
            <a:endParaRPr lang="es-ES"/>
          </a:p>
          <a:p>
            <a:endParaRPr lang="es-ES"/>
          </a:p>
          <a:p>
            <a:endParaRPr lang="es-ES"/>
          </a:p>
          <a:p>
            <a:r>
              <a:rPr lang="es-ES_tradnl"/>
              <a:t>Comité  contra  la  Tortura  (2011).  Observaciones  Finales  a  Paraguay.  Examen  de  los  informes  presentados por  los  Estados  Partes  en  virtud  del  artículo  19  de  la  Convención.  47º  período  de  sesiones  celebrado  del  31 de  octubre  a  25  de  noviembre  del  2011,  párr.  22. </a:t>
            </a:r>
            <a:endParaRPr lang="es-ES"/>
          </a:p>
          <a:p>
            <a:endParaRPr lang="es-ES"/>
          </a:p>
          <a:p>
            <a:r>
              <a:rPr lang="es-ES"/>
              <a:t>"la prohibición general del aborto… implicaría para las mujeres afectadas una constante exposición a las violaciones cometidas contra ellas, lo que supone un grave estrés traumático con el riesgo de padecer prolongados problemas psicológicos… la negación de atención médica a aquellas mujeres que hubieran decidido abortar, puede perjudicar gravemente la salud física y mental de las mujeres y puede constituir actos crueles e inhumanos”</a:t>
            </a:r>
          </a:p>
          <a:p>
            <a:endParaRPr lang="es-ES_tradnl"/>
          </a:p>
        </p:txBody>
      </p:sp>
      <p:sp>
        <p:nvSpPr>
          <p:cNvPr id="4" name="Marcador de número de diapositiva 3"/>
          <p:cNvSpPr>
            <a:spLocks noGrp="1"/>
          </p:cNvSpPr>
          <p:nvPr>
            <p:ph type="sldNum" sz="quarter" idx="10"/>
          </p:nvPr>
        </p:nvSpPr>
        <p:spPr/>
        <p:txBody>
          <a:bodyPr/>
          <a:lstStyle/>
          <a:p>
            <a:fld id="{EE87C3D4-D316-9541-ACD5-E1B0175F23F1}" type="slidenum">
              <a:rPr lang="es-ES_tradnl"/>
              <a:t>7</a:t>
            </a:fld>
            <a:endParaRPr lang="es-ES_tradnl"/>
          </a:p>
        </p:txBody>
      </p:sp>
    </p:spTree>
    <p:extLst>
      <p:ext uri="{BB962C8B-B14F-4D97-AF65-F5344CB8AC3E}">
        <p14:creationId xmlns:p14="http://schemas.microsoft.com/office/powerpoint/2010/main" val="2084420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a:t>Penal Castro Castro c/Perú (2006)</a:t>
            </a:r>
          </a:p>
          <a:p>
            <a:r>
              <a:rPr lang="es-ES_tradnl"/>
              <a:t>• La violencia sexual perpetrada por agentes del estado constituye un trato cruel, </a:t>
            </a:r>
          </a:p>
          <a:p>
            <a:r>
              <a:rPr lang="es-ES_tradnl"/>
              <a:t>inhumano y degradante: expresion sumamente traumática que puede tener severas</a:t>
            </a:r>
          </a:p>
          <a:p>
            <a:r>
              <a:rPr lang="es-ES_tradnl"/>
              <a:t>consecuencias físicas y psiquicas, dificilmente superable, a diferencias de otroas</a:t>
            </a:r>
          </a:p>
          <a:p>
            <a:r>
              <a:rPr lang="es-ES_tradnl"/>
              <a:t>experiencias traumáticas</a:t>
            </a:r>
          </a:p>
          <a:p>
            <a:r>
              <a:rPr lang="es-ES_tradnl"/>
              <a:t>• Siguiendo la jusrispurudencia del Tribunal I. Penal para Ruanda establece que la </a:t>
            </a:r>
          </a:p>
          <a:p>
            <a:r>
              <a:rPr lang="es-ES_tradnl"/>
              <a:t>violencia sexual se configura con una accion de naturaleza sexual sin el </a:t>
            </a:r>
          </a:p>
          <a:p>
            <a:r>
              <a:rPr lang="es-ES_tradnl"/>
              <a:t>consentimiento de la víctima, puede incluir actos que no incluyen penetración o </a:t>
            </a:r>
          </a:p>
          <a:p>
            <a:r>
              <a:rPr lang="es-ES_tradnl"/>
              <a:t>contacto físico alguno.</a:t>
            </a:r>
          </a:p>
          <a:p>
            <a:endParaRPr lang="es-ES_tradnl"/>
          </a:p>
        </p:txBody>
      </p:sp>
      <p:sp>
        <p:nvSpPr>
          <p:cNvPr id="4" name="Marcador de número de diapositiva 3"/>
          <p:cNvSpPr>
            <a:spLocks noGrp="1"/>
          </p:cNvSpPr>
          <p:nvPr>
            <p:ph type="sldNum" sz="quarter" idx="10"/>
          </p:nvPr>
        </p:nvSpPr>
        <p:spPr/>
        <p:txBody>
          <a:bodyPr/>
          <a:lstStyle/>
          <a:p>
            <a:fld id="{EE87C3D4-D316-9541-ACD5-E1B0175F23F1}" type="slidenum">
              <a:rPr lang="es-ES_tradnl"/>
              <a:t>10</a:t>
            </a:fld>
            <a:endParaRPr lang="es-ES_tradnl"/>
          </a:p>
        </p:txBody>
      </p:sp>
    </p:spTree>
    <p:extLst>
      <p:ext uri="{BB962C8B-B14F-4D97-AF65-F5344CB8AC3E}">
        <p14:creationId xmlns:p14="http://schemas.microsoft.com/office/powerpoint/2010/main" val="1409959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a:t>Recomendación General 24 de CE AW: </a:t>
            </a:r>
          </a:p>
          <a:p>
            <a:r>
              <a:rPr lang="es-ES_tradnl"/>
              <a:t>• Abolir prácticas punitivas impuestas a mujeres que se hayan sometido a abortos.</a:t>
            </a:r>
          </a:p>
          <a:p>
            <a:r>
              <a:rPr lang="es-ES_tradnl"/>
              <a:t>• Acceso a la salud sexual y reproductiva, con autonomía, intimidad, confidencialidad, </a:t>
            </a:r>
          </a:p>
          <a:p>
            <a:r>
              <a:rPr lang="es-ES_tradnl"/>
              <a:t>concenntimiento y derecho a optar. </a:t>
            </a:r>
            <a:endParaRPr lang="es-ES"/>
          </a:p>
          <a:p>
            <a:r>
              <a:rPr lang="es-ES"/>
              <a:t>Comité sobre la tortura c Paraguay</a:t>
            </a:r>
          </a:p>
          <a:p>
            <a:endParaRPr lang="es-ES"/>
          </a:p>
          <a:p>
            <a:r>
              <a:rPr lang="es-ES"/>
              <a:t>Informes país comisión IDH :</a:t>
            </a:r>
          </a:p>
          <a:p>
            <a:r>
              <a:rPr lang="es-ES"/>
              <a:t>• A Colombia(1999): observó por los  abortos en condiciones de riesgo e </a:t>
            </a:r>
          </a:p>
          <a:p>
            <a:r>
              <a:rPr lang="es-ES"/>
              <a:t>insalubres</a:t>
            </a:r>
          </a:p>
          <a:p>
            <a:r>
              <a:rPr lang="es-ES"/>
              <a:t>• A Perú (2000): observó por estirilizaciones forzadas</a:t>
            </a:r>
          </a:p>
          <a:p>
            <a:r>
              <a:rPr lang="es-ES"/>
              <a:t>• A Guatemala (2001) observó por nacimientos de alto riesgo y </a:t>
            </a:r>
          </a:p>
          <a:p>
            <a:r>
              <a:rPr lang="es-ES"/>
              <a:t>mortalidad materna.</a:t>
            </a:r>
          </a:p>
          <a:p>
            <a:endParaRPr lang="es-ES"/>
          </a:p>
          <a:p>
            <a:r>
              <a:rPr lang="es-ES_tradnl"/>
              <a:t>Comité  contra  la  Tortura  (2011).  Observaciones  Finales  a  Paraguay.  Examen  de  los  informes  presentados por  los  Estados  Partes  en  virtud  del  artículo  19  de  la  Convención.  47º  período  de  sesiones  celebrado  del  31 de  octubre  a  25  de  noviembre  del  2011,  párr.  22. </a:t>
            </a:r>
            <a:endParaRPr lang="es-ES"/>
          </a:p>
          <a:p>
            <a:endParaRPr lang="es-ES"/>
          </a:p>
          <a:p>
            <a:r>
              <a:rPr lang="es-ES"/>
              <a:t>"la prohibición general del aborto… implicaría para las mujeres afectadas una constante exposición a las violaciones cometidas contra ellas, lo que supone un grave estrés traumático con el riesgo de padecer prolongados problemas psicológicos… la negación de atención médica a aquellas mujeres que hubieran decidido abortar, puede perjudicar gravemente la salud física y mental de las mujeres y puede constituir actos crueles e inhumanos”</a:t>
            </a:r>
          </a:p>
          <a:p>
            <a:endParaRPr lang="es-ES"/>
          </a:p>
          <a:p>
            <a:endParaRPr lang="es-ES_tradnl"/>
          </a:p>
        </p:txBody>
      </p:sp>
      <p:sp>
        <p:nvSpPr>
          <p:cNvPr id="4" name="Marcador de número de diapositiva 3"/>
          <p:cNvSpPr>
            <a:spLocks noGrp="1"/>
          </p:cNvSpPr>
          <p:nvPr>
            <p:ph type="sldNum" sz="quarter" idx="10"/>
          </p:nvPr>
        </p:nvSpPr>
        <p:spPr/>
        <p:txBody>
          <a:bodyPr/>
          <a:lstStyle/>
          <a:p>
            <a:fld id="{EE87C3D4-D316-9541-ACD5-E1B0175F23F1}" type="slidenum">
              <a:rPr lang="es-ES_tradnl"/>
              <a:t>12</a:t>
            </a:fld>
            <a:endParaRPr lang="es-ES_tradnl"/>
          </a:p>
        </p:txBody>
      </p:sp>
    </p:spTree>
    <p:extLst>
      <p:ext uri="{BB962C8B-B14F-4D97-AF65-F5344CB8AC3E}">
        <p14:creationId xmlns:p14="http://schemas.microsoft.com/office/powerpoint/2010/main" val="1918502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a:t>Organización Mundial  de  la  Salud (OMS), Definición de  la  Salud Sexual  5 (2006). </a:t>
            </a:r>
            <a:endParaRPr lang="es-ES"/>
          </a:p>
          <a:p>
            <a:r>
              <a:rPr lang="es-ES_tradnl"/>
              <a:t> Programa  de  Acción de  la  Conferencia  Internacional  de  Población y Desarrollo, El  Cairo 1994.</a:t>
            </a:r>
          </a:p>
        </p:txBody>
      </p:sp>
      <p:sp>
        <p:nvSpPr>
          <p:cNvPr id="4" name="Marcador de número de diapositiva 3"/>
          <p:cNvSpPr>
            <a:spLocks noGrp="1"/>
          </p:cNvSpPr>
          <p:nvPr>
            <p:ph type="sldNum" sz="quarter" idx="10"/>
          </p:nvPr>
        </p:nvSpPr>
        <p:spPr/>
        <p:txBody>
          <a:bodyPr/>
          <a:lstStyle/>
          <a:p>
            <a:fld id="{EE87C3D4-D316-9541-ACD5-E1B0175F23F1}" type="slidenum">
              <a:rPr lang="es-ES_tradnl"/>
              <a:t>14</a:t>
            </a:fld>
            <a:endParaRPr lang="es-ES_tradnl"/>
          </a:p>
        </p:txBody>
      </p:sp>
    </p:spTree>
    <p:extLst>
      <p:ext uri="{BB962C8B-B14F-4D97-AF65-F5344CB8AC3E}">
        <p14:creationId xmlns:p14="http://schemas.microsoft.com/office/powerpoint/2010/main" val="1843993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a:t>Fernandez Ortega y Rosendo Cant</a:t>
            </a:r>
            <a:r>
              <a:rPr lang="es-ES" baseline="0"/>
              <a:t> c/ México (2010)</a:t>
            </a:r>
            <a:endParaRPr lang="es-ES_tradnl"/>
          </a:p>
          <a:p>
            <a:r>
              <a:rPr lang="es-ES_tradnl"/>
              <a:t>• Asegurar ambiente cómodo, seguro y confiable</a:t>
            </a:r>
          </a:p>
          <a:p>
            <a:r>
              <a:rPr lang="es-ES_tradnl"/>
              <a:t>• Evitar o limitar la repetición de las declaraciones</a:t>
            </a:r>
          </a:p>
          <a:p>
            <a:r>
              <a:rPr lang="es-ES_tradnl"/>
              <a:t>• erecho al acompanamiento por personas de confianza.</a:t>
            </a:r>
          </a:p>
          <a:p>
            <a:r>
              <a:rPr lang="es-ES_tradnl"/>
              <a:t>• Manejo diligente y cientifico de la prueba</a:t>
            </a:r>
          </a:p>
          <a:p>
            <a:r>
              <a:rPr lang="es-ES_tradnl"/>
              <a:t>• Acceso a asistencia jurídica</a:t>
            </a:r>
          </a:p>
          <a:p>
            <a:r>
              <a:rPr lang="es-ES_tradnl"/>
              <a:t>• Atención sanitaria, médica y psicologica para reducir las consecuencias de </a:t>
            </a:r>
          </a:p>
          <a:p>
            <a:r>
              <a:rPr lang="es-ES_tradnl"/>
              <a:t>la violación</a:t>
            </a:r>
          </a:p>
        </p:txBody>
      </p:sp>
      <p:sp>
        <p:nvSpPr>
          <p:cNvPr id="4" name="Marcador de número de diapositiva 3"/>
          <p:cNvSpPr>
            <a:spLocks noGrp="1"/>
          </p:cNvSpPr>
          <p:nvPr>
            <p:ph type="sldNum" sz="quarter" idx="10"/>
          </p:nvPr>
        </p:nvSpPr>
        <p:spPr/>
        <p:txBody>
          <a:bodyPr/>
          <a:lstStyle/>
          <a:p>
            <a:fld id="{EE87C3D4-D316-9541-ACD5-E1B0175F23F1}" type="slidenum">
              <a:rPr lang="es-ES_tradnl"/>
              <a:t>16</a:t>
            </a:fld>
            <a:endParaRPr lang="es-ES_tradnl"/>
          </a:p>
        </p:txBody>
      </p:sp>
    </p:spTree>
    <p:extLst>
      <p:ext uri="{BB962C8B-B14F-4D97-AF65-F5344CB8AC3E}">
        <p14:creationId xmlns:p14="http://schemas.microsoft.com/office/powerpoint/2010/main" val="635723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_tradnl"/>
              <a:t>Reglas  de  Procedimiento  y  Prueba  de  la  Corte  Penal  Internacional  U.N.  Doc.  PCNICC/2000/1/Add.1 (2000),  Regla  70. </a:t>
            </a:r>
          </a:p>
        </p:txBody>
      </p:sp>
      <p:sp>
        <p:nvSpPr>
          <p:cNvPr id="4" name="Marcador de número de diapositiva 3"/>
          <p:cNvSpPr>
            <a:spLocks noGrp="1"/>
          </p:cNvSpPr>
          <p:nvPr>
            <p:ph type="sldNum" sz="quarter" idx="10"/>
          </p:nvPr>
        </p:nvSpPr>
        <p:spPr/>
        <p:txBody>
          <a:bodyPr/>
          <a:lstStyle/>
          <a:p>
            <a:fld id="{EE87C3D4-D316-9541-ACD5-E1B0175F23F1}" type="slidenum">
              <a:rPr lang="es-ES_tradnl"/>
              <a:t>18</a:t>
            </a:fld>
            <a:endParaRPr lang="es-ES_tradnl"/>
          </a:p>
        </p:txBody>
      </p:sp>
    </p:spTree>
    <p:extLst>
      <p:ext uri="{BB962C8B-B14F-4D97-AF65-F5344CB8AC3E}">
        <p14:creationId xmlns:p14="http://schemas.microsoft.com/office/powerpoint/2010/main" val="1096689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32510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42010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68008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4419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316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5804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66992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3087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5116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88017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3070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1780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16716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52754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45877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06777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6/19/2015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72812080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89213" y="536462"/>
            <a:ext cx="7639667" cy="3450748"/>
          </a:xfrm>
        </p:spPr>
        <p:txBody>
          <a:bodyPr/>
          <a:lstStyle/>
          <a:p>
            <a:r>
              <a:rPr lang="es-ES_tradnl" sz="3600" b="1" i="1">
                <a:solidFill>
                  <a:schemeClr val="accent1"/>
                </a:solidFill>
              </a:rPr>
              <a:t>Declaración  sobre  la  </a:t>
            </a:r>
            <a:endParaRPr lang="es-ES" sz="3600" b="1" i="1">
              <a:solidFill>
                <a:schemeClr val="accent1"/>
              </a:solidFill>
            </a:endParaRPr>
          </a:p>
          <a:p>
            <a:r>
              <a:rPr lang="es-ES_tradnl" sz="3600" b="1" i="1">
                <a:solidFill>
                  <a:schemeClr val="accent1"/>
                </a:solidFill>
              </a:rPr>
              <a:t>Violencia </a:t>
            </a:r>
            <a:endParaRPr lang="es-ES" sz="3600" b="1" i="1">
              <a:solidFill>
                <a:schemeClr val="accent1"/>
              </a:solidFill>
            </a:endParaRPr>
          </a:p>
          <a:p>
            <a:r>
              <a:rPr lang="es-ES_tradnl" sz="3600" b="1" i="1">
                <a:solidFill>
                  <a:schemeClr val="accent1"/>
                </a:solidFill>
              </a:rPr>
              <a:t>contra las  mujeres, niñas  y adolescentes  y sus </a:t>
            </a:r>
            <a:endParaRPr lang="es-ES" sz="3600" b="1" i="1">
              <a:solidFill>
                <a:schemeClr val="accent1"/>
              </a:solidFill>
            </a:endParaRPr>
          </a:p>
          <a:p>
            <a:r>
              <a:rPr lang="es-ES_tradnl" sz="3600" b="1" i="1">
                <a:solidFill>
                  <a:schemeClr val="accent1"/>
                </a:solidFill>
              </a:rPr>
              <a:t> Derechos Sexuales y </a:t>
            </a:r>
            <a:r>
              <a:rPr lang="es-ES" sz="3600" b="1" i="1">
                <a:solidFill>
                  <a:schemeClr val="accent1"/>
                </a:solidFill>
              </a:rPr>
              <a:t>Reproductivos</a:t>
            </a:r>
            <a:endParaRPr lang="es-ES_tradnl" sz="3600" b="1" i="1">
              <a:solidFill>
                <a:schemeClr val="accent1"/>
              </a:solidFill>
            </a:endParaRPr>
          </a:p>
        </p:txBody>
      </p:sp>
      <p:pic>
        <p:nvPicPr>
          <p:cNvPr id="4" name="officeArt object" descr="MESECVI-LowRes"/>
          <p:cNvPicPr/>
          <p:nvPr/>
        </p:nvPicPr>
        <p:blipFill>
          <a:blip r:embed="rId2">
            <a:extLst/>
          </a:blip>
          <a:stretch>
            <a:fillRect/>
          </a:stretch>
        </p:blipFill>
        <p:spPr>
          <a:xfrm>
            <a:off x="7802427" y="4719384"/>
            <a:ext cx="2426453" cy="1702726"/>
          </a:xfrm>
          <a:prstGeom prst="rect">
            <a:avLst/>
          </a:prstGeom>
          <a:ln w="12700" cap="flat">
            <a:noFill/>
            <a:miter lim="400000"/>
          </a:ln>
          <a:effectLst/>
        </p:spPr>
      </p:pic>
      <p:pic>
        <p:nvPicPr>
          <p:cNvPr id="6" name="officeArt object" descr="OAS_Seal_ESP_vertical"/>
          <p:cNvPicPr/>
          <p:nvPr/>
        </p:nvPicPr>
        <p:blipFill>
          <a:blip r:embed="rId3">
            <a:extLst/>
          </a:blip>
          <a:stretch>
            <a:fillRect/>
          </a:stretch>
        </p:blipFill>
        <p:spPr>
          <a:xfrm>
            <a:off x="2104720" y="4575465"/>
            <a:ext cx="2009210" cy="1990563"/>
          </a:xfrm>
          <a:prstGeom prst="rect">
            <a:avLst/>
          </a:prstGeom>
          <a:ln w="12700" cap="flat">
            <a:noFill/>
            <a:miter lim="400000"/>
          </a:ln>
          <a:effectLst/>
        </p:spPr>
      </p:pic>
    </p:spTree>
    <p:extLst>
      <p:ext uri="{BB962C8B-B14F-4D97-AF65-F5344CB8AC3E}">
        <p14:creationId xmlns:p14="http://schemas.microsoft.com/office/powerpoint/2010/main" val="1100661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0344" y="1714499"/>
            <a:ext cx="2168939" cy="112369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ES" sz="2800" b="1"/>
              <a:t>Violencia Sexual</a:t>
            </a:r>
            <a:endParaRPr lang="es-ES_tradnl" sz="2800" b="1"/>
          </a:p>
        </p:txBody>
      </p:sp>
      <p:sp>
        <p:nvSpPr>
          <p:cNvPr id="3" name="Marcador de contenido 2"/>
          <p:cNvSpPr>
            <a:spLocks noGrp="1"/>
          </p:cNvSpPr>
          <p:nvPr>
            <p:ph idx="1"/>
          </p:nvPr>
        </p:nvSpPr>
        <p:spPr>
          <a:xfrm>
            <a:off x="3590936" y="602430"/>
            <a:ext cx="7256983" cy="5414963"/>
          </a:xfrm>
        </p:spPr>
        <p:txBody>
          <a:bodyPr>
            <a:normAutofit/>
          </a:bodyPr>
          <a:lstStyle/>
          <a:p>
            <a:pPr marL="0" indent="0">
              <a:buNone/>
            </a:pPr>
            <a:endParaRPr lang="es-ES" sz="2600"/>
          </a:p>
          <a:p>
            <a:pPr marL="0" indent="0">
              <a:buNone/>
            </a:pPr>
            <a:r>
              <a:rPr lang="es-ES" sz="2600"/>
              <a:t>Son acciones  de  naturaleza  sexual  que  se  cometen en una persona  sin su consentimiento, que  además  de  comprender la  invasión física  del  cuerpo humano, pueden incluir actos que no  involucren penetración  o  incluso  contacto  físico  alguno.</a:t>
            </a:r>
          </a:p>
          <a:p>
            <a:pPr marL="0" indent="0" algn="r">
              <a:buNone/>
            </a:pPr>
            <a:r>
              <a:rPr lang="es-ES" sz="2600"/>
              <a:t>Corte IDH</a:t>
            </a:r>
          </a:p>
        </p:txBody>
      </p:sp>
      <p:pic>
        <p:nvPicPr>
          <p:cNvPr id="4" name="officeArt object" descr="MESECVI-LowRes"/>
          <p:cNvPicPr/>
          <p:nvPr/>
        </p:nvPicPr>
        <p:blipFill>
          <a:blip r:embed="rId3">
            <a:extLst/>
          </a:blip>
          <a:stretch>
            <a:fillRect/>
          </a:stretch>
        </p:blipFill>
        <p:spPr>
          <a:xfrm>
            <a:off x="9765547" y="11773"/>
            <a:ext cx="2426453" cy="1702726"/>
          </a:xfrm>
          <a:prstGeom prst="rect">
            <a:avLst/>
          </a:prstGeom>
          <a:ln w="12700" cap="flat">
            <a:noFill/>
            <a:miter lim="400000"/>
          </a:ln>
          <a:effectLst/>
        </p:spPr>
      </p:pic>
    </p:spTree>
    <p:extLst>
      <p:ext uri="{BB962C8B-B14F-4D97-AF65-F5344CB8AC3E}">
        <p14:creationId xmlns:p14="http://schemas.microsoft.com/office/powerpoint/2010/main" val="1603591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4996" y="1517564"/>
            <a:ext cx="2183585" cy="1100523"/>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s-ES" sz="2800" b="1"/>
              <a:t>Violencia sexual</a:t>
            </a:r>
            <a:endParaRPr lang="es-ES_tradnl" sz="2800" b="1"/>
          </a:p>
        </p:txBody>
      </p:sp>
      <p:sp>
        <p:nvSpPr>
          <p:cNvPr id="3" name="Marcador de contenido 2"/>
          <p:cNvSpPr>
            <a:spLocks noGrp="1"/>
          </p:cNvSpPr>
          <p:nvPr>
            <p:ph idx="1"/>
          </p:nvPr>
        </p:nvSpPr>
        <p:spPr>
          <a:xfrm>
            <a:off x="2829749" y="374435"/>
            <a:ext cx="7843923" cy="6023234"/>
          </a:xfrm>
        </p:spPr>
        <p:txBody>
          <a:bodyPr>
            <a:normAutofit/>
          </a:bodyPr>
          <a:lstStyle/>
          <a:p>
            <a:r>
              <a:rPr lang="es-ES" sz="2600"/>
              <a:t> Consecuencias nefastas de la </a:t>
            </a:r>
          </a:p>
          <a:p>
            <a:pPr marL="0" indent="0">
              <a:buNone/>
            </a:pPr>
            <a:r>
              <a:rPr lang="es-ES" sz="2600"/>
              <a:t>violencia sexual.</a:t>
            </a:r>
          </a:p>
          <a:p>
            <a:pPr marL="0" indent="0">
              <a:buNone/>
            </a:pPr>
            <a:endParaRPr lang="es-ES" sz="2600"/>
          </a:p>
          <a:p>
            <a:r>
              <a:rPr lang="es-ES" sz="2600"/>
              <a:t>Vacios legislativos para penalizar la violencia en sus distintas manifestaciones y ámbitos.</a:t>
            </a:r>
          </a:p>
          <a:p>
            <a:pPr marL="0" indent="0">
              <a:buNone/>
            </a:pPr>
            <a:endParaRPr lang="es-ES" sz="2600"/>
          </a:p>
          <a:p>
            <a:r>
              <a:rPr lang="es-ES" sz="2600"/>
              <a:t>Obstáculos al acceso a la justicia.</a:t>
            </a:r>
          </a:p>
          <a:p>
            <a:pPr marL="0" indent="0">
              <a:buNone/>
            </a:pPr>
            <a:endParaRPr lang="es-ES" sz="2600"/>
          </a:p>
          <a:p>
            <a:r>
              <a:rPr lang="es-ES" sz="2600"/>
              <a:t>Revictimización.</a:t>
            </a:r>
            <a:endParaRPr lang="es-ES_tradnl" sz="2600"/>
          </a:p>
          <a:p>
            <a:endParaRPr lang="es-ES_tradnl" sz="2600"/>
          </a:p>
        </p:txBody>
      </p:sp>
      <p:pic>
        <p:nvPicPr>
          <p:cNvPr id="4" name="officeArt object" descr="MESECVI-LowRes"/>
          <p:cNvPicPr/>
          <p:nvPr/>
        </p:nvPicPr>
        <p:blipFill>
          <a:blip r:embed="rId2">
            <a:extLst/>
          </a:blip>
          <a:stretch>
            <a:fillRect/>
          </a:stretch>
        </p:blipFill>
        <p:spPr>
          <a:xfrm>
            <a:off x="9741613" y="157071"/>
            <a:ext cx="2426453" cy="1702726"/>
          </a:xfrm>
          <a:prstGeom prst="rect">
            <a:avLst/>
          </a:prstGeom>
          <a:ln w="12700" cap="flat">
            <a:noFill/>
            <a:miter lim="400000"/>
          </a:ln>
          <a:effectLst/>
        </p:spPr>
      </p:pic>
    </p:spTree>
    <p:extLst>
      <p:ext uri="{BB962C8B-B14F-4D97-AF65-F5344CB8AC3E}">
        <p14:creationId xmlns:p14="http://schemas.microsoft.com/office/powerpoint/2010/main" val="188213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3249" y="1482026"/>
            <a:ext cx="2551606" cy="265892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ES" sz="2600" b="1">
                <a:solidFill>
                  <a:schemeClr val="bg1"/>
                </a:solidFill>
              </a:rPr>
              <a:t>Legislacion, Violencia y Derechos sexuales y reproductivos</a:t>
            </a:r>
            <a:endParaRPr lang="es-ES_tradnl" sz="2600" b="1">
              <a:solidFill>
                <a:schemeClr val="bg1"/>
              </a:solidFill>
            </a:endParaRPr>
          </a:p>
        </p:txBody>
      </p:sp>
      <p:sp>
        <p:nvSpPr>
          <p:cNvPr id="3" name="Marcador de contenido 2"/>
          <p:cNvSpPr>
            <a:spLocks noGrp="1"/>
          </p:cNvSpPr>
          <p:nvPr>
            <p:ph idx="1"/>
          </p:nvPr>
        </p:nvSpPr>
        <p:spPr>
          <a:xfrm>
            <a:off x="2724855" y="682593"/>
            <a:ext cx="7852738" cy="6175407"/>
          </a:xfrm>
        </p:spPr>
        <p:txBody>
          <a:bodyPr>
            <a:normAutofit/>
          </a:bodyPr>
          <a:lstStyle/>
          <a:p>
            <a:pPr>
              <a:buFont typeface="Wingdings" charset="2"/>
              <a:buChar char="§"/>
            </a:pPr>
            <a:r>
              <a:rPr lang="es-ES" sz="2600"/>
              <a:t>PERSISTEN </a:t>
            </a:r>
            <a:r>
              <a:rPr lang="es-ES_tradnl" sz="2600"/>
              <a:t> </a:t>
            </a:r>
            <a:r>
              <a:rPr lang="es-ES" sz="2600"/>
              <a:t>LEYES QUE PERPETÚAN LA VIOLENCIA Y REVICTIMIZAN, VIOLANDO LOS DERECHOS SEXUALES Y REPRODUCTIVOS:</a:t>
            </a:r>
          </a:p>
          <a:p>
            <a:pPr lvl="1">
              <a:buFont typeface="Wingdings" charset="2"/>
              <a:buChar char="§"/>
            </a:pPr>
            <a:r>
              <a:rPr lang="es-ES_tradnl" sz="2600"/>
              <a:t>el mantenimiento  de  las  restricciones  en  el  acceso  al  aborto  en  condiciones  seguras</a:t>
            </a:r>
            <a:r>
              <a:rPr lang="es-ES" sz="2600"/>
              <a:t>.</a:t>
            </a:r>
          </a:p>
          <a:p>
            <a:pPr lvl="1">
              <a:buFont typeface="Wingdings" charset="2"/>
              <a:buChar char="§"/>
            </a:pPr>
            <a:r>
              <a:rPr lang="es-ES_tradnl" sz="2600"/>
              <a:t> las prohibiciones  absolutas  con  respecto  al  mismo</a:t>
            </a:r>
            <a:r>
              <a:rPr lang="es-ES" sz="2600"/>
              <a:t>.</a:t>
            </a:r>
          </a:p>
          <a:p>
            <a:pPr lvl="1">
              <a:buFont typeface="Wingdings" charset="2"/>
              <a:buChar char="§"/>
            </a:pPr>
            <a:r>
              <a:rPr lang="es-ES_tradnl" sz="2600"/>
              <a:t>la  denegación  de  acceso  a  los  cuidados posteriores al aborto que contravienen la prohibición de la tortura y los malos trato</a:t>
            </a:r>
            <a:r>
              <a:rPr lang="es-ES" sz="2600"/>
              <a:t>s.</a:t>
            </a:r>
            <a:endParaRPr lang="es-ES_tradnl" sz="2600"/>
          </a:p>
        </p:txBody>
      </p:sp>
      <p:pic>
        <p:nvPicPr>
          <p:cNvPr id="4" name="officeArt object" descr="MESECVI-LowRes"/>
          <p:cNvPicPr/>
          <p:nvPr/>
        </p:nvPicPr>
        <p:blipFill>
          <a:blip r:embed="rId3">
            <a:extLst/>
          </a:blip>
          <a:stretch>
            <a:fillRect/>
          </a:stretch>
        </p:blipFill>
        <p:spPr>
          <a:xfrm>
            <a:off x="9765547" y="0"/>
            <a:ext cx="2426453" cy="1702726"/>
          </a:xfrm>
          <a:prstGeom prst="rect">
            <a:avLst/>
          </a:prstGeom>
          <a:ln w="12700" cap="flat">
            <a:noFill/>
            <a:miter lim="400000"/>
          </a:ln>
          <a:effectLst/>
        </p:spPr>
      </p:pic>
    </p:spTree>
    <p:extLst>
      <p:ext uri="{BB962C8B-B14F-4D97-AF65-F5344CB8AC3E}">
        <p14:creationId xmlns:p14="http://schemas.microsoft.com/office/powerpoint/2010/main" val="1395405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2012" y="1639284"/>
            <a:ext cx="2924992" cy="1905152"/>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s-ES" sz="2600" b="1"/>
              <a:t>Salud sexual y reproductiva y violencia institucional</a:t>
            </a:r>
            <a:endParaRPr lang="es-ES_tradnl" sz="2600" b="1"/>
          </a:p>
        </p:txBody>
      </p:sp>
      <p:sp>
        <p:nvSpPr>
          <p:cNvPr id="3" name="Marcador de contenido 2"/>
          <p:cNvSpPr>
            <a:spLocks noGrp="1"/>
          </p:cNvSpPr>
          <p:nvPr>
            <p:ph idx="1"/>
          </p:nvPr>
        </p:nvSpPr>
        <p:spPr>
          <a:xfrm>
            <a:off x="3247004" y="376708"/>
            <a:ext cx="8349872" cy="6335455"/>
          </a:xfrm>
        </p:spPr>
        <p:txBody>
          <a:bodyPr>
            <a:noAutofit/>
          </a:bodyPr>
          <a:lstStyle/>
          <a:p>
            <a:r>
              <a:rPr lang="es-ES" sz="2600"/>
              <a:t>Conforme a la normativa vigente, los Estados  deben  asignar  los  recursos  necesarios  y  tomando  en  cuenta  su  grado  de  desarrollo  a  fin  de lograr progresivamente  la plena efectividad del derecho a la salud.</a:t>
            </a:r>
          </a:p>
          <a:p>
            <a:r>
              <a:rPr lang="es-ES" sz="2600"/>
              <a:t>La</a:t>
            </a:r>
            <a:r>
              <a:rPr lang="es-ES_tradnl" sz="2600"/>
              <a:t>  negación  de  las  políticas  públicas  y  los  servicios  de  salud  sexual  y  reproductiva  exclusivos para  las  mujeres,  a  través  de  normas,  prácticas  y  estereotipos  discriminatorios,  constituye  una violación  sistemática  de  sus  derechos  humanos  y  las  somete  a  la  </a:t>
            </a:r>
            <a:r>
              <a:rPr lang="es-ES_tradnl" sz="2600" b="1"/>
              <a:t>violencia  institucional</a:t>
            </a:r>
            <a:r>
              <a:rPr lang="es-ES_tradnl" sz="2600"/>
              <a:t>  del Estado, causándoles sufrimiento físico y psicológico</a:t>
            </a:r>
            <a:r>
              <a:rPr lang="es-ES" sz="2600"/>
              <a:t>.</a:t>
            </a:r>
            <a:endParaRPr lang="es-ES_tradnl" sz="2600"/>
          </a:p>
        </p:txBody>
      </p:sp>
    </p:spTree>
    <p:extLst>
      <p:ext uri="{BB962C8B-B14F-4D97-AF65-F5344CB8AC3E}">
        <p14:creationId xmlns:p14="http://schemas.microsoft.com/office/powerpoint/2010/main" val="1751378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5066" y="1508331"/>
            <a:ext cx="2524525" cy="151383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ES" sz="2800">
                <a:solidFill>
                  <a:schemeClr val="bg1"/>
                </a:solidFill>
              </a:rPr>
              <a:t>Salud sexual y Salud reproductiva </a:t>
            </a:r>
            <a:endParaRPr lang="es-ES_tradnl" sz="2800">
              <a:solidFill>
                <a:schemeClr val="bg1"/>
              </a:solidFill>
            </a:endParaRPr>
          </a:p>
        </p:txBody>
      </p:sp>
      <p:sp>
        <p:nvSpPr>
          <p:cNvPr id="3" name="Marcador de contenido 2"/>
          <p:cNvSpPr>
            <a:spLocks noGrp="1"/>
          </p:cNvSpPr>
          <p:nvPr>
            <p:ph idx="1"/>
          </p:nvPr>
        </p:nvSpPr>
        <p:spPr>
          <a:xfrm>
            <a:off x="3252603" y="464224"/>
            <a:ext cx="6574985" cy="6049551"/>
          </a:xfrm>
        </p:spPr>
        <p:txBody>
          <a:bodyPr>
            <a:noAutofit/>
          </a:bodyPr>
          <a:lstStyle/>
          <a:p>
            <a:r>
              <a:rPr lang="es-ES" sz="2600"/>
              <a:t>La  </a:t>
            </a:r>
            <a:r>
              <a:rPr lang="es-ES" sz="2600" b="1"/>
              <a:t>salud  sexual</a:t>
            </a:r>
            <a:r>
              <a:rPr lang="es-ES" sz="2600"/>
              <a:t>  requiere  un  acercamiento  positivo  y  respetuoso  a  la  sexualidad  y  las relaciones  sexuales,  así  como  la  posibilidad  de  tener  experiencias  sexuales  placenteras  y  seguras, sin coacción, discriminación ni violencia.</a:t>
            </a:r>
          </a:p>
          <a:p>
            <a:pPr marL="0" indent="0">
              <a:buNone/>
            </a:pPr>
            <a:endParaRPr lang="es-ES" sz="2600"/>
          </a:p>
          <a:p>
            <a:r>
              <a:rPr lang="es-ES" sz="2600"/>
              <a:t>la  </a:t>
            </a:r>
            <a:r>
              <a:rPr lang="es-ES" sz="2600" b="1"/>
              <a:t>salud  reproductiva</a:t>
            </a:r>
            <a:r>
              <a:rPr lang="es-ES" sz="2600"/>
              <a:t>  entraña la  capacidad  de  disfrutar  de  una  vida  sexual  satisfactoria  y  sin  riesgos  y  de  procrear,  y  la  libertad para  decidir  hacerlo  o  no  hacerlo,  cuándo  y  con  qué  frecuencia.</a:t>
            </a:r>
          </a:p>
          <a:p>
            <a:pPr marL="0" indent="0">
              <a:buNone/>
            </a:pPr>
            <a:endParaRPr lang="es-ES" sz="2600"/>
          </a:p>
          <a:p>
            <a:endParaRPr lang="es-ES_tradnl" sz="2600"/>
          </a:p>
        </p:txBody>
      </p:sp>
      <p:pic>
        <p:nvPicPr>
          <p:cNvPr id="4" name="officeArt object" descr="MESECVI-LowRes"/>
          <p:cNvPicPr/>
          <p:nvPr/>
        </p:nvPicPr>
        <p:blipFill>
          <a:blip r:embed="rId3">
            <a:extLst/>
          </a:blip>
          <a:stretch>
            <a:fillRect/>
          </a:stretch>
        </p:blipFill>
        <p:spPr>
          <a:xfrm>
            <a:off x="9948091" y="0"/>
            <a:ext cx="2426453" cy="1702726"/>
          </a:xfrm>
          <a:prstGeom prst="rect">
            <a:avLst/>
          </a:prstGeom>
          <a:ln w="12700" cap="flat">
            <a:noFill/>
            <a:miter lim="400000"/>
          </a:ln>
          <a:effectLst/>
        </p:spPr>
      </p:pic>
    </p:spTree>
    <p:extLst>
      <p:ext uri="{BB962C8B-B14F-4D97-AF65-F5344CB8AC3E}">
        <p14:creationId xmlns:p14="http://schemas.microsoft.com/office/powerpoint/2010/main" val="2069110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6311" y="1472588"/>
            <a:ext cx="2948159" cy="1500102"/>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s-ES" sz="2600"/>
              <a:t>Servicios de salud sexual y reproductiva</a:t>
            </a:r>
            <a:endParaRPr lang="es-ES_tradnl" sz="2600"/>
          </a:p>
        </p:txBody>
      </p:sp>
      <p:sp>
        <p:nvSpPr>
          <p:cNvPr id="3" name="Marcador de contenido 2"/>
          <p:cNvSpPr>
            <a:spLocks noGrp="1"/>
          </p:cNvSpPr>
          <p:nvPr>
            <p:ph idx="1"/>
          </p:nvPr>
        </p:nvSpPr>
        <p:spPr>
          <a:xfrm>
            <a:off x="3414470" y="0"/>
            <a:ext cx="6783061" cy="6578533"/>
          </a:xfrm>
        </p:spPr>
        <p:txBody>
          <a:bodyPr>
            <a:noAutofit/>
          </a:bodyPr>
          <a:lstStyle/>
          <a:p>
            <a:r>
              <a:rPr lang="es-ES" sz="2600"/>
              <a:t>El acceso a </a:t>
            </a:r>
            <a:r>
              <a:rPr lang="es-ES_tradnl" sz="2600"/>
              <a:t>los  servicios  de  salud  en  general,  y  a  los  servicios  de  interrupción  del  embarazo en  particular,  debe  ser  </a:t>
            </a:r>
            <a:r>
              <a:rPr lang="es-ES_tradnl" sz="2600" b="1"/>
              <a:t>confidencial</a:t>
            </a:r>
            <a:r>
              <a:rPr lang="es-ES" sz="2600" b="1"/>
              <a:t>.</a:t>
            </a:r>
            <a:r>
              <a:rPr lang="es-ES_tradnl" sz="2600"/>
              <a:t>  </a:t>
            </a:r>
            <a:endParaRPr lang="es-ES" sz="2600"/>
          </a:p>
          <a:p>
            <a:endParaRPr lang="es-ES" sz="2600"/>
          </a:p>
          <a:p>
            <a:r>
              <a:rPr lang="es-ES_tradnl" sz="2600"/>
              <a:t> </a:t>
            </a:r>
            <a:r>
              <a:rPr lang="es-ES" sz="2600"/>
              <a:t>La</a:t>
            </a:r>
            <a:r>
              <a:rPr lang="es-ES_tradnl" sz="2600"/>
              <a:t>  </a:t>
            </a:r>
            <a:r>
              <a:rPr lang="es-ES_tradnl" sz="2600" b="1"/>
              <a:t>objeción  de  conciencia</a:t>
            </a:r>
            <a:r>
              <a:rPr lang="es-ES_tradnl" sz="2600"/>
              <a:t>  del  personal  de  la  salud  no  puede resultar en ningún caso en una vulneración de los derechos humanos de las mujeres</a:t>
            </a:r>
            <a:r>
              <a:rPr lang="es-ES" sz="2600"/>
              <a:t>.</a:t>
            </a:r>
          </a:p>
          <a:p>
            <a:endParaRPr lang="es-ES" sz="2600"/>
          </a:p>
          <a:p>
            <a:r>
              <a:rPr lang="es-ES" sz="2600"/>
              <a:t>Deben respetar las costumbres e instituciones indígenas, salvo en cuanto sean incompatibles con el derecho internacional de los DDHH.</a:t>
            </a:r>
            <a:endParaRPr lang="es-ES_tradnl" sz="2600"/>
          </a:p>
        </p:txBody>
      </p:sp>
      <p:pic>
        <p:nvPicPr>
          <p:cNvPr id="4" name="officeArt object" descr="MESECVI-LowRes"/>
          <p:cNvPicPr/>
          <p:nvPr/>
        </p:nvPicPr>
        <p:blipFill>
          <a:blip r:embed="rId2">
            <a:extLst/>
          </a:blip>
          <a:stretch>
            <a:fillRect/>
          </a:stretch>
        </p:blipFill>
        <p:spPr>
          <a:xfrm>
            <a:off x="9739345" y="0"/>
            <a:ext cx="2426453" cy="1702726"/>
          </a:xfrm>
          <a:prstGeom prst="rect">
            <a:avLst/>
          </a:prstGeom>
          <a:ln w="12700" cap="flat">
            <a:noFill/>
            <a:miter lim="400000"/>
          </a:ln>
          <a:effectLst/>
        </p:spPr>
      </p:pic>
    </p:spTree>
    <p:extLst>
      <p:ext uri="{BB962C8B-B14F-4D97-AF65-F5344CB8AC3E}">
        <p14:creationId xmlns:p14="http://schemas.microsoft.com/office/powerpoint/2010/main" val="134591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0726" y="1505310"/>
            <a:ext cx="2623795" cy="1141086"/>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s-ES" sz="2600" b="1"/>
              <a:t>Debida diligencia</a:t>
            </a:r>
            <a:endParaRPr lang="es-ES_tradnl" sz="2600" b="1"/>
          </a:p>
        </p:txBody>
      </p:sp>
      <p:sp>
        <p:nvSpPr>
          <p:cNvPr id="3" name="Marcador de contenido 2"/>
          <p:cNvSpPr>
            <a:spLocks noGrp="1"/>
          </p:cNvSpPr>
          <p:nvPr>
            <p:ph idx="1"/>
          </p:nvPr>
        </p:nvSpPr>
        <p:spPr>
          <a:xfrm>
            <a:off x="3154521" y="1297451"/>
            <a:ext cx="7229947" cy="5414963"/>
          </a:xfrm>
        </p:spPr>
        <p:txBody>
          <a:bodyPr>
            <a:normAutofit/>
          </a:bodyPr>
          <a:lstStyle/>
          <a:p>
            <a:r>
              <a:rPr lang="es-ES_tradnl" sz="2600"/>
              <a:t>los  Estados  tienen  la  obligación  de  adecuar  sus  estructuras  orgánicas,  procesos  y procedimientos  y  armonizarlos  con  la  Convención  de  Belém  do  Pará,  para  garantizar  la  debida diligencia  para  proteger  a  las  mujeres,  niñas  y  adolescentes,  contra  toda  forma  de  violencia  por razones  de  género,  debiendo  prevenir,  investigar  y  castigar  los  actos  de  violencia,  respondiendo ante  las  víctimas  de  actores  estatales,  no  estatales  y  particulares</a:t>
            </a:r>
            <a:r>
              <a:rPr lang="es-ES" sz="2600"/>
              <a:t>.</a:t>
            </a:r>
            <a:endParaRPr lang="es-ES_tradnl" sz="2600"/>
          </a:p>
        </p:txBody>
      </p:sp>
      <p:pic>
        <p:nvPicPr>
          <p:cNvPr id="4" name="officeArt object" descr="MESECVI-LowRes"/>
          <p:cNvPicPr/>
          <p:nvPr/>
        </p:nvPicPr>
        <p:blipFill>
          <a:blip r:embed="rId3">
            <a:extLst/>
          </a:blip>
          <a:stretch>
            <a:fillRect/>
          </a:stretch>
        </p:blipFill>
        <p:spPr>
          <a:xfrm>
            <a:off x="9765547" y="0"/>
            <a:ext cx="2426453" cy="1702726"/>
          </a:xfrm>
          <a:prstGeom prst="rect">
            <a:avLst/>
          </a:prstGeom>
          <a:ln w="12700" cap="flat">
            <a:noFill/>
            <a:miter lim="400000"/>
          </a:ln>
          <a:effectLst/>
        </p:spPr>
      </p:pic>
    </p:spTree>
    <p:extLst>
      <p:ext uri="{BB962C8B-B14F-4D97-AF65-F5344CB8AC3E}">
        <p14:creationId xmlns:p14="http://schemas.microsoft.com/office/powerpoint/2010/main" val="1351538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8817" y="1971595"/>
            <a:ext cx="2507016" cy="1058283"/>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s-ES" sz="2600" b="1"/>
              <a:t>Acceso a la Justicia</a:t>
            </a:r>
            <a:endParaRPr lang="es-ES_tradnl" sz="2600" b="1"/>
          </a:p>
        </p:txBody>
      </p:sp>
      <p:sp>
        <p:nvSpPr>
          <p:cNvPr id="3" name="Marcador de contenido 2"/>
          <p:cNvSpPr>
            <a:spLocks noGrp="1"/>
          </p:cNvSpPr>
          <p:nvPr>
            <p:ph idx="1"/>
          </p:nvPr>
        </p:nvSpPr>
        <p:spPr>
          <a:xfrm>
            <a:off x="3405833" y="770453"/>
            <a:ext cx="7623818" cy="6087547"/>
          </a:xfrm>
        </p:spPr>
        <p:txBody>
          <a:bodyPr>
            <a:noAutofit/>
          </a:bodyPr>
          <a:lstStyle/>
          <a:p>
            <a:r>
              <a:rPr lang="es-ES" sz="2600"/>
              <a:t>Recurso </a:t>
            </a:r>
            <a:r>
              <a:rPr lang="es-ES_tradnl" sz="2600"/>
              <a:t>sencillo  y  eficaz  y  que  cuente  con  las  debidas  garantías  que  protejan  a  las  mujeres  cuando denuncian  hechos  de  violencia</a:t>
            </a:r>
            <a:r>
              <a:rPr lang="es-ES" sz="2600"/>
              <a:t>.</a:t>
            </a:r>
            <a:r>
              <a:rPr lang="es-ES_tradnl" sz="2600"/>
              <a:t> </a:t>
            </a:r>
            <a:endParaRPr lang="es-ES" sz="2600"/>
          </a:p>
          <a:p>
            <a:r>
              <a:rPr lang="es-ES" sz="2600"/>
              <a:t>Con </a:t>
            </a:r>
            <a:r>
              <a:rPr lang="es-ES_tradnl" sz="2600"/>
              <a:t>medios  judiciales  y  de  cualquier  otra  índole  que  garanticen la debida reparación</a:t>
            </a:r>
            <a:r>
              <a:rPr lang="es-ES" sz="2600"/>
              <a:t>.</a:t>
            </a:r>
          </a:p>
        </p:txBody>
      </p:sp>
      <p:pic>
        <p:nvPicPr>
          <p:cNvPr id="4" name="officeArt object" descr="MESECVI-LowRes"/>
          <p:cNvPicPr/>
          <p:nvPr/>
        </p:nvPicPr>
        <p:blipFill>
          <a:blip r:embed="rId2">
            <a:extLst/>
          </a:blip>
          <a:stretch>
            <a:fillRect/>
          </a:stretch>
        </p:blipFill>
        <p:spPr>
          <a:xfrm>
            <a:off x="9553120" y="268869"/>
            <a:ext cx="2426453" cy="1702726"/>
          </a:xfrm>
          <a:prstGeom prst="rect">
            <a:avLst/>
          </a:prstGeom>
          <a:ln w="12700" cap="flat">
            <a:noFill/>
            <a:miter lim="400000"/>
          </a:ln>
          <a:effectLst/>
        </p:spPr>
      </p:pic>
    </p:spTree>
    <p:extLst>
      <p:ext uri="{BB962C8B-B14F-4D97-AF65-F5344CB8AC3E}">
        <p14:creationId xmlns:p14="http://schemas.microsoft.com/office/powerpoint/2010/main" val="301373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1723" y="1674040"/>
            <a:ext cx="3006082" cy="89770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ES" sz="2600" b="1"/>
              <a:t>Acceso a la Justicia</a:t>
            </a:r>
            <a:endParaRPr lang="es-ES_tradnl" sz="2600" b="1"/>
          </a:p>
        </p:txBody>
      </p:sp>
      <p:sp>
        <p:nvSpPr>
          <p:cNvPr id="3" name="Marcador de contenido 2"/>
          <p:cNvSpPr>
            <a:spLocks noGrp="1"/>
          </p:cNvSpPr>
          <p:nvPr>
            <p:ph idx="1"/>
          </p:nvPr>
        </p:nvSpPr>
        <p:spPr>
          <a:xfrm>
            <a:off x="3127805" y="746392"/>
            <a:ext cx="8743321" cy="6277475"/>
          </a:xfrm>
        </p:spPr>
        <p:txBody>
          <a:bodyPr>
            <a:normAutofit/>
          </a:bodyPr>
          <a:lstStyle/>
          <a:p>
            <a:r>
              <a:rPr lang="es-ES" sz="2600"/>
              <a:t>los  procedimientos  de  investigación  pueden  obstaculizar  el  acceso  a  la  justicia  de  las víctimas  cuando   se  dirigen  a  evaluar  la  conducta  de  la  víctima  en  lugar  de  considerar  el  contexto de  coercibilidad  en  que  ocurrieron  los  hechos  así  como  las  evidencias  indirectas.  </a:t>
            </a:r>
          </a:p>
          <a:p>
            <a:r>
              <a:rPr lang="es-ES" sz="2600"/>
              <a:t>No  puede inferirse  el  consentimiento  de  la  víctima  de  su  palabra  o  conducta  en  un  entorno  coercitivo,  ni  de su  silencio  o  falta  de  resistencia,  así  como  tampoco  reducir  la  credibilidad  de  su  testimonio  o  la   de  un testigo  por su comportamiento sexual previo o posterior al hecho.</a:t>
            </a:r>
          </a:p>
          <a:p>
            <a:pPr marL="0" indent="0" algn="r">
              <a:buNone/>
            </a:pPr>
            <a:r>
              <a:rPr lang="es-ES" sz="2600"/>
              <a:t>Corte Penal Internacional</a:t>
            </a:r>
          </a:p>
          <a:p>
            <a:pPr marL="0" indent="0">
              <a:buNone/>
            </a:pPr>
            <a:endParaRPr lang="es-ES_tradnl" sz="2600"/>
          </a:p>
        </p:txBody>
      </p:sp>
    </p:spTree>
    <p:extLst>
      <p:ext uri="{BB962C8B-B14F-4D97-AF65-F5344CB8AC3E}">
        <p14:creationId xmlns:p14="http://schemas.microsoft.com/office/powerpoint/2010/main" val="972125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91432" y="268869"/>
            <a:ext cx="9630286" cy="1280890"/>
          </a:xfrm>
        </p:spPr>
        <p:txBody>
          <a:bodyPr/>
          <a:lstStyle/>
          <a:p>
            <a:r>
              <a:rPr lang="es-ES">
                <a:solidFill>
                  <a:schemeClr val="accent1"/>
                </a:solidFill>
              </a:rPr>
              <a:t>Recomendaciones</a:t>
            </a:r>
          </a:p>
          <a:p>
            <a:pPr algn="ctr"/>
            <a:r>
              <a:rPr lang="es-ES" b="1" i="1">
                <a:solidFill>
                  <a:schemeClr val="accent1"/>
                </a:solidFill>
              </a:rPr>
              <a:t>Sancion de la violencia sexual</a:t>
            </a:r>
            <a:endParaRPr lang="es-ES_tradnl" b="1" i="1">
              <a:solidFill>
                <a:schemeClr val="accent1"/>
              </a:solidFill>
            </a:endParaRPr>
          </a:p>
        </p:txBody>
      </p:sp>
      <p:sp>
        <p:nvSpPr>
          <p:cNvPr id="3" name="Marcador de contenido 2"/>
          <p:cNvSpPr>
            <a:spLocks noGrp="1"/>
          </p:cNvSpPr>
          <p:nvPr>
            <p:ph idx="1"/>
          </p:nvPr>
        </p:nvSpPr>
        <p:spPr>
          <a:xfrm>
            <a:off x="508538" y="2133599"/>
            <a:ext cx="10996074" cy="4404747"/>
          </a:xfrm>
        </p:spPr>
        <p:txBody>
          <a:bodyPr>
            <a:normAutofit/>
          </a:bodyPr>
          <a:lstStyle/>
          <a:p>
            <a:r>
              <a:rPr lang="es-ES_tradnl" sz="2400"/>
              <a:t>Sancionar  todas  las  formas  y  expresiones  de  violencia  sexual  contra  las  mujeres,  niñas  y adolescentes</a:t>
            </a:r>
            <a:r>
              <a:rPr lang="es-ES" sz="2400"/>
              <a:t>, incluyendo  todas  las  conductas  que  afectan  a  su integridad  y  autonomía  sexual,  aun  cuando  no  hayan  implicado  contacto  físico  y  ocurran  en  el ámbito público o privado, incluso en el marco de relaciones de pareja.</a:t>
            </a:r>
          </a:p>
          <a:p>
            <a:r>
              <a:rPr lang="es-ES" sz="2400"/>
              <a:t>Garantizar  el  efectivo  cumplimiento  de  las  leyes  que  sancionan  el  ejercicio  de  la  violencia  sexual contra  las  mujeres,  niñas  y  adolescentes,  así  como  el  acceso  a  la  justicia  y  reparación  de  quienes hayan sido víctimas de tales delitos.</a:t>
            </a:r>
            <a:endParaRPr lang="es-ES_tradnl" sz="2400"/>
          </a:p>
        </p:txBody>
      </p:sp>
      <p:pic>
        <p:nvPicPr>
          <p:cNvPr id="6" name="officeArt object" descr="MESECVI-LowRes"/>
          <p:cNvPicPr/>
          <p:nvPr/>
        </p:nvPicPr>
        <p:blipFill>
          <a:blip r:embed="rId2">
            <a:extLst/>
          </a:blip>
          <a:stretch>
            <a:fillRect/>
          </a:stretch>
        </p:blipFill>
        <p:spPr>
          <a:xfrm>
            <a:off x="9553120" y="268869"/>
            <a:ext cx="2426453" cy="1702726"/>
          </a:xfrm>
          <a:prstGeom prst="rect">
            <a:avLst/>
          </a:prstGeom>
          <a:ln w="12700" cap="flat">
            <a:noFill/>
            <a:miter lim="400000"/>
          </a:ln>
          <a:effectLst/>
        </p:spPr>
      </p:pic>
    </p:spTree>
    <p:extLst>
      <p:ext uri="{BB962C8B-B14F-4D97-AF65-F5344CB8AC3E}">
        <p14:creationId xmlns:p14="http://schemas.microsoft.com/office/powerpoint/2010/main" val="962764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782102"/>
          </a:xfrm>
        </p:spPr>
        <p:txBody>
          <a:bodyPr/>
          <a:lstStyle/>
          <a:p>
            <a:r>
              <a:rPr lang="es-ES" b="1">
                <a:solidFill>
                  <a:schemeClr val="accent1"/>
                </a:solidFill>
              </a:rPr>
              <a:t>MESECVI</a:t>
            </a:r>
            <a:endParaRPr lang="es-ES_tradnl" b="1">
              <a:solidFill>
                <a:schemeClr val="accent1"/>
              </a:solidFill>
            </a:endParaRPr>
          </a:p>
        </p:txBody>
      </p:sp>
      <p:sp>
        <p:nvSpPr>
          <p:cNvPr id="3" name="Marcador de contenido 2"/>
          <p:cNvSpPr>
            <a:spLocks noGrp="1"/>
          </p:cNvSpPr>
          <p:nvPr>
            <p:ph idx="1"/>
          </p:nvPr>
        </p:nvSpPr>
        <p:spPr>
          <a:xfrm>
            <a:off x="1937573" y="1702726"/>
            <a:ext cx="8915400" cy="4407097"/>
          </a:xfrm>
        </p:spPr>
        <p:txBody>
          <a:bodyPr>
            <a:noAutofit/>
          </a:bodyPr>
          <a:lstStyle/>
          <a:p>
            <a:r>
              <a:rPr lang="es-ES" sz="2600"/>
              <a:t>Fue creado en diciembre 2004 por la Conferencia de Estados Partes de la OEA, para el mejor seguimiento de la implementación de la Convención de Belem do Para.</a:t>
            </a:r>
          </a:p>
          <a:p>
            <a:r>
              <a:rPr lang="es-ES" sz="2600"/>
              <a:t>Consta de dos órganos:</a:t>
            </a:r>
          </a:p>
          <a:p>
            <a:pPr lvl="2"/>
            <a:r>
              <a:rPr lang="es-ES" sz="2600"/>
              <a:t>Conferencia de Estados Partes</a:t>
            </a:r>
          </a:p>
          <a:p>
            <a:pPr lvl="2"/>
            <a:r>
              <a:rPr lang="es-ES" sz="2600"/>
              <a:t>Comité de Expertas</a:t>
            </a:r>
            <a:endParaRPr lang="es-ES_tradnl" sz="2600"/>
          </a:p>
        </p:txBody>
      </p:sp>
      <p:pic>
        <p:nvPicPr>
          <p:cNvPr id="4" name="officeArt object" descr="MESECVI-LowRes"/>
          <p:cNvPicPr/>
          <p:nvPr/>
        </p:nvPicPr>
        <p:blipFill>
          <a:blip r:embed="rId2">
            <a:extLst/>
          </a:blip>
          <a:stretch>
            <a:fillRect/>
          </a:stretch>
        </p:blipFill>
        <p:spPr>
          <a:xfrm>
            <a:off x="9956264" y="0"/>
            <a:ext cx="2235736" cy="1702726"/>
          </a:xfrm>
          <a:prstGeom prst="rect">
            <a:avLst/>
          </a:prstGeom>
          <a:ln w="12700" cap="flat">
            <a:noFill/>
            <a:miter lim="400000"/>
          </a:ln>
          <a:effectLst/>
        </p:spPr>
      </p:pic>
    </p:spTree>
    <p:extLst>
      <p:ext uri="{BB962C8B-B14F-4D97-AF65-F5344CB8AC3E}">
        <p14:creationId xmlns:p14="http://schemas.microsoft.com/office/powerpoint/2010/main" val="4855602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645174" y="595051"/>
            <a:ext cx="8911687" cy="1280890"/>
          </a:xfrm>
        </p:spPr>
        <p:txBody>
          <a:bodyPr/>
          <a:lstStyle/>
          <a:p>
            <a:r>
              <a:rPr lang="es-ES">
                <a:solidFill>
                  <a:schemeClr val="accent1"/>
                </a:solidFill>
              </a:rPr>
              <a:t>Recomendaciones</a:t>
            </a:r>
          </a:p>
          <a:p>
            <a:r>
              <a:rPr lang="es-ES" b="1" i="1">
                <a:solidFill>
                  <a:schemeClr val="accent1"/>
                </a:solidFill>
              </a:rPr>
              <a:t>Trato a las víctima si en la justicia</a:t>
            </a:r>
            <a:endParaRPr lang="es-ES_tradnl" b="1" i="1">
              <a:solidFill>
                <a:schemeClr val="accent1"/>
              </a:solidFill>
            </a:endParaRPr>
          </a:p>
        </p:txBody>
      </p:sp>
      <p:sp>
        <p:nvSpPr>
          <p:cNvPr id="3" name="Marcador de contenido 2"/>
          <p:cNvSpPr>
            <a:spLocks noGrp="1"/>
          </p:cNvSpPr>
          <p:nvPr>
            <p:ph idx="1"/>
          </p:nvPr>
        </p:nvSpPr>
        <p:spPr>
          <a:xfrm>
            <a:off x="697424" y="2133599"/>
            <a:ext cx="10807188" cy="4244921"/>
          </a:xfrm>
        </p:spPr>
        <p:txBody>
          <a:bodyPr>
            <a:normAutofit/>
          </a:bodyPr>
          <a:lstStyle/>
          <a:p>
            <a:r>
              <a:rPr lang="es-ES" sz="2400"/>
              <a:t>Asegurar  que  las  víctimas  de  violencia  reciban  un  trato  digno,  tomando  todas  las  medidas pertinentes  para  promover  su  recuperación  física,  psicológica  y  la  reintegración  social,  en  un entorno  favorable  para  la  salud,  el  bienestar,  la  autoestima,  la  dignidad.</a:t>
            </a:r>
          </a:p>
          <a:p>
            <a:r>
              <a:rPr lang="es-ES" sz="2400"/>
              <a:t>Asegurar un  proceso  ágil  y  rápido,  garantizando la confidencialidad, otorgando  credibilidad  a  las  víctimas  y  protegiendo  la  intimidad  y dignidad de las personas afectadas;   respetando los principios de proporcionalidad, razonabilidad y voluntariedad de las pericias (consentimiento informado).</a:t>
            </a:r>
            <a:endParaRPr lang="es-ES_tradnl" sz="2400"/>
          </a:p>
        </p:txBody>
      </p:sp>
      <p:pic>
        <p:nvPicPr>
          <p:cNvPr id="5" name="officeArt object" descr="MESECVI-LowRes"/>
          <p:cNvPicPr/>
          <p:nvPr/>
        </p:nvPicPr>
        <p:blipFill>
          <a:blip r:embed="rId2">
            <a:extLst/>
          </a:blip>
          <a:stretch>
            <a:fillRect/>
          </a:stretch>
        </p:blipFill>
        <p:spPr>
          <a:xfrm>
            <a:off x="9765547" y="0"/>
            <a:ext cx="2426453" cy="1702726"/>
          </a:xfrm>
          <a:prstGeom prst="rect">
            <a:avLst/>
          </a:prstGeom>
          <a:ln w="12700" cap="flat">
            <a:noFill/>
            <a:miter lim="400000"/>
          </a:ln>
          <a:effectLst/>
        </p:spPr>
      </p:pic>
    </p:spTree>
    <p:extLst>
      <p:ext uri="{BB962C8B-B14F-4D97-AF65-F5344CB8AC3E}">
        <p14:creationId xmlns:p14="http://schemas.microsoft.com/office/powerpoint/2010/main" val="1848096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7657" y="318987"/>
            <a:ext cx="8911687" cy="1280890"/>
          </a:xfrm>
        </p:spPr>
        <p:txBody>
          <a:bodyPr/>
          <a:lstStyle/>
          <a:p>
            <a:r>
              <a:rPr lang="es-ES">
                <a:solidFill>
                  <a:schemeClr val="accent1"/>
                </a:solidFill>
              </a:rPr>
              <a:t>Recomendaciones</a:t>
            </a:r>
          </a:p>
          <a:p>
            <a:pPr algn="ctr"/>
            <a:r>
              <a:rPr lang="es-ES">
                <a:solidFill>
                  <a:schemeClr val="accent1"/>
                </a:solidFill>
              </a:rPr>
              <a:t> </a:t>
            </a:r>
            <a:r>
              <a:rPr lang="es-ES" b="1" i="1">
                <a:solidFill>
                  <a:schemeClr val="accent1"/>
                </a:solidFill>
              </a:rPr>
              <a:t>Investigación y prueba</a:t>
            </a:r>
            <a:endParaRPr lang="es-ES_tradnl" b="1" i="1">
              <a:solidFill>
                <a:schemeClr val="accent1"/>
              </a:solidFill>
            </a:endParaRPr>
          </a:p>
        </p:txBody>
      </p:sp>
      <p:sp>
        <p:nvSpPr>
          <p:cNvPr id="3" name="Marcador de contenido 2"/>
          <p:cNvSpPr>
            <a:spLocks noGrp="1"/>
          </p:cNvSpPr>
          <p:nvPr>
            <p:ph idx="1"/>
          </p:nvPr>
        </p:nvSpPr>
        <p:spPr>
          <a:xfrm>
            <a:off x="2589212" y="2133599"/>
            <a:ext cx="9308028" cy="4550634"/>
          </a:xfrm>
        </p:spPr>
        <p:txBody>
          <a:bodyPr>
            <a:noAutofit/>
          </a:bodyPr>
          <a:lstStyle/>
          <a:p>
            <a:r>
              <a:rPr lang="es-ES_tradnl" sz="2400"/>
              <a:t> Realizar  investigaciones  prontas  y  exhaustivas  teniendo  en  cuenta  el  contexto  de  coercibilidad como  elemento  fundamental  para  determinar  la  existencia  de  la  violencia,  utilizando  pruebas técnicas  y  prohibiendo  explícitamente  las  pruebas  que  se  sustentan  en  la  conducta  de  la  víctima para  inferir  el  consentimiento,  tales  como  la  falta  de  resistencia,  la  historia  sexual  o  la  retractación   durante  el  proceso  o  la  desvalorización  del  testimonio  con  base  al  presunto  Síndrome  de Alienación  Parental  (SAP),  de  tal  manera  que  los  resultados  de  éstas  puedan  combatir  la impunidad de los agresores</a:t>
            </a:r>
            <a:r>
              <a:rPr lang="es-ES" sz="2400"/>
              <a:t>.</a:t>
            </a:r>
            <a:endParaRPr lang="es-ES_tradnl" sz="2400"/>
          </a:p>
        </p:txBody>
      </p:sp>
      <p:pic>
        <p:nvPicPr>
          <p:cNvPr id="4" name="officeArt object" descr="MESECVI-LowRes"/>
          <p:cNvPicPr/>
          <p:nvPr/>
        </p:nvPicPr>
        <p:blipFill>
          <a:blip r:embed="rId2">
            <a:extLst/>
          </a:blip>
          <a:stretch>
            <a:fillRect/>
          </a:stretch>
        </p:blipFill>
        <p:spPr>
          <a:xfrm>
            <a:off x="9765547" y="108069"/>
            <a:ext cx="2426453" cy="1702726"/>
          </a:xfrm>
          <a:prstGeom prst="rect">
            <a:avLst/>
          </a:prstGeom>
          <a:ln w="12700" cap="flat">
            <a:noFill/>
            <a:miter lim="400000"/>
          </a:ln>
          <a:effectLst/>
        </p:spPr>
      </p:pic>
    </p:spTree>
    <p:extLst>
      <p:ext uri="{BB962C8B-B14F-4D97-AF65-F5344CB8AC3E}">
        <p14:creationId xmlns:p14="http://schemas.microsoft.com/office/powerpoint/2010/main" val="5995291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23379" y="0"/>
            <a:ext cx="8911687" cy="1614948"/>
          </a:xfrm>
        </p:spPr>
        <p:txBody>
          <a:bodyPr/>
          <a:lstStyle/>
          <a:p>
            <a:r>
              <a:rPr lang="es-ES">
                <a:solidFill>
                  <a:schemeClr val="accent1"/>
                </a:solidFill>
              </a:rPr>
              <a:t>Recomendaciones</a:t>
            </a:r>
          </a:p>
          <a:p>
            <a:pPr algn="ctr"/>
            <a:r>
              <a:rPr lang="es-ES" b="1" i="1">
                <a:solidFill>
                  <a:schemeClr val="accent1"/>
                </a:solidFill>
              </a:rPr>
              <a:t>Debida Diligencia</a:t>
            </a:r>
            <a:endParaRPr lang="es-ES_tradnl" b="1" i="1">
              <a:solidFill>
                <a:schemeClr val="accent1"/>
              </a:solidFill>
            </a:endParaRPr>
          </a:p>
        </p:txBody>
      </p:sp>
      <p:sp>
        <p:nvSpPr>
          <p:cNvPr id="3" name="Marcador de contenido 2"/>
          <p:cNvSpPr>
            <a:spLocks noGrp="1"/>
          </p:cNvSpPr>
          <p:nvPr>
            <p:ph idx="1"/>
          </p:nvPr>
        </p:nvSpPr>
        <p:spPr>
          <a:xfrm>
            <a:off x="653835" y="1702726"/>
            <a:ext cx="10850777" cy="5155274"/>
          </a:xfrm>
        </p:spPr>
        <p:txBody>
          <a:bodyPr>
            <a:noAutofit/>
          </a:bodyPr>
          <a:lstStyle/>
          <a:p>
            <a:r>
              <a:rPr lang="es-ES_tradnl" sz="2400"/>
              <a:t>Garantizar  el  compromiso  de  debida  diligencia  de  los  Estados</a:t>
            </a:r>
            <a:r>
              <a:rPr lang="es-ES" sz="2400"/>
              <a:t>:</a:t>
            </a:r>
          </a:p>
          <a:p>
            <a:pPr lvl="1"/>
            <a:r>
              <a:rPr lang="es-ES_tradnl" sz="2400"/>
              <a:t>evitando  el  uso  de  prácticas discriminatorias  y  la  reproducción  de  estereotipos  de  género  que  imponen  a  las  mujeres,  niñas  y adolescentes  determinados  comportamientos  y  actitudes,  </a:t>
            </a:r>
            <a:endParaRPr lang="es-ES" sz="2400"/>
          </a:p>
          <a:p>
            <a:pPr lvl="1"/>
            <a:r>
              <a:rPr lang="es-ES_tradnl" sz="2400"/>
              <a:t> disponibilidad,  accesibilidad,  aceptabilidad  y  calidad  de  la  información,  en  el  acceso  a    la  justicia y  los  bienes  y  servicios  integrales  que  garantizan  el  ejercicio  de  sus  derechos  sexuales  y reproductivos;  </a:t>
            </a:r>
            <a:endParaRPr lang="es-ES" sz="2400"/>
          </a:p>
          <a:p>
            <a:pPr lvl="1"/>
            <a:r>
              <a:rPr lang="es-ES" sz="2400"/>
              <a:t>e</a:t>
            </a:r>
            <a:r>
              <a:rPr lang="es-ES_tradnl" sz="2400"/>
              <a:t>tiquetar  en  el  presupuesto  nacional  partidas  especialmente  destinadas  a  prevenir,  sancionar  y erradicar  la  violencia  contra  las  mujeres,  niñas  y  adolescentes</a:t>
            </a:r>
            <a:r>
              <a:rPr lang="es-ES" sz="2400"/>
              <a:t>.</a:t>
            </a:r>
            <a:endParaRPr lang="es-ES_tradnl" sz="2400"/>
          </a:p>
        </p:txBody>
      </p:sp>
      <p:pic>
        <p:nvPicPr>
          <p:cNvPr id="4" name="officeArt object" descr="MESECVI-LowRes"/>
          <p:cNvPicPr/>
          <p:nvPr/>
        </p:nvPicPr>
        <p:blipFill>
          <a:blip r:embed="rId2">
            <a:extLst/>
          </a:blip>
          <a:stretch>
            <a:fillRect/>
          </a:stretch>
        </p:blipFill>
        <p:spPr>
          <a:xfrm>
            <a:off x="9765547" y="0"/>
            <a:ext cx="2426453" cy="1702726"/>
          </a:xfrm>
          <a:prstGeom prst="rect">
            <a:avLst/>
          </a:prstGeom>
          <a:ln w="12700" cap="flat">
            <a:noFill/>
            <a:miter lim="400000"/>
          </a:ln>
          <a:effectLst/>
        </p:spPr>
      </p:pic>
    </p:spTree>
    <p:extLst>
      <p:ext uri="{BB962C8B-B14F-4D97-AF65-F5344CB8AC3E}">
        <p14:creationId xmlns:p14="http://schemas.microsoft.com/office/powerpoint/2010/main" val="19531979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4141" y="232475"/>
            <a:ext cx="8911687" cy="1307669"/>
          </a:xfrm>
        </p:spPr>
        <p:txBody>
          <a:bodyPr/>
          <a:lstStyle/>
          <a:p>
            <a:r>
              <a:rPr lang="es-ES">
                <a:solidFill>
                  <a:schemeClr val="accent1"/>
                </a:solidFill>
              </a:rPr>
              <a:t>Recomendaciones</a:t>
            </a:r>
          </a:p>
          <a:p>
            <a:pPr algn="ctr"/>
            <a:r>
              <a:rPr lang="es-ES" b="1" i="1">
                <a:solidFill>
                  <a:schemeClr val="accent1"/>
                </a:solidFill>
              </a:rPr>
              <a:t>Prevención</a:t>
            </a:r>
            <a:endParaRPr lang="es-ES_tradnl" b="1" i="1">
              <a:solidFill>
                <a:schemeClr val="accent1"/>
              </a:solidFill>
            </a:endParaRPr>
          </a:p>
        </p:txBody>
      </p:sp>
      <p:sp>
        <p:nvSpPr>
          <p:cNvPr id="3" name="Marcador de contenido 2"/>
          <p:cNvSpPr>
            <a:spLocks noGrp="1"/>
          </p:cNvSpPr>
          <p:nvPr>
            <p:ph idx="1"/>
          </p:nvPr>
        </p:nvSpPr>
        <p:spPr>
          <a:xfrm>
            <a:off x="1002547" y="1685441"/>
            <a:ext cx="10502065" cy="4995577"/>
          </a:xfrm>
        </p:spPr>
        <p:txBody>
          <a:bodyPr>
            <a:noAutofit/>
          </a:bodyPr>
          <a:lstStyle/>
          <a:p>
            <a:r>
              <a:rPr lang="es-ES_tradnl" sz="2400"/>
              <a:t>Promover  la  modificación  y  transformación  de  las  prácticas  culturales  y  consuetudinarias, determinadas  por  las  costumbres,  actitudes  y  comportamientos,  que  son  la  raíz  de  la  violencia contra  las  mujeres,  niñas  y  adolescentes,  en  el  hogar,  los  medios  de  comunicación,  las instituciones  educativas  y  otras  instituciones  del  Estado</a:t>
            </a:r>
            <a:r>
              <a:rPr lang="es-ES" sz="2400"/>
              <a:t>.</a:t>
            </a:r>
          </a:p>
          <a:p>
            <a:r>
              <a:rPr lang="es-ES_tradnl" sz="2400"/>
              <a:t>Establecer  mecanismos  de  prevención  de  la  violencia  mediante  la  elaboración  de  políticas públicas</a:t>
            </a:r>
            <a:r>
              <a:rPr lang="es-ES" sz="2400"/>
              <a:t>, que alcancen todos los niveles educativos y programas  de extensión  que  informen  y  sensibilicen  a  la  población  en  general  sobre  las  causas  y  consecuencias de  la   violencia  de  género, </a:t>
            </a:r>
            <a:r>
              <a:rPr lang="es-ES_tradnl" sz="2400"/>
              <a:t>  sobre  salud  y  derechos  sexuales  y reproductivos, incluyendo el VIH/SIDA y las </a:t>
            </a:r>
            <a:r>
              <a:rPr lang="es-ES" sz="2400"/>
              <a:t>IT</a:t>
            </a:r>
            <a:r>
              <a:rPr lang="es-ES_tradnl" sz="2400"/>
              <a:t>S en la currícula escolar en todos los niveles</a:t>
            </a:r>
            <a:r>
              <a:rPr lang="es-ES" sz="2400"/>
              <a:t>.</a:t>
            </a:r>
            <a:endParaRPr lang="es-ES_tradnl" sz="2400"/>
          </a:p>
        </p:txBody>
      </p:sp>
      <p:pic>
        <p:nvPicPr>
          <p:cNvPr id="4" name="officeArt object" descr="MESECVI-LowRes"/>
          <p:cNvPicPr/>
          <p:nvPr/>
        </p:nvPicPr>
        <p:blipFill>
          <a:blip r:embed="rId2">
            <a:extLst/>
          </a:blip>
          <a:stretch>
            <a:fillRect/>
          </a:stretch>
        </p:blipFill>
        <p:spPr>
          <a:xfrm>
            <a:off x="9618634" y="34946"/>
            <a:ext cx="2426453" cy="1702726"/>
          </a:xfrm>
          <a:prstGeom prst="rect">
            <a:avLst/>
          </a:prstGeom>
          <a:ln w="12700" cap="flat">
            <a:noFill/>
            <a:miter lim="400000"/>
          </a:ln>
          <a:effectLst/>
        </p:spPr>
      </p:pic>
    </p:spTree>
    <p:extLst>
      <p:ext uri="{BB962C8B-B14F-4D97-AF65-F5344CB8AC3E}">
        <p14:creationId xmlns:p14="http://schemas.microsoft.com/office/powerpoint/2010/main" val="15653066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6196" y="173690"/>
            <a:ext cx="8911687" cy="1280890"/>
          </a:xfrm>
        </p:spPr>
        <p:txBody>
          <a:bodyPr/>
          <a:lstStyle/>
          <a:p>
            <a:r>
              <a:rPr lang="es-ES">
                <a:solidFill>
                  <a:schemeClr val="accent1"/>
                </a:solidFill>
              </a:rPr>
              <a:t>Recomendaciones</a:t>
            </a:r>
          </a:p>
          <a:p>
            <a:pPr algn="ctr"/>
            <a:r>
              <a:rPr lang="es-ES" b="1" i="1">
                <a:solidFill>
                  <a:schemeClr val="accent1"/>
                </a:solidFill>
              </a:rPr>
              <a:t>Servicios de atención</a:t>
            </a:r>
            <a:r>
              <a:rPr lang="es-ES" b="1">
                <a:solidFill>
                  <a:schemeClr val="accent1"/>
                </a:solidFill>
              </a:rPr>
              <a:t> </a:t>
            </a:r>
            <a:endParaRPr lang="es-ES_tradnl" b="1">
              <a:solidFill>
                <a:schemeClr val="accent1"/>
              </a:solidFill>
            </a:endParaRPr>
          </a:p>
        </p:txBody>
      </p:sp>
      <p:sp>
        <p:nvSpPr>
          <p:cNvPr id="3" name="Marcador de contenido 2"/>
          <p:cNvSpPr>
            <a:spLocks noGrp="1"/>
          </p:cNvSpPr>
          <p:nvPr>
            <p:ph idx="1"/>
          </p:nvPr>
        </p:nvSpPr>
        <p:spPr>
          <a:xfrm>
            <a:off x="406829" y="1696171"/>
            <a:ext cx="11551081" cy="4972943"/>
          </a:xfrm>
        </p:spPr>
        <p:txBody>
          <a:bodyPr>
            <a:noAutofit/>
          </a:bodyPr>
          <a:lstStyle/>
          <a:p>
            <a:r>
              <a:rPr lang="es-ES" sz="2200"/>
              <a:t>Procurar  una  atención  integral  a  las  víctimas  de  violencia  sexual,  que  incluya  tratamiento médico,  psicológico,  orientación,  asistencia  legal  y  social  que  responda  a  su  problemática  y proporcione un seguimiento posterior a la crisis.</a:t>
            </a:r>
          </a:p>
          <a:p>
            <a:r>
              <a:rPr lang="es-ES_tradnl" sz="2200"/>
              <a:t>Asegurar  que  las  mujeres,  niñas  y  adolescentes  víctimas  de  violencia  accedan  a  los procedimientos  médicos  de  forma  libre  y  voluntaria,  sin  recibir  amenazas,  coacciones  o incentivos,  disponiendo  de  una  información  clara  y  detallada  sobre  los  posibles  riesgos, beneficios o alternativas existentes</a:t>
            </a:r>
            <a:r>
              <a:rPr lang="es-ES" sz="2200"/>
              <a:t>.</a:t>
            </a:r>
          </a:p>
          <a:p>
            <a:r>
              <a:rPr lang="es-ES_tradnl" sz="2200"/>
              <a:t> Garantizar  la  atención  sin    discriminación  de  la  salud  sexual  y  reproductiva  de  las  mujeres lesbianas, mujeres transgéneros e intersexuales en los Servicios de Salud</a:t>
            </a:r>
            <a:r>
              <a:rPr lang="es-ES" sz="2200"/>
              <a:t>.</a:t>
            </a:r>
          </a:p>
          <a:p>
            <a:pPr marL="0" indent="0">
              <a:buNone/>
            </a:pPr>
            <a:endParaRPr lang="es-ES_tradnl" sz="2200"/>
          </a:p>
        </p:txBody>
      </p:sp>
      <p:pic>
        <p:nvPicPr>
          <p:cNvPr id="4" name="officeArt object" descr="MESECVI-LowRes"/>
          <p:cNvPicPr/>
          <p:nvPr/>
        </p:nvPicPr>
        <p:blipFill>
          <a:blip r:embed="rId2">
            <a:extLst/>
          </a:blip>
          <a:stretch>
            <a:fillRect/>
          </a:stretch>
        </p:blipFill>
        <p:spPr>
          <a:xfrm>
            <a:off x="9893259" y="-37228"/>
            <a:ext cx="2426453" cy="1702726"/>
          </a:xfrm>
          <a:prstGeom prst="rect">
            <a:avLst/>
          </a:prstGeom>
          <a:ln w="12700" cap="flat">
            <a:noFill/>
            <a:miter lim="400000"/>
          </a:ln>
          <a:effectLst/>
        </p:spPr>
      </p:pic>
    </p:spTree>
    <p:extLst>
      <p:ext uri="{BB962C8B-B14F-4D97-AF65-F5344CB8AC3E}">
        <p14:creationId xmlns:p14="http://schemas.microsoft.com/office/powerpoint/2010/main" val="1940640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310" y="0"/>
            <a:ext cx="8911687" cy="1731944"/>
          </a:xfrm>
        </p:spPr>
        <p:txBody>
          <a:bodyPr/>
          <a:lstStyle/>
          <a:p>
            <a:r>
              <a:rPr lang="es-ES">
                <a:solidFill>
                  <a:schemeClr val="accent1"/>
                </a:solidFill>
              </a:rPr>
              <a:t>Recomendaciones</a:t>
            </a:r>
          </a:p>
          <a:p>
            <a:pPr algn="ctr"/>
            <a:r>
              <a:rPr lang="es-ES" b="1" i="1">
                <a:solidFill>
                  <a:schemeClr val="accent1"/>
                </a:solidFill>
              </a:rPr>
              <a:t>Aborto Seguro y Anticoncepción</a:t>
            </a:r>
            <a:endParaRPr lang="es-ES_tradnl" b="1" i="1">
              <a:solidFill>
                <a:schemeClr val="accent1"/>
              </a:solidFill>
            </a:endParaRPr>
          </a:p>
        </p:txBody>
      </p:sp>
      <p:sp>
        <p:nvSpPr>
          <p:cNvPr id="3" name="Marcador de contenido 2"/>
          <p:cNvSpPr>
            <a:spLocks noGrp="1"/>
          </p:cNvSpPr>
          <p:nvPr>
            <p:ph idx="1"/>
          </p:nvPr>
        </p:nvSpPr>
        <p:spPr>
          <a:xfrm>
            <a:off x="711953" y="1903386"/>
            <a:ext cx="10792659" cy="4456856"/>
          </a:xfrm>
        </p:spPr>
        <p:txBody>
          <a:bodyPr>
            <a:noAutofit/>
          </a:bodyPr>
          <a:lstStyle/>
          <a:p>
            <a:r>
              <a:rPr lang="es-ES_tradnl" sz="2200"/>
              <a:t>Garantizar  la  salud  sexual  y  reproductiva  de  las  mujeres  y  su  derecho  a  la  vida,  eliminando  el aborto  inseguro  y  estableciendo  leyes  y  políticas  públicas  que  permitan  la  interrupción  del embarazo  en,  por  lo  menos,  los  siguientes  casos:  i)  cuando  la  vida  o  salud  de  la  mujer  esté  en peligro,  ii)  cuando  exista  inviabilidad  del  feto  de  sobrevivir,  y  iii)  en  los  casos  de  violencia sexual,  incesto  e  inseminación  forzada,  así  como  garantizar  que  las  mujeres  y  adolescentes  tengan acceso  inmediato  a  métodos  anticonceptivos  económicos,  incluyendo  la  anticoncepción  oral  de emergencia,  eliminando  con  ello  los  efectos  discriminatorios  en  las  mujeres  de  denegarles servicios,  basados  en  estereotipos  que  reducen  el  rol  primario  de  las  mujeres  a  la  maternidad  y previenen que tomen decisiones sobre su sexualidad y reproducción</a:t>
            </a:r>
            <a:r>
              <a:rPr lang="es-ES" sz="2200"/>
              <a:t>.</a:t>
            </a:r>
            <a:endParaRPr lang="es-ES_tradnl" sz="2200"/>
          </a:p>
        </p:txBody>
      </p:sp>
      <p:pic>
        <p:nvPicPr>
          <p:cNvPr id="4" name="officeArt object" descr="MESECVI-LowRes"/>
          <p:cNvPicPr/>
          <p:nvPr/>
        </p:nvPicPr>
        <p:blipFill>
          <a:blip r:embed="rId2">
            <a:extLst/>
          </a:blip>
          <a:stretch>
            <a:fillRect/>
          </a:stretch>
        </p:blipFill>
        <p:spPr>
          <a:xfrm>
            <a:off x="9765547" y="29218"/>
            <a:ext cx="2426453" cy="1702726"/>
          </a:xfrm>
          <a:prstGeom prst="rect">
            <a:avLst/>
          </a:prstGeom>
          <a:ln w="12700" cap="flat">
            <a:noFill/>
            <a:miter lim="400000"/>
          </a:ln>
          <a:effectLst/>
        </p:spPr>
      </p:pic>
    </p:spTree>
    <p:extLst>
      <p:ext uri="{BB962C8B-B14F-4D97-AF65-F5344CB8AC3E}">
        <p14:creationId xmlns:p14="http://schemas.microsoft.com/office/powerpoint/2010/main" val="612203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solidFill>
                  <a:schemeClr val="accent1"/>
                </a:solidFill>
              </a:rPr>
              <a:t>Recomendaciones</a:t>
            </a:r>
          </a:p>
          <a:p>
            <a:pPr algn="ctr"/>
            <a:r>
              <a:rPr lang="es-ES" b="1" i="1">
                <a:solidFill>
                  <a:schemeClr val="accent1"/>
                </a:solidFill>
              </a:rPr>
              <a:t>Participación</a:t>
            </a:r>
            <a:endParaRPr lang="es-ES_tradnl" b="1" i="1">
              <a:solidFill>
                <a:schemeClr val="accent1"/>
              </a:solidFill>
            </a:endParaRPr>
          </a:p>
        </p:txBody>
      </p:sp>
      <p:sp>
        <p:nvSpPr>
          <p:cNvPr id="3" name="Marcador de contenido 2"/>
          <p:cNvSpPr>
            <a:spLocks noGrp="1"/>
          </p:cNvSpPr>
          <p:nvPr>
            <p:ph idx="1"/>
          </p:nvPr>
        </p:nvSpPr>
        <p:spPr>
          <a:xfrm>
            <a:off x="2225970" y="2743846"/>
            <a:ext cx="8915400" cy="3777622"/>
          </a:xfrm>
        </p:spPr>
        <p:txBody>
          <a:bodyPr>
            <a:normAutofit/>
          </a:bodyPr>
          <a:lstStyle/>
          <a:p>
            <a:r>
              <a:rPr lang="es-ES_tradnl" sz="2600"/>
              <a:t>Impulsar  la  participación    de  las  mujeres,  organizaciones  de  la  sociedad  civil  y  otros  actores sociales    en  el  enfrentamiento  de  la  violencia  sexual  contra  </a:t>
            </a:r>
            <a:r>
              <a:rPr lang="es-ES" sz="2600"/>
              <a:t>mm</a:t>
            </a:r>
            <a:r>
              <a:rPr lang="es-ES_tradnl" sz="2600"/>
              <a:t>  mujeres. </a:t>
            </a:r>
          </a:p>
        </p:txBody>
      </p:sp>
      <p:pic>
        <p:nvPicPr>
          <p:cNvPr id="4" name="officeArt object" descr="MESECVI-LowRes"/>
          <p:cNvPicPr/>
          <p:nvPr/>
        </p:nvPicPr>
        <p:blipFill>
          <a:blip r:embed="rId2">
            <a:extLst/>
          </a:blip>
          <a:stretch>
            <a:fillRect/>
          </a:stretch>
        </p:blipFill>
        <p:spPr>
          <a:xfrm>
            <a:off x="9633164" y="4818742"/>
            <a:ext cx="2426453" cy="1702726"/>
          </a:xfrm>
          <a:prstGeom prst="rect">
            <a:avLst/>
          </a:prstGeom>
          <a:ln w="12700" cap="flat">
            <a:noFill/>
            <a:miter lim="400000"/>
          </a:ln>
          <a:effectLst/>
        </p:spPr>
      </p:pic>
      <p:pic>
        <p:nvPicPr>
          <p:cNvPr id="6" name="officeArt object" descr="OAS_Seal_ESP_vertical"/>
          <p:cNvPicPr/>
          <p:nvPr/>
        </p:nvPicPr>
        <p:blipFill>
          <a:blip r:embed="rId3">
            <a:extLst/>
          </a:blip>
          <a:stretch>
            <a:fillRect/>
          </a:stretch>
        </p:blipFill>
        <p:spPr>
          <a:xfrm>
            <a:off x="1781981" y="4650476"/>
            <a:ext cx="2002376" cy="2039258"/>
          </a:xfrm>
          <a:prstGeom prst="rect">
            <a:avLst/>
          </a:prstGeom>
          <a:ln w="12700" cap="flat">
            <a:noFill/>
            <a:miter lim="400000"/>
          </a:ln>
          <a:effectLst/>
        </p:spPr>
      </p:pic>
    </p:spTree>
    <p:extLst>
      <p:ext uri="{BB962C8B-B14F-4D97-AF65-F5344CB8AC3E}">
        <p14:creationId xmlns:p14="http://schemas.microsoft.com/office/powerpoint/2010/main" val="1173059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55630" y="1930132"/>
            <a:ext cx="10159920" cy="4503641"/>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lgn="ctr">
              <a:buNone/>
            </a:pPr>
            <a:r>
              <a:rPr lang="es-ES" sz="3600" b="1"/>
              <a:t>LA VIOLENCIA CONTRA LAS MUJERES ES UNA FORMA DE DISCRIMINACION QUE INHIBE GRAVEMENTE LA CAPACIDAD DE LA MUJER DE GOZAR DE SUS DERECHOS Y LIBERTADES EN PIE DE IGUALDAD CON EL HOMBRE</a:t>
            </a:r>
            <a:endParaRPr lang="es-ES_tradnl" sz="3600" b="1"/>
          </a:p>
        </p:txBody>
      </p:sp>
      <p:pic>
        <p:nvPicPr>
          <p:cNvPr id="4" name="officeArt object" descr="MESECVI-LowRes"/>
          <p:cNvPicPr/>
          <p:nvPr/>
        </p:nvPicPr>
        <p:blipFill>
          <a:blip r:embed="rId3">
            <a:extLst/>
          </a:blip>
          <a:stretch>
            <a:fillRect/>
          </a:stretch>
        </p:blipFill>
        <p:spPr>
          <a:xfrm>
            <a:off x="9545987" y="0"/>
            <a:ext cx="2252097" cy="1467496"/>
          </a:xfrm>
          <a:prstGeom prst="rect">
            <a:avLst/>
          </a:prstGeom>
          <a:ln w="12700" cap="flat">
            <a:noFill/>
            <a:miter lim="400000"/>
          </a:ln>
          <a:effectLst/>
        </p:spPr>
      </p:pic>
    </p:spTree>
    <p:extLst>
      <p:ext uri="{BB962C8B-B14F-4D97-AF65-F5344CB8AC3E}">
        <p14:creationId xmlns:p14="http://schemas.microsoft.com/office/powerpoint/2010/main" val="1540383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sz="half" idx="2"/>
          </p:nvPr>
        </p:nvSpPr>
        <p:spPr>
          <a:xfrm>
            <a:off x="768342" y="1374926"/>
            <a:ext cx="3957689" cy="513424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endParaRPr lang="es-ES" sz="2600" b="1"/>
          </a:p>
          <a:p>
            <a:pPr marL="400050" lvl="1" indent="0">
              <a:buNone/>
            </a:pPr>
            <a:r>
              <a:rPr lang="es-ES" sz="2600" b="1"/>
              <a:t>ESTÁNDARES </a:t>
            </a:r>
          </a:p>
          <a:p>
            <a:pPr marL="400050" lvl="1" indent="0">
              <a:buNone/>
            </a:pPr>
            <a:r>
              <a:rPr lang="es-ES" sz="2600" b="1"/>
              <a:t>DE </a:t>
            </a:r>
          </a:p>
          <a:p>
            <a:pPr marL="400050" lvl="1" indent="0">
              <a:buNone/>
            </a:pPr>
            <a:r>
              <a:rPr lang="es-ES" sz="2600" b="1"/>
              <a:t>DDHH</a:t>
            </a:r>
            <a:endParaRPr lang="es-ES" sz="2600" b="1">
              <a:solidFill>
                <a:schemeClr val="tx1">
                  <a:lumMod val="85000"/>
                  <a:lumOff val="15000"/>
                </a:schemeClr>
              </a:solidFill>
              <a:latin typeface="+mj-lt"/>
              <a:ea typeface="+mj-ea"/>
              <a:cs typeface="+mj-cs"/>
            </a:endParaRPr>
          </a:p>
          <a:p>
            <a:pPr marL="0" indent="0">
              <a:buNone/>
            </a:pPr>
            <a:endParaRPr lang="es-ES" sz="2600" b="1"/>
          </a:p>
          <a:p>
            <a:r>
              <a:rPr lang="es-ES" sz="2600" b="1"/>
              <a:t>C.Americana</a:t>
            </a:r>
          </a:p>
          <a:p>
            <a:r>
              <a:rPr lang="es-ES" sz="2600" b="1"/>
              <a:t>Prot.San Salvador</a:t>
            </a:r>
          </a:p>
          <a:p>
            <a:r>
              <a:rPr lang="es-ES" sz="2600" b="1"/>
              <a:t>C.de Belem do Para</a:t>
            </a:r>
          </a:p>
        </p:txBody>
      </p:sp>
      <p:sp>
        <p:nvSpPr>
          <p:cNvPr id="6" name="Marcador de contenido 5"/>
          <p:cNvSpPr>
            <a:spLocks noGrp="1"/>
          </p:cNvSpPr>
          <p:nvPr>
            <p:ph sz="quarter" idx="4"/>
          </p:nvPr>
        </p:nvSpPr>
        <p:spPr>
          <a:xfrm>
            <a:off x="5309581" y="434911"/>
            <a:ext cx="6161297" cy="5840217"/>
          </a:xfrm>
        </p:spPr>
        <p:txBody>
          <a:bodyPr>
            <a:noAutofit/>
          </a:bodyPr>
          <a:lstStyle/>
          <a:p>
            <a:r>
              <a:rPr lang="es-ES" sz="2600"/>
              <a:t>Igualdad y no Discriminacion.</a:t>
            </a:r>
          </a:p>
          <a:p>
            <a:r>
              <a:rPr lang="es-ES" sz="2600"/>
              <a:t>Interdependencia de los DDHH.</a:t>
            </a:r>
          </a:p>
          <a:p>
            <a:r>
              <a:rPr lang="es-ES" sz="2600"/>
              <a:t>Progresividad y no regresividad.</a:t>
            </a:r>
          </a:p>
          <a:p>
            <a:r>
              <a:rPr lang="es-ES" sz="2600"/>
              <a:t>Violencia contra las Mujeres:  una forma de Discriminación y negación de los DDHH.  </a:t>
            </a:r>
          </a:p>
          <a:p>
            <a:r>
              <a:rPr lang="es-ES" sz="2600"/>
              <a:t>El deber de Debida Diligencia exige de los Estados la adopción de medidas prontas y eficaces para prevenir, investigar, sancionar y reparar la violencia contra las mujeres.</a:t>
            </a:r>
          </a:p>
          <a:p>
            <a:endParaRPr lang="es-ES_tradnl" sz="2600"/>
          </a:p>
        </p:txBody>
      </p:sp>
      <p:pic>
        <p:nvPicPr>
          <p:cNvPr id="5" name="officeArt object" descr="MESECVI-LowRes"/>
          <p:cNvPicPr/>
          <p:nvPr/>
        </p:nvPicPr>
        <p:blipFill>
          <a:blip r:embed="rId3">
            <a:extLst/>
          </a:blip>
          <a:stretch>
            <a:fillRect/>
          </a:stretch>
        </p:blipFill>
        <p:spPr>
          <a:xfrm>
            <a:off x="10020275" y="5303326"/>
            <a:ext cx="2034153" cy="1380318"/>
          </a:xfrm>
          <a:prstGeom prst="rect">
            <a:avLst/>
          </a:prstGeom>
          <a:ln w="12700" cap="flat">
            <a:noFill/>
            <a:miter lim="400000"/>
          </a:ln>
          <a:effectLst/>
        </p:spPr>
      </p:pic>
    </p:spTree>
    <p:extLst>
      <p:ext uri="{BB962C8B-B14F-4D97-AF65-F5344CB8AC3E}">
        <p14:creationId xmlns:p14="http://schemas.microsoft.com/office/powerpoint/2010/main" val="1622597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488065" y="590848"/>
            <a:ext cx="6739836" cy="6411912"/>
          </a:xfrm>
        </p:spPr>
        <p:txBody>
          <a:bodyPr>
            <a:noAutofit/>
          </a:bodyPr>
          <a:lstStyle/>
          <a:p>
            <a:r>
              <a:rPr lang="es-ES_tradnl" sz="2600"/>
              <a:t> la  violación  de  los  derechos  sexuales  y  reproductivos  es  una  forma </a:t>
            </a:r>
            <a:r>
              <a:rPr lang="es-ES" sz="2600"/>
              <a:t>paradigmática </a:t>
            </a:r>
            <a:r>
              <a:rPr lang="es-ES_tradnl" sz="2600"/>
              <a:t> de  violencia  de género</a:t>
            </a:r>
            <a:r>
              <a:rPr lang="es-ES" sz="2600"/>
              <a:t>,</a:t>
            </a:r>
            <a:r>
              <a:rPr lang="es-ES_tradnl" sz="2600"/>
              <a:t>  que  nace  de  la  negación  de  </a:t>
            </a:r>
            <a:r>
              <a:rPr lang="es-ES" sz="2600"/>
              <a:t>múltiples </a:t>
            </a:r>
            <a:r>
              <a:rPr lang="es-ES_tradnl" sz="2600"/>
              <a:t>derechos  humanos  vinculados</a:t>
            </a:r>
            <a:r>
              <a:rPr lang="es-ES" sz="2600"/>
              <a:t>.</a:t>
            </a:r>
          </a:p>
          <a:p>
            <a:r>
              <a:rPr lang="es-ES" sz="2600"/>
              <a:t>Mujeres pobres, jóvenes y rurales  son las más afectadas.</a:t>
            </a:r>
            <a:endParaRPr lang="es-ES_tradnl" sz="2600"/>
          </a:p>
        </p:txBody>
      </p:sp>
      <p:sp>
        <p:nvSpPr>
          <p:cNvPr id="4" name="Marcador de texto 3"/>
          <p:cNvSpPr>
            <a:spLocks noGrp="1"/>
          </p:cNvSpPr>
          <p:nvPr>
            <p:ph type="body" sz="half" idx="2"/>
          </p:nvPr>
        </p:nvSpPr>
        <p:spPr>
          <a:xfrm>
            <a:off x="313216" y="1486022"/>
            <a:ext cx="3174849" cy="172120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ES" sz="2600" b="1">
                <a:solidFill>
                  <a:schemeClr val="bg1"/>
                </a:solidFill>
              </a:rPr>
              <a:t>MESECVI</a:t>
            </a:r>
          </a:p>
          <a:p>
            <a:r>
              <a:rPr lang="es-ES" sz="2600" b="1">
                <a:solidFill>
                  <a:schemeClr val="bg1"/>
                </a:solidFill>
              </a:rPr>
              <a:t>PRIMER INFORME HEMISFERICO</a:t>
            </a:r>
          </a:p>
          <a:p>
            <a:endParaRPr lang="es-ES_tradnl" sz="2600" b="1"/>
          </a:p>
        </p:txBody>
      </p:sp>
      <p:pic>
        <p:nvPicPr>
          <p:cNvPr id="5" name="officeArt object" descr="MESECVI-LowRes"/>
          <p:cNvPicPr/>
          <p:nvPr/>
        </p:nvPicPr>
        <p:blipFill>
          <a:blip r:embed="rId2">
            <a:extLst/>
          </a:blip>
          <a:stretch>
            <a:fillRect/>
          </a:stretch>
        </p:blipFill>
        <p:spPr>
          <a:xfrm>
            <a:off x="9765547" y="0"/>
            <a:ext cx="2426453" cy="1702726"/>
          </a:xfrm>
          <a:prstGeom prst="rect">
            <a:avLst/>
          </a:prstGeom>
          <a:ln w="12700" cap="flat">
            <a:noFill/>
            <a:miter lim="400000"/>
          </a:ln>
          <a:effectLst/>
        </p:spPr>
      </p:pic>
    </p:spTree>
    <p:extLst>
      <p:ext uri="{BB962C8B-B14F-4D97-AF65-F5344CB8AC3E}">
        <p14:creationId xmlns:p14="http://schemas.microsoft.com/office/powerpoint/2010/main" val="1343606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6923" y="1768216"/>
            <a:ext cx="3044376" cy="2218045"/>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s-ES" sz="2600" b="1">
                <a:solidFill>
                  <a:schemeClr val="bg1"/>
                </a:solidFill>
              </a:rPr>
              <a:t>MESECVI</a:t>
            </a:r>
          </a:p>
          <a:p>
            <a:endParaRPr lang="es-ES" sz="2600" b="1">
              <a:solidFill>
                <a:schemeClr val="bg1"/>
              </a:solidFill>
            </a:endParaRPr>
          </a:p>
          <a:p>
            <a:r>
              <a:rPr lang="es-ES" sz="2600" b="1">
                <a:solidFill>
                  <a:schemeClr val="bg1"/>
                </a:solidFill>
              </a:rPr>
              <a:t>SEGUNDO INFORME HEMISFERICO</a:t>
            </a:r>
            <a:endParaRPr lang="es-ES_tradnl" sz="2600" b="1">
              <a:solidFill>
                <a:schemeClr val="bg1"/>
              </a:solidFill>
            </a:endParaRPr>
          </a:p>
        </p:txBody>
      </p:sp>
      <p:sp>
        <p:nvSpPr>
          <p:cNvPr id="3" name="Marcador de contenido 2"/>
          <p:cNvSpPr>
            <a:spLocks noGrp="1"/>
          </p:cNvSpPr>
          <p:nvPr>
            <p:ph idx="1"/>
          </p:nvPr>
        </p:nvSpPr>
        <p:spPr>
          <a:xfrm>
            <a:off x="3201299" y="176929"/>
            <a:ext cx="8266902" cy="6681071"/>
          </a:xfrm>
        </p:spPr>
        <p:txBody>
          <a:bodyPr>
            <a:noAutofit/>
          </a:bodyPr>
          <a:lstStyle/>
          <a:p>
            <a:endParaRPr lang="es-ES" sz="2400"/>
          </a:p>
          <a:p>
            <a:r>
              <a:rPr lang="es-ES" sz="2400"/>
              <a:t>Penalizar las diversas formas de violencia.</a:t>
            </a:r>
          </a:p>
          <a:p>
            <a:r>
              <a:rPr lang="es-ES" sz="2400"/>
              <a:t>En particular, sancionar </a:t>
            </a:r>
          </a:p>
          <a:p>
            <a:pPr marL="0" indent="0">
              <a:buNone/>
            </a:pPr>
            <a:r>
              <a:rPr lang="es-ES" sz="2400"/>
              <a:t>             la violencia obstétrica.</a:t>
            </a:r>
          </a:p>
          <a:p>
            <a:r>
              <a:rPr lang="es-ES" sz="2400"/>
              <a:t>Legalizar la interrupción del embarazo por motivos terapéuticos y por violación y garantizar el acceso a los procedimientos para dicha interrupcion.</a:t>
            </a:r>
          </a:p>
          <a:p>
            <a:r>
              <a:rPr lang="es-ES" sz="2400"/>
              <a:t>Criminalizar la esterilización forzada y la inseminación forzada como  delito  común  y  como acto conducente al genocidio, crimen de guerra y crimen de lesa humanidad.</a:t>
            </a:r>
          </a:p>
          <a:p>
            <a:r>
              <a:rPr lang="es-ES" sz="2400"/>
              <a:t>Garantizar el acceso a la anticoncepción de emergencia.</a:t>
            </a:r>
          </a:p>
          <a:p>
            <a:r>
              <a:rPr lang="es-ES" sz="2400"/>
              <a:t>GarantiZar el acceso a profilaxis de emergencia para ITS (inc. VIH) en especial, en casos de violencia sexual.</a:t>
            </a:r>
          </a:p>
          <a:p>
            <a:endParaRPr lang="es-ES_tradnl" sz="2400"/>
          </a:p>
        </p:txBody>
      </p:sp>
      <p:pic>
        <p:nvPicPr>
          <p:cNvPr id="4" name="officeArt object" descr="MESECVI-LowRes"/>
          <p:cNvPicPr/>
          <p:nvPr/>
        </p:nvPicPr>
        <p:blipFill>
          <a:blip r:embed="rId3">
            <a:extLst/>
          </a:blip>
          <a:stretch>
            <a:fillRect/>
          </a:stretch>
        </p:blipFill>
        <p:spPr>
          <a:xfrm>
            <a:off x="10113309" y="0"/>
            <a:ext cx="2171398" cy="1478696"/>
          </a:xfrm>
          <a:prstGeom prst="rect">
            <a:avLst/>
          </a:prstGeom>
          <a:ln w="12700" cap="flat">
            <a:noFill/>
            <a:miter lim="400000"/>
          </a:ln>
          <a:effectLst/>
        </p:spPr>
      </p:pic>
    </p:spTree>
    <p:extLst>
      <p:ext uri="{BB962C8B-B14F-4D97-AF65-F5344CB8AC3E}">
        <p14:creationId xmlns:p14="http://schemas.microsoft.com/office/powerpoint/2010/main" val="932026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43377" y="1685491"/>
            <a:ext cx="2788351" cy="1474651"/>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es-ES" sz="2600" b="1"/>
              <a:t>Derechos Sexuales y Reproductivos</a:t>
            </a:r>
            <a:endParaRPr lang="es-ES_tradnl" sz="2600" b="1"/>
          </a:p>
        </p:txBody>
      </p:sp>
      <p:sp>
        <p:nvSpPr>
          <p:cNvPr id="5" name="Marcador de contenido 4"/>
          <p:cNvSpPr>
            <a:spLocks noGrp="1"/>
          </p:cNvSpPr>
          <p:nvPr>
            <p:ph idx="1"/>
          </p:nvPr>
        </p:nvSpPr>
        <p:spPr>
          <a:xfrm>
            <a:off x="3131728" y="289521"/>
            <a:ext cx="8835090" cy="6568480"/>
          </a:xfrm>
        </p:spPr>
        <p:txBody>
          <a:bodyPr>
            <a:noAutofit/>
          </a:bodyPr>
          <a:lstStyle/>
          <a:p>
            <a:r>
              <a:rPr lang="es-ES_tradnl" sz="2200"/>
              <a:t>los derechos  sexuales  y  reproductivos  se  basan  en  otros  derechos  esenciales  incluyendo</a:t>
            </a:r>
            <a:endParaRPr lang="es-ES" sz="2200"/>
          </a:p>
          <a:p>
            <a:pPr lvl="1"/>
            <a:r>
              <a:rPr lang="es-ES_tradnl" sz="2200"/>
              <a:t>  el  derecho  a la  salud, </a:t>
            </a:r>
            <a:endParaRPr lang="es-ES" sz="2200"/>
          </a:p>
          <a:p>
            <a:pPr lvl="1"/>
            <a:r>
              <a:rPr lang="es-ES_tradnl" sz="2200"/>
              <a:t> el  derecho  a  estar  libre  de  discriminación,</a:t>
            </a:r>
            <a:endParaRPr lang="es-ES" sz="2200"/>
          </a:p>
          <a:p>
            <a:pPr lvl="1"/>
            <a:r>
              <a:rPr lang="es-ES_tradnl" sz="2200"/>
              <a:t>  el  derecho  a  la  vida  privada, </a:t>
            </a:r>
            <a:endParaRPr lang="es-ES" sz="2200"/>
          </a:p>
          <a:p>
            <a:pPr lvl="1"/>
            <a:r>
              <a:rPr lang="es-ES_tradnl" sz="2200"/>
              <a:t> el  derecho  a  la integridad  personal  </a:t>
            </a:r>
            <a:endParaRPr lang="es-ES" sz="2200"/>
          </a:p>
          <a:p>
            <a:pPr lvl="1"/>
            <a:r>
              <a:rPr lang="es-ES" sz="2200"/>
              <a:t> el derecho </a:t>
            </a:r>
            <a:r>
              <a:rPr lang="es-ES_tradnl" sz="2200"/>
              <a:t>  a  no  ser  sometido  a  torturas,  tratos  crueles,  inhumanos  y  degradantes,</a:t>
            </a:r>
            <a:endParaRPr lang="es-ES" sz="2200"/>
          </a:p>
          <a:p>
            <a:pPr lvl="1"/>
            <a:r>
              <a:rPr lang="es-ES_tradnl" sz="2200"/>
              <a:t>  </a:t>
            </a:r>
            <a:r>
              <a:rPr lang="es-ES" sz="2200"/>
              <a:t>El </a:t>
            </a:r>
            <a:r>
              <a:rPr lang="es-ES_tradnl" sz="2200"/>
              <a:t>derecho  de  todas  las  parejas  e  individuos  </a:t>
            </a:r>
            <a:r>
              <a:rPr lang="es-ES" sz="2200"/>
              <a:t>decidir</a:t>
            </a:r>
            <a:r>
              <a:rPr lang="es-ES_tradnl" sz="2200"/>
              <a:t> </a:t>
            </a:r>
            <a:r>
              <a:rPr lang="es-ES" sz="2200"/>
              <a:t> </a:t>
            </a:r>
            <a:r>
              <a:rPr lang="es-ES_tradnl" sz="2200"/>
              <a:t>  libre  y  responsablemente  el  número,  el espaciamiento  y  momento  de  tener  hijos  e  hijas  y  de  tener  la  información  y  los  medios  para hacerlo  </a:t>
            </a:r>
            <a:endParaRPr lang="es-ES" sz="2200"/>
          </a:p>
          <a:p>
            <a:pPr lvl="1"/>
            <a:r>
              <a:rPr lang="es-ES_tradnl" sz="2200"/>
              <a:t>el  derecho  a  tomar  decisiones  sobre  la  reproducción  libres  de  discriminación,  coerción  y violencia y por lo tanto a  ser libres de violencia sexual;   </a:t>
            </a:r>
            <a:endParaRPr lang="es-ES" sz="2200"/>
          </a:p>
          <a:p>
            <a:pPr marL="0" indent="0">
              <a:buNone/>
            </a:pPr>
            <a:endParaRPr lang="es-ES_tradnl" sz="2200"/>
          </a:p>
        </p:txBody>
      </p:sp>
    </p:spTree>
    <p:extLst>
      <p:ext uri="{BB962C8B-B14F-4D97-AF65-F5344CB8AC3E}">
        <p14:creationId xmlns:p14="http://schemas.microsoft.com/office/powerpoint/2010/main" val="14099597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rot="10800000" flipV="1">
            <a:off x="240009" y="1304538"/>
            <a:ext cx="2832676" cy="149281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ES" sz="2600" b="1">
                <a:solidFill>
                  <a:schemeClr val="bg1"/>
                </a:solidFill>
              </a:rPr>
              <a:t>Derechos Sexuales y Reproductivos</a:t>
            </a:r>
            <a:endParaRPr lang="es-ES_tradnl" sz="2600" b="1">
              <a:solidFill>
                <a:schemeClr val="bg1"/>
              </a:solidFill>
            </a:endParaRPr>
          </a:p>
        </p:txBody>
      </p:sp>
      <p:sp>
        <p:nvSpPr>
          <p:cNvPr id="3" name="Marcador de contenido 2"/>
          <p:cNvSpPr>
            <a:spLocks noGrp="1"/>
          </p:cNvSpPr>
          <p:nvPr>
            <p:ph idx="1"/>
          </p:nvPr>
        </p:nvSpPr>
        <p:spPr>
          <a:xfrm>
            <a:off x="2951611" y="273435"/>
            <a:ext cx="6623839" cy="6414015"/>
          </a:xfrm>
        </p:spPr>
        <p:txBody>
          <a:bodyPr>
            <a:noAutofit/>
          </a:bodyPr>
          <a:lstStyle/>
          <a:p>
            <a:endParaRPr lang="es-ES" sz="2600"/>
          </a:p>
          <a:p>
            <a:endParaRPr lang="es-ES" sz="2600"/>
          </a:p>
          <a:p>
            <a:r>
              <a:rPr lang="es-ES" sz="2600"/>
              <a:t>LOS DERECHOS SEXUALES Y REPRODUCTIVOS SON DERECHOS HUMANOS.</a:t>
            </a:r>
          </a:p>
          <a:p>
            <a:r>
              <a:rPr lang="es-ES" sz="2600"/>
              <a:t>Los estereotipos de género son incompatibles con el derecho internacional de los DDHH:</a:t>
            </a:r>
          </a:p>
          <a:p>
            <a:pPr lvl="1"/>
            <a:r>
              <a:rPr lang="es-ES" sz="2600"/>
              <a:t>constituyen un  obstáculo  al  ejercicio  de  los  derechos  de  las  mujeres  y  niñas,</a:t>
            </a:r>
          </a:p>
          <a:p>
            <a:pPr lvl="1"/>
            <a:r>
              <a:rPr lang="es-ES" sz="2600"/>
              <a:t>  impiden  su  acceso  a la  administración  de  justicia  y  </a:t>
            </a:r>
          </a:p>
          <a:p>
            <a:pPr lvl="1"/>
            <a:r>
              <a:rPr lang="es-ES" sz="2600"/>
              <a:t>contradice  la  obligación  de  debida  diligencia  de  los  Estados.</a:t>
            </a:r>
          </a:p>
          <a:p>
            <a:pPr marL="0" indent="0">
              <a:buNone/>
            </a:pPr>
            <a:endParaRPr lang="es-ES" sz="2600"/>
          </a:p>
          <a:p>
            <a:endParaRPr lang="es-ES" sz="2600"/>
          </a:p>
          <a:p>
            <a:endParaRPr lang="es-ES_tradnl" sz="2600"/>
          </a:p>
        </p:txBody>
      </p:sp>
      <p:pic>
        <p:nvPicPr>
          <p:cNvPr id="4" name="officeArt object" descr="MESECVI-LowRes"/>
          <p:cNvPicPr/>
          <p:nvPr/>
        </p:nvPicPr>
        <p:blipFill>
          <a:blip r:embed="rId2">
            <a:extLst/>
          </a:blip>
          <a:stretch>
            <a:fillRect/>
          </a:stretch>
        </p:blipFill>
        <p:spPr>
          <a:xfrm>
            <a:off x="9575450" y="0"/>
            <a:ext cx="2426453" cy="1702726"/>
          </a:xfrm>
          <a:prstGeom prst="rect">
            <a:avLst/>
          </a:prstGeom>
          <a:ln w="12700" cap="flat">
            <a:noFill/>
            <a:miter lim="400000"/>
          </a:ln>
          <a:effectLst/>
        </p:spPr>
      </p:pic>
    </p:spTree>
    <p:extLst>
      <p:ext uri="{BB962C8B-B14F-4D97-AF65-F5344CB8AC3E}">
        <p14:creationId xmlns:p14="http://schemas.microsoft.com/office/powerpoint/2010/main" val="488663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2173" y="1504372"/>
            <a:ext cx="2252535" cy="136604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s-ES" sz="2600" b="1">
                <a:solidFill>
                  <a:schemeClr val="bg1"/>
                </a:solidFill>
              </a:rPr>
              <a:t>Libertad Sexual</a:t>
            </a:r>
          </a:p>
          <a:p>
            <a:endParaRPr lang="es-ES_tradnl" sz="2600" b="1">
              <a:solidFill>
                <a:schemeClr val="bg1"/>
              </a:solidFill>
            </a:endParaRPr>
          </a:p>
        </p:txBody>
      </p:sp>
      <p:sp>
        <p:nvSpPr>
          <p:cNvPr id="3" name="Marcador de contenido 2"/>
          <p:cNvSpPr>
            <a:spLocks noGrp="1"/>
          </p:cNvSpPr>
          <p:nvPr>
            <p:ph idx="1"/>
          </p:nvPr>
        </p:nvSpPr>
        <p:spPr>
          <a:xfrm>
            <a:off x="2594708" y="1679554"/>
            <a:ext cx="8105588" cy="5178446"/>
          </a:xfrm>
        </p:spPr>
        <p:txBody>
          <a:bodyPr>
            <a:normAutofit/>
          </a:bodyPr>
          <a:lstStyle/>
          <a:p>
            <a:r>
              <a:rPr lang="es-ES" sz="2600"/>
              <a:t>La libertad  sexual  y  su  normal  desarrollo  constituyen  un  bien  jurídico  protegido  por  el derecho  internacional  de  los  derechos  humanos  y  por  lo  tanto  los  Estados  deben  garantizar  que  las mujeres,  las  niñas  y  las  adolescentes  puedan  ejercitar  su  propia  sexualidad  disponiendo  de  su propio  cuerpo,  así  como  proteger  la  normal  evolución  y  desarrollo  de  las  niñas  y  adolescentes para que cuando sean adultas puedan decidir en libertad su comportamiento sexual.</a:t>
            </a:r>
          </a:p>
          <a:p>
            <a:endParaRPr lang="es-ES_tradnl" sz="2600"/>
          </a:p>
        </p:txBody>
      </p:sp>
      <p:pic>
        <p:nvPicPr>
          <p:cNvPr id="4" name="officeArt object" descr="MESECVI-LowRes"/>
          <p:cNvPicPr/>
          <p:nvPr/>
        </p:nvPicPr>
        <p:blipFill>
          <a:blip r:embed="rId2">
            <a:extLst/>
          </a:blip>
          <a:stretch>
            <a:fillRect/>
          </a:stretch>
        </p:blipFill>
        <p:spPr>
          <a:xfrm>
            <a:off x="9647694" y="0"/>
            <a:ext cx="2426453" cy="1702726"/>
          </a:xfrm>
          <a:prstGeom prst="rect">
            <a:avLst/>
          </a:prstGeom>
          <a:ln w="12700" cap="flat">
            <a:noFill/>
            <a:miter lim="400000"/>
          </a:ln>
          <a:effectLst/>
        </p:spPr>
      </p:pic>
    </p:spTree>
    <p:extLst>
      <p:ext uri="{BB962C8B-B14F-4D97-AF65-F5344CB8AC3E}">
        <p14:creationId xmlns:p14="http://schemas.microsoft.com/office/powerpoint/2010/main" val="1022963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Wisp_16x9</Template>
  <TotalTime>914</TotalTime>
  <Words>2809</Words>
  <Application>Microsoft Office PowerPoint</Application>
  <PresentationFormat>Custom</PresentationFormat>
  <Paragraphs>205</Paragraphs>
  <Slides>26</Slides>
  <Notes>9</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Espiral</vt:lpstr>
      <vt:lpstr>Declaración  sobre  la   Violencia  contra las  mujeres, niñas  y adolescentes  y sus   Derechos Sexuales y Reproductivos</vt:lpstr>
      <vt:lpstr>MESECVI</vt:lpstr>
      <vt:lpstr>PowerPoint Presentation</vt:lpstr>
      <vt:lpstr>PowerPoint Presentation</vt:lpstr>
      <vt:lpstr>PowerPoint Presentation</vt:lpstr>
      <vt:lpstr>MESECVI  SEGUNDO INFORME HEMISFERICO</vt:lpstr>
      <vt:lpstr>Derechos Sexuales y Reproductivos</vt:lpstr>
      <vt:lpstr>Derechos Sexuales y Reproductivos</vt:lpstr>
      <vt:lpstr>Libertad Sexual </vt:lpstr>
      <vt:lpstr>Violencia Sexual</vt:lpstr>
      <vt:lpstr>Violencia sexual</vt:lpstr>
      <vt:lpstr>Legislacion, Violencia y Derechos sexuales y reproductivos</vt:lpstr>
      <vt:lpstr>Salud sexual y reproductiva y violencia institucional</vt:lpstr>
      <vt:lpstr>Salud sexual y Salud reproductiva </vt:lpstr>
      <vt:lpstr>Servicios de salud sexual y reproductiva</vt:lpstr>
      <vt:lpstr>Debida diligencia</vt:lpstr>
      <vt:lpstr>Acceso a la Justicia</vt:lpstr>
      <vt:lpstr>Acceso a la Justicia</vt:lpstr>
      <vt:lpstr>Recomendaciones Sancion de la violencia sexual</vt:lpstr>
      <vt:lpstr>Recomendaciones Trato a las víctima si en la justicia</vt:lpstr>
      <vt:lpstr>Recomendaciones  Investigación y prueba</vt:lpstr>
      <vt:lpstr>Recomendaciones Debida Diligencia</vt:lpstr>
      <vt:lpstr>Recomendaciones Prevención</vt:lpstr>
      <vt:lpstr>Recomendaciones Servicios de atención </vt:lpstr>
      <vt:lpstr>Recomendaciones Aborto Seguro y Anticoncepción</vt:lpstr>
      <vt:lpstr>Recomendaciones Participación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diana gonzalez</dc:creator>
  <cp:lastModifiedBy>%username%</cp:lastModifiedBy>
  <cp:revision>320</cp:revision>
  <dcterms:created xsi:type="dcterms:W3CDTF">2015-06-18T00:56:52Z</dcterms:created>
  <dcterms:modified xsi:type="dcterms:W3CDTF">2015-06-19T20:17:42Z</dcterms:modified>
</cp:coreProperties>
</file>