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8" r:id="rId1"/>
  </p:sldMasterIdLst>
  <p:notesMasterIdLst>
    <p:notesMasterId r:id="rId47"/>
  </p:notesMasterIdLst>
  <p:sldIdLst>
    <p:sldId id="256" r:id="rId2"/>
    <p:sldId id="318" r:id="rId3"/>
    <p:sldId id="258" r:id="rId4"/>
    <p:sldId id="259" r:id="rId5"/>
    <p:sldId id="290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66" r:id="rId22"/>
    <p:sldId id="268" r:id="rId23"/>
    <p:sldId id="270" r:id="rId24"/>
    <p:sldId id="285" r:id="rId25"/>
    <p:sldId id="271" r:id="rId26"/>
    <p:sldId id="272" r:id="rId27"/>
    <p:sldId id="273" r:id="rId28"/>
    <p:sldId id="274" r:id="rId29"/>
    <p:sldId id="276" r:id="rId30"/>
    <p:sldId id="277" r:id="rId31"/>
    <p:sldId id="287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9" r:id="rId44"/>
    <p:sldId id="281" r:id="rId45"/>
    <p:sldId id="28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4667" autoAdjust="0"/>
  </p:normalViewPr>
  <p:slideViewPr>
    <p:cSldViewPr snapToGrid="0" snapToObjects="1">
      <p:cViewPr varScale="1">
        <p:scale>
          <a:sx n="49" d="100"/>
          <a:sy n="49" d="100"/>
        </p:scale>
        <p:origin x="-108" y="-1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6C09A-F6E6-2147-9F8A-FF7E9E98420B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834F7-9A6A-9B43-95BE-EC38994EB73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176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34F7-9A6A-9B43-95BE-EC38994EB734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1787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4114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72218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32295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2663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6350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40885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20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6192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34F7-9A6A-9B43-95BE-EC38994EB734}" type="slidenum">
              <a:rPr lang="es-ES_tradnl" smtClean="0"/>
              <a:t>45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178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2347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2478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30724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61865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94316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7241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23303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38697-2BB5-497F-9E96-B59470742D00}" type="slidenum">
              <a:rPr lang="es-SV" smtClean="0"/>
              <a:t>13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2398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_tradnl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EA1CFD0-96AF-1846-963C-2359F5CFEDC4}" type="datetimeFigureOut">
              <a:rPr lang="en-US" smtClean="0"/>
              <a:t>2/5/2016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345142"/>
            <a:ext cx="8833104" cy="6357409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298EA6-8E2D-5B49-BFEE-1DBB8F4F1226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 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83" y="838125"/>
            <a:ext cx="8852034" cy="5971601"/>
          </a:xfrm>
          <a:prstGeom prst="rect">
            <a:avLst/>
          </a:prstGeom>
        </p:spPr>
      </p:pic>
      <p:pic>
        <p:nvPicPr>
          <p:cNvPr id="6" name="Picture 5" descr="WOLA_logo_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73485"/>
            <a:ext cx="2306527" cy="1300717"/>
          </a:xfrm>
          <a:prstGeom prst="rect">
            <a:avLst/>
          </a:prstGeom>
        </p:spPr>
      </p:pic>
      <p:pic>
        <p:nvPicPr>
          <p:cNvPr id="7" name="Picture 6" descr="IDPC comp logo 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21" y="5573485"/>
            <a:ext cx="2106984" cy="1315316"/>
          </a:xfrm>
          <a:prstGeom prst="rect">
            <a:avLst/>
          </a:prstGeom>
        </p:spPr>
      </p:pic>
      <p:pic>
        <p:nvPicPr>
          <p:cNvPr id="8" name="Picture 7" descr="DJ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05" y="5573484"/>
            <a:ext cx="2429697" cy="1315317"/>
          </a:xfrm>
          <a:prstGeom prst="rect">
            <a:avLst/>
          </a:prstGeom>
        </p:spPr>
      </p:pic>
      <p:pic>
        <p:nvPicPr>
          <p:cNvPr id="9" name="Picture 8" descr="CIM-LogoHighResColour-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99" y="5573485"/>
            <a:ext cx="2282801" cy="1284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3093" y="1760489"/>
            <a:ext cx="3290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i="1" dirty="0" smtClean="0">
                <a:solidFill>
                  <a:schemeClr val="bg1"/>
                </a:solidFill>
              </a:rPr>
              <a:t>A Guide to 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Policy</a:t>
            </a:r>
            <a:r>
              <a:rPr lang="es-ES_tradnl" sz="2800" b="1" i="1" dirty="0" smtClean="0">
                <a:solidFill>
                  <a:schemeClr val="bg1"/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Reform</a:t>
            </a:r>
            <a:r>
              <a:rPr lang="es-ES_tradnl" sz="2800" b="1" i="1" dirty="0" smtClean="0">
                <a:solidFill>
                  <a:schemeClr val="bg1"/>
                </a:solidFill>
              </a:rPr>
              <a:t> in 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Latin</a:t>
            </a:r>
            <a:r>
              <a:rPr lang="es-ES_tradnl" sz="2800" b="1" i="1" dirty="0" smtClean="0">
                <a:solidFill>
                  <a:schemeClr val="bg1"/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America</a:t>
            </a:r>
            <a:r>
              <a:rPr lang="es-ES_tradnl" sz="2800" b="1" i="1" dirty="0" smtClean="0">
                <a:solidFill>
                  <a:schemeClr val="bg1"/>
                </a:solidFill>
              </a:rPr>
              <a:t> and 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the</a:t>
            </a:r>
            <a:r>
              <a:rPr lang="es-ES_tradnl" sz="2800" b="1" i="1" dirty="0" smtClean="0">
                <a:solidFill>
                  <a:schemeClr val="bg1"/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bg1"/>
                </a:solidFill>
              </a:rPr>
              <a:t>Caribbean</a:t>
            </a:r>
            <a:r>
              <a:rPr lang="es-ES_tradnl" sz="2800" b="1" i="1" dirty="0" smtClean="0">
                <a:solidFill>
                  <a:schemeClr val="bg1"/>
                </a:solidFill>
              </a:rPr>
              <a:t> </a:t>
            </a:r>
            <a:endParaRPr lang="es-ES_tradnl" sz="2800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983" y="144310"/>
            <a:ext cx="8852033" cy="120032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600" b="1" dirty="0" err="1" smtClean="0">
                <a:latin typeface="+mj-lt"/>
              </a:rPr>
              <a:t>Women</a:t>
            </a:r>
            <a:r>
              <a:rPr lang="es-ES_tradnl" sz="3600" b="1" dirty="0" smtClean="0">
                <a:latin typeface="+mj-lt"/>
              </a:rPr>
              <a:t>, </a:t>
            </a:r>
            <a:r>
              <a:rPr lang="es-ES_tradnl" sz="3600" b="1" dirty="0" err="1" smtClean="0">
                <a:latin typeface="+mj-lt"/>
              </a:rPr>
              <a:t>Drug</a:t>
            </a:r>
            <a:r>
              <a:rPr lang="es-ES_tradnl" sz="3600" b="1" dirty="0" smtClean="0">
                <a:latin typeface="+mj-lt"/>
              </a:rPr>
              <a:t> </a:t>
            </a:r>
            <a:r>
              <a:rPr lang="es-ES_tradnl" sz="3600" b="1" dirty="0" err="1" smtClean="0">
                <a:latin typeface="+mj-lt"/>
              </a:rPr>
              <a:t>Policies</a:t>
            </a:r>
            <a:r>
              <a:rPr lang="es-ES_tradnl" sz="3600" b="1" dirty="0" smtClean="0">
                <a:latin typeface="+mj-lt"/>
              </a:rPr>
              <a:t> and </a:t>
            </a:r>
            <a:r>
              <a:rPr lang="es-ES_tradnl" sz="3600" b="1" dirty="0" err="1" smtClean="0">
                <a:latin typeface="+mj-lt"/>
              </a:rPr>
              <a:t>Incarceration</a:t>
            </a:r>
            <a:endParaRPr lang="es-ES_tradnl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80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95" y="0"/>
            <a:ext cx="9291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93"/>
            <a:ext cx="9144000" cy="65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90"/>
            <a:ext cx="9144000" cy="66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96"/>
            <a:ext cx="9144000" cy="67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7" y="181419"/>
            <a:ext cx="8728958" cy="545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93"/>
            <a:ext cx="9144000" cy="67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58470"/>
            <a:ext cx="8534400" cy="758952"/>
          </a:xfrm>
        </p:spPr>
        <p:txBody>
          <a:bodyPr/>
          <a:lstStyle/>
          <a:p>
            <a:r>
              <a:rPr lang="es-ES_tradnl" b="1" dirty="0" smtClean="0"/>
              <a:t>Guide: </a:t>
            </a:r>
            <a:r>
              <a:rPr lang="es-ES_tradnl" b="1" dirty="0" err="1" smtClean="0"/>
              <a:t>Overview</a:t>
            </a:r>
            <a:r>
              <a:rPr lang="es-ES_tradnl" b="1" dirty="0" smtClean="0"/>
              <a:t> and </a:t>
            </a:r>
            <a:r>
              <a:rPr lang="es-ES_tradnl" b="1" dirty="0" err="1" smtClean="0"/>
              <a:t>Objectives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To </a:t>
            </a:r>
            <a:r>
              <a:rPr lang="en-US" dirty="0"/>
              <a:t>reduce the female prison population in the </a:t>
            </a:r>
            <a:r>
              <a:rPr lang="en-US" dirty="0" smtClean="0"/>
              <a:t>region.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Current </a:t>
            </a:r>
            <a:r>
              <a:rPr lang="en-US" dirty="0"/>
              <a:t>drug control policies have led to excessive criminalization and incarceration of women, and </a:t>
            </a:r>
            <a:r>
              <a:rPr lang="en-US" dirty="0" smtClean="0"/>
              <a:t>such </a:t>
            </a:r>
            <a:r>
              <a:rPr lang="en-US" dirty="0"/>
              <a:t>policies need to be reconsidered from their </a:t>
            </a:r>
            <a:r>
              <a:rPr lang="en-US" dirty="0" smtClean="0"/>
              <a:t>foundations</a:t>
            </a:r>
            <a:r>
              <a:rPr lang="en-US" dirty="0"/>
              <a:t>. 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US" dirty="0"/>
              <a:t>R</a:t>
            </a:r>
            <a:r>
              <a:rPr lang="en-US" dirty="0" smtClean="0"/>
              <a:t>ecommendations </a:t>
            </a:r>
            <a:r>
              <a:rPr lang="en-US" dirty="0"/>
              <a:t>on the issue of women incarcerated for drug offenses in Latin America and the </a:t>
            </a:r>
            <a:r>
              <a:rPr lang="en-US" dirty="0" smtClean="0"/>
              <a:t>Caribbean. 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oes </a:t>
            </a:r>
            <a:r>
              <a:rPr lang="en-US" dirty="0"/>
              <a:t>not encompass </a:t>
            </a:r>
            <a:r>
              <a:rPr lang="en-US" dirty="0" smtClean="0"/>
              <a:t>issues </a:t>
            </a:r>
            <a:r>
              <a:rPr lang="en-US" dirty="0"/>
              <a:t>affecting the general prison population, though it </a:t>
            </a:r>
            <a:r>
              <a:rPr lang="en-US" dirty="0" smtClean="0"/>
              <a:t>refers </a:t>
            </a:r>
            <a:r>
              <a:rPr lang="en-US" dirty="0"/>
              <a:t>to pregnant women and mothers, since the vast majority of women in prison for drug offenses are single mothers.</a:t>
            </a:r>
            <a:r>
              <a:rPr lang="en-GB" dirty="0"/>
              <a:t> </a:t>
            </a:r>
            <a:r>
              <a:rPr lang="es-ES_tradnl" dirty="0"/>
              <a:t> </a:t>
            </a:r>
            <a:endParaRPr lang="en-GB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7625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5" y="281248"/>
            <a:ext cx="8534400" cy="1491617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en-GB" dirty="0"/>
              <a:t/>
            </a:r>
            <a:br>
              <a:rPr lang="en-GB" dirty="0"/>
            </a:br>
            <a:r>
              <a:rPr lang="es-ES_tradnl" b="1" dirty="0" err="1"/>
              <a:t>W</a:t>
            </a:r>
            <a:r>
              <a:rPr lang="es-ES_tradnl" b="1" dirty="0" err="1" smtClean="0"/>
              <a:t>omen’s</a:t>
            </a:r>
            <a:r>
              <a:rPr lang="es-ES_tradnl" b="1" dirty="0" smtClean="0"/>
              <a:t> </a:t>
            </a:r>
            <a:r>
              <a:rPr lang="es-ES_tradnl" b="1" dirty="0" err="1"/>
              <a:t>I</a:t>
            </a:r>
            <a:r>
              <a:rPr lang="es-ES_tradnl" b="1" dirty="0" err="1" smtClean="0"/>
              <a:t>ncarceration</a:t>
            </a:r>
            <a:r>
              <a:rPr lang="es-ES_tradnl" b="1" dirty="0" smtClean="0"/>
              <a:t>: </a:t>
            </a:r>
            <a:br>
              <a:rPr lang="es-ES_tradnl" b="1" dirty="0" smtClean="0"/>
            </a:br>
            <a:r>
              <a:rPr lang="en-US" b="1" dirty="0" smtClean="0"/>
              <a:t>An alarming </a:t>
            </a:r>
            <a:r>
              <a:rPr lang="en-US" b="1" dirty="0"/>
              <a:t>i</a:t>
            </a:r>
            <a:r>
              <a:rPr lang="en-US" b="1" dirty="0" smtClean="0"/>
              <a:t>ncrease</a:t>
            </a:r>
            <a:r>
              <a:rPr lang="en-GB" b="1" dirty="0"/>
              <a:t/>
            </a:r>
            <a:br>
              <a:rPr lang="en-GB" b="1" dirty="0"/>
            </a:br>
            <a:r>
              <a:rPr lang="en-GB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Women in the Americas are </a:t>
            </a:r>
            <a:r>
              <a:rPr lang="en-US" dirty="0"/>
              <a:t>being incarcerated for drug-related offenses in alarming numbers, with some of the highest global incarceration rates, along with Asia.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Incarceration </a:t>
            </a:r>
            <a:r>
              <a:rPr lang="en-US" dirty="0"/>
              <a:t>of women is growing at a faster </a:t>
            </a:r>
            <a:r>
              <a:rPr lang="en-US" dirty="0" smtClean="0"/>
              <a:t>pace than men. The population </a:t>
            </a:r>
            <a:r>
              <a:rPr lang="en-US" dirty="0"/>
              <a:t>of women prisoners in Latin America has climbed 51.6 % between 2000 and 2015, compared to 20 % for men.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driving forces behind these exorbitant rates of incarceration are the adoption of extremely punitive drug laws and the imposition of disproportionate penalties.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Argentina, Brazil, Costa Rica, and Peru, more than 60% of women prisoners are behind bars for drug-related offenses. 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2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73910"/>
            <a:ext cx="8534400" cy="102693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Guiding </a:t>
            </a:r>
            <a:r>
              <a:rPr lang="en-US" b="1" dirty="0"/>
              <a:t>P</a:t>
            </a:r>
            <a:r>
              <a:rPr lang="en-US" b="1" dirty="0" smtClean="0"/>
              <a:t>rinciples </a:t>
            </a:r>
            <a:r>
              <a:rPr lang="en-US" b="1" dirty="0"/>
              <a:t>for </a:t>
            </a:r>
            <a:r>
              <a:rPr lang="en-US" b="1" dirty="0" smtClean="0"/>
              <a:t>Policies </a:t>
            </a:r>
            <a:r>
              <a:rPr lang="en-US" b="1" dirty="0"/>
              <a:t>and </a:t>
            </a:r>
            <a:r>
              <a:rPr lang="en-US" b="1" dirty="0" smtClean="0"/>
              <a:t>Action </a:t>
            </a:r>
            <a:r>
              <a:rPr lang="en-GB" dirty="0"/>
              <a:t/>
            </a:r>
            <a:br>
              <a:rPr lang="en-GB" dirty="0"/>
            </a:b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riminal </a:t>
            </a:r>
            <a:r>
              <a:rPr lang="en-US" dirty="0"/>
              <a:t>justice should be used only as a last </a:t>
            </a:r>
            <a:r>
              <a:rPr lang="en-US" dirty="0" smtClean="0"/>
              <a:t>resort.</a:t>
            </a:r>
          </a:p>
          <a:p>
            <a:pPr marL="0" indent="0">
              <a:buNone/>
            </a:pPr>
            <a:endParaRPr lang="en-GB" dirty="0"/>
          </a:p>
          <a:p>
            <a:pPr lvl="0"/>
            <a:r>
              <a:rPr lang="en-US" dirty="0"/>
              <a:t>Gender mainstreaming needs to be incorporated when developing, implementing, and evaluating reforms to drug laws and policies</a:t>
            </a:r>
            <a:r>
              <a:rPr lang="en-US" dirty="0" smtClean="0"/>
              <a:t>. </a:t>
            </a:r>
          </a:p>
          <a:p>
            <a:pPr lvl="0"/>
            <a:endParaRPr lang="en-GB" dirty="0"/>
          </a:p>
          <a:p>
            <a:pPr lvl="0"/>
            <a:r>
              <a:rPr lang="en-US" dirty="0"/>
              <a:t>In order to minimize their side effects, drug policies should take into account the differential and incremental impact of their application on women and their families. </a:t>
            </a:r>
            <a:endParaRPr lang="en-US" dirty="0" smtClean="0"/>
          </a:p>
          <a:p>
            <a:pPr marL="0" lvl="0" indent="0">
              <a:buNone/>
            </a:pPr>
            <a:endParaRPr lang="en-GB" dirty="0"/>
          </a:p>
          <a:p>
            <a:pPr lvl="0"/>
            <a:r>
              <a:rPr lang="en-US" dirty="0"/>
              <a:t>Women, especially those incarcerated or formerly incarcerated, should be given a fundamental role in designing, implementing, and evaluating drug policies. </a:t>
            </a:r>
            <a:endParaRPr lang="en-US" dirty="0" smtClean="0"/>
          </a:p>
          <a:p>
            <a:pPr lvl="0"/>
            <a:endParaRPr lang="en-GB" dirty="0"/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6896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86579"/>
            <a:ext cx="8534400" cy="1270135"/>
          </a:xfrm>
        </p:spPr>
        <p:txBody>
          <a:bodyPr>
            <a:normAutofit/>
          </a:bodyPr>
          <a:lstStyle/>
          <a:p>
            <a:r>
              <a:rPr lang="es-ES_tradnl" b="1" dirty="0" smtClean="0"/>
              <a:t>Guide </a:t>
            </a:r>
            <a:r>
              <a:rPr lang="es-ES_tradnl" b="1" dirty="0" err="1" smtClean="0"/>
              <a:t>to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Policy</a:t>
            </a:r>
            <a:r>
              <a:rPr lang="es-ES_tradnl" b="1" dirty="0" smtClean="0"/>
              <a:t> </a:t>
            </a:r>
            <a:r>
              <a:rPr lang="es-ES_tradnl" b="1" dirty="0" err="1" smtClean="0"/>
              <a:t>Reform</a:t>
            </a:r>
            <a:r>
              <a:rPr lang="es-ES_tradnl" b="1" dirty="0" smtClean="0"/>
              <a:t>: </a:t>
            </a:r>
            <a:r>
              <a:rPr lang="es-ES_tradnl" b="1" dirty="0" err="1" smtClean="0"/>
              <a:t>Seven</a:t>
            </a:r>
            <a:r>
              <a:rPr lang="es-ES_tradnl" b="1" dirty="0" smtClean="0"/>
              <a:t> </a:t>
            </a:r>
            <a:r>
              <a:rPr lang="es-ES_tradnl" b="1" dirty="0" err="1" smtClean="0"/>
              <a:t>Specific</a:t>
            </a:r>
            <a:r>
              <a:rPr lang="es-ES_tradnl" b="1" dirty="0" smtClean="0"/>
              <a:t> </a:t>
            </a:r>
            <a:r>
              <a:rPr lang="es-ES_tradnl" b="1" dirty="0" err="1" smtClean="0"/>
              <a:t>Categories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M</a:t>
            </a:r>
            <a:r>
              <a:rPr lang="en-US" sz="3200" dirty="0" smtClean="0"/>
              <a:t>ore inclusive </a:t>
            </a:r>
            <a:r>
              <a:rPr lang="en-US" sz="3200" dirty="0"/>
              <a:t>drug </a:t>
            </a:r>
            <a:r>
              <a:rPr lang="en-US" sz="3200" dirty="0" smtClean="0"/>
              <a:t>policies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D</a:t>
            </a:r>
            <a:r>
              <a:rPr lang="en-US" sz="3200" b="1" dirty="0" smtClean="0"/>
              <a:t>rug </a:t>
            </a:r>
            <a:r>
              <a:rPr lang="en-US" sz="3200" b="1" dirty="0"/>
              <a:t>policy </a:t>
            </a:r>
            <a:r>
              <a:rPr lang="en-US" sz="3200" b="1" dirty="0" smtClean="0"/>
              <a:t>reforms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A</a:t>
            </a:r>
            <a:r>
              <a:rPr lang="en-US" sz="3200" b="1" dirty="0" smtClean="0"/>
              <a:t>lternatives </a:t>
            </a:r>
            <a:r>
              <a:rPr lang="en-US" sz="3200" b="1" dirty="0"/>
              <a:t>to I</a:t>
            </a:r>
            <a:r>
              <a:rPr lang="en-US" sz="3200" b="1" dirty="0" smtClean="0"/>
              <a:t>ncarceration </a:t>
            </a: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</a:t>
            </a:r>
            <a:r>
              <a:rPr lang="en-US" sz="3200" dirty="0" smtClean="0"/>
              <a:t>ultivation </a:t>
            </a:r>
            <a:r>
              <a:rPr lang="en-US" sz="3200" dirty="0"/>
              <a:t>and drug </a:t>
            </a:r>
            <a:r>
              <a:rPr lang="en-US" sz="3200" dirty="0" smtClean="0"/>
              <a:t>processing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Social </a:t>
            </a:r>
            <a:r>
              <a:rPr lang="en-US" sz="3200" dirty="0"/>
              <a:t>inclusion </a:t>
            </a:r>
            <a:r>
              <a:rPr lang="en-US" sz="3200" dirty="0" smtClean="0"/>
              <a:t>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Women </a:t>
            </a:r>
            <a:r>
              <a:rPr lang="en-US" sz="3200" b="1" dirty="0"/>
              <a:t>who are pregnant or have </a:t>
            </a:r>
            <a:r>
              <a:rPr lang="en-US" sz="3200" b="1" dirty="0" smtClean="0"/>
              <a:t>dependents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</a:t>
            </a:r>
            <a:r>
              <a:rPr lang="en-US" sz="3200" dirty="0" smtClean="0"/>
              <a:t>ata </a:t>
            </a:r>
            <a:r>
              <a:rPr lang="en-US" sz="3200" dirty="0"/>
              <a:t>collection and </a:t>
            </a:r>
            <a:r>
              <a:rPr lang="en-US" sz="3200" dirty="0" smtClean="0"/>
              <a:t>analysis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9425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87330"/>
            <a:ext cx="8534400" cy="758952"/>
          </a:xfrm>
        </p:spPr>
        <p:txBody>
          <a:bodyPr/>
          <a:lstStyle/>
          <a:p>
            <a:r>
              <a:rPr lang="es-ES_tradnl" b="1" dirty="0" err="1" smtClean="0"/>
              <a:t>Drug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Policy</a:t>
            </a:r>
            <a:r>
              <a:rPr lang="es-ES_tradnl" b="1" dirty="0" smtClean="0"/>
              <a:t> </a:t>
            </a:r>
            <a:r>
              <a:rPr lang="es-ES_tradnl" b="1" dirty="0" err="1" smtClean="0"/>
              <a:t>Reforms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sz="2800" i="1" dirty="0" err="1" smtClean="0"/>
              <a:t>Five</a:t>
            </a:r>
            <a:r>
              <a:rPr lang="es-ES_tradnl" sz="2800" i="1" dirty="0" smtClean="0"/>
              <a:t> </a:t>
            </a:r>
            <a:r>
              <a:rPr lang="es-ES_tradnl" sz="2800" i="1" dirty="0" err="1" smtClean="0"/>
              <a:t>areas</a:t>
            </a:r>
            <a:r>
              <a:rPr lang="es-ES_tradnl" sz="2800" i="1" dirty="0" smtClean="0"/>
              <a:t> of </a:t>
            </a:r>
            <a:r>
              <a:rPr lang="es-ES_tradnl" sz="2800" i="1" dirty="0" err="1" smtClean="0"/>
              <a:t>focus</a:t>
            </a:r>
            <a:r>
              <a:rPr lang="es-ES_tradnl" sz="2800" i="1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</a:t>
            </a:r>
            <a:r>
              <a:rPr lang="en-US" b="1" dirty="0" smtClean="0"/>
              <a:t>ecriminalizing </a:t>
            </a:r>
            <a:r>
              <a:rPr lang="en-US" b="1" dirty="0"/>
              <a:t>drug use; 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Proportionality in sentencing;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Pardons, amnesties, commutation and retroactive reduction of sentences;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Human couriers and foreign women;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Pretrial detention.</a:t>
            </a:r>
            <a:endParaRPr lang="en-GB" b="1" dirty="0" smtClean="0"/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162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Decriminalising</a:t>
            </a:r>
            <a:r>
              <a:rPr lang="es-ES_tradnl" dirty="0" smtClean="0"/>
              <a:t> </a:t>
            </a:r>
            <a:r>
              <a:rPr lang="es-ES_tradnl" dirty="0" err="1"/>
              <a:t>d</a:t>
            </a:r>
            <a:r>
              <a:rPr lang="es-ES_tradnl" dirty="0" err="1" smtClean="0"/>
              <a:t>rug</a:t>
            </a:r>
            <a:r>
              <a:rPr lang="es-ES_tradnl" dirty="0" smtClean="0"/>
              <a:t> use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riminalization </a:t>
            </a:r>
            <a:r>
              <a:rPr lang="en-US" dirty="0"/>
              <a:t>of drug users persists</a:t>
            </a:r>
            <a:r>
              <a:rPr lang="en-US" dirty="0" smtClean="0"/>
              <a:t>. The </a:t>
            </a:r>
            <a:r>
              <a:rPr lang="en-US" dirty="0"/>
              <a:t>stigmatization of drug users is a constant violation of their fundamental rights.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Women </a:t>
            </a:r>
            <a:r>
              <a:rPr lang="en-US" dirty="0"/>
              <a:t>are even more stigmatized for using </a:t>
            </a:r>
            <a:r>
              <a:rPr lang="en-US" dirty="0" smtClean="0"/>
              <a:t>drugs.</a:t>
            </a:r>
          </a:p>
          <a:p>
            <a:endParaRPr lang="en-GB" dirty="0"/>
          </a:p>
          <a:p>
            <a:pPr lvl="0"/>
            <a:r>
              <a:rPr lang="en-US" dirty="0"/>
              <a:t>The use, possession, and cultivation of drugs for personal use should be decriminalized; criminal prosecution should not be used in these cases</a:t>
            </a:r>
            <a:r>
              <a:rPr lang="en-US" dirty="0" smtClean="0"/>
              <a:t>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4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Proportionality</a:t>
            </a:r>
            <a:r>
              <a:rPr lang="es-ES_tradnl" dirty="0" smtClean="0"/>
              <a:t> in </a:t>
            </a:r>
            <a:r>
              <a:rPr lang="es-ES_tradnl" dirty="0" err="1" smtClean="0"/>
              <a:t>Sentencing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Distinguish between: 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low-level, mid-level, and high-level drug offenses; (ii) one’s rank in the criminal network; and (iii) violent and non-violent offenses. </a:t>
            </a:r>
            <a:endParaRPr lang="en-US" dirty="0" smtClean="0"/>
          </a:p>
          <a:p>
            <a:pPr lvl="0"/>
            <a:endParaRPr lang="en-GB" dirty="0"/>
          </a:p>
          <a:p>
            <a:pPr lvl="0"/>
            <a:r>
              <a:rPr lang="en-US" dirty="0"/>
              <a:t>Eliminate mandatory minimum sentences</a:t>
            </a:r>
            <a:r>
              <a:rPr lang="en-US" dirty="0" smtClean="0"/>
              <a:t>.</a:t>
            </a:r>
          </a:p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dirty="0" smtClean="0"/>
              <a:t>Legal </a:t>
            </a:r>
            <a:r>
              <a:rPr lang="en-US" dirty="0"/>
              <a:t>frameworks allow for the possibility to reduce sentences and promote alternatives to incarceration</a:t>
            </a:r>
            <a:r>
              <a:rPr lang="en-US" dirty="0" smtClean="0"/>
              <a:t>.</a:t>
            </a:r>
          </a:p>
          <a:p>
            <a:pPr marL="0" lvl="0" indent="0">
              <a:buNone/>
            </a:pPr>
            <a:endParaRPr lang="en-US" dirty="0" smtClean="0"/>
          </a:p>
          <a:p>
            <a:pPr lvl="0">
              <a:buFont typeface="Wingdings 2" charset="2"/>
              <a:buChar char=""/>
            </a:pPr>
            <a:r>
              <a:rPr lang="en-US" dirty="0" smtClean="0"/>
              <a:t>Several </a:t>
            </a:r>
            <a:r>
              <a:rPr lang="en-US" dirty="0"/>
              <a:t>factors should be considered, including: </a:t>
            </a:r>
            <a:r>
              <a:rPr lang="en-US" dirty="0" smtClean="0"/>
              <a:t>poverty </a:t>
            </a:r>
            <a:r>
              <a:rPr lang="en-US" dirty="0"/>
              <a:t>and social exclusion, </a:t>
            </a:r>
            <a:r>
              <a:rPr lang="en-US" dirty="0" smtClean="0"/>
              <a:t>caregiver status and role as </a:t>
            </a:r>
            <a:r>
              <a:rPr lang="en-US" dirty="0"/>
              <a:t>head of </a:t>
            </a:r>
            <a:r>
              <a:rPr lang="en-US" dirty="0" smtClean="0"/>
              <a:t>household, </a:t>
            </a:r>
            <a:r>
              <a:rPr lang="en-US" dirty="0"/>
              <a:t>level of </a:t>
            </a:r>
            <a:r>
              <a:rPr lang="en-US" dirty="0" smtClean="0"/>
              <a:t>education, </a:t>
            </a:r>
            <a:r>
              <a:rPr lang="en-US" dirty="0"/>
              <a:t>gender </a:t>
            </a:r>
            <a:r>
              <a:rPr lang="en-US" dirty="0" smtClean="0"/>
              <a:t>violence, among others that </a:t>
            </a:r>
            <a:r>
              <a:rPr lang="en-US" dirty="0"/>
              <a:t>may have contributed to the engagement in criminal conduct. </a:t>
            </a:r>
            <a:endParaRPr lang="en-US" dirty="0" smtClean="0"/>
          </a:p>
          <a:p>
            <a:pPr marL="0" lv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2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15180"/>
            <a:ext cx="8534400" cy="758952"/>
          </a:xfrm>
        </p:spPr>
        <p:txBody>
          <a:bodyPr/>
          <a:lstStyle/>
          <a:p>
            <a:r>
              <a:rPr lang="es-ES_tradnl" dirty="0" smtClean="0"/>
              <a:t> </a:t>
            </a:r>
            <a:r>
              <a:rPr lang="es-ES_tradnl" b="1" dirty="0" smtClean="0"/>
              <a:t>Human </a:t>
            </a:r>
            <a:r>
              <a:rPr lang="es-ES_tradnl" b="1" dirty="0" err="1" smtClean="0"/>
              <a:t>Couriers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Human Couriers, or ‘</a:t>
            </a:r>
            <a:r>
              <a:rPr lang="en-US" sz="2400" i="1" dirty="0" smtClean="0"/>
              <a:t>mules</a:t>
            </a:r>
            <a:r>
              <a:rPr lang="en-US" sz="2400" dirty="0" smtClean="0"/>
              <a:t>’ usually have </a:t>
            </a:r>
            <a:r>
              <a:rPr lang="en-US" sz="2400" dirty="0"/>
              <a:t>no prior criminal record  and many are foreign </a:t>
            </a:r>
            <a:r>
              <a:rPr lang="en-US" sz="2400" dirty="0" smtClean="0"/>
              <a:t>women. </a:t>
            </a:r>
            <a:r>
              <a:rPr lang="en-US" sz="2400" dirty="0"/>
              <a:t>Used by organized criminal groups, the ones who really profit from these illicit activities.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Argentina </a:t>
            </a:r>
            <a:r>
              <a:rPr lang="en-US" sz="2400" dirty="0"/>
              <a:t>shows </a:t>
            </a:r>
            <a:r>
              <a:rPr lang="en-US" sz="2400" dirty="0" smtClean="0"/>
              <a:t>9 in 10 </a:t>
            </a:r>
            <a:r>
              <a:rPr lang="en-US" sz="2400" dirty="0"/>
              <a:t>foreign women in prison for (federal level</a:t>
            </a:r>
            <a:r>
              <a:rPr lang="en-US" sz="2400" dirty="0" smtClean="0"/>
              <a:t>) drug </a:t>
            </a:r>
            <a:r>
              <a:rPr lang="en-US" sz="2400" dirty="0"/>
              <a:t>offenses </a:t>
            </a:r>
            <a:r>
              <a:rPr lang="en-US" sz="2400" dirty="0" smtClean="0"/>
              <a:t>were human </a:t>
            </a:r>
            <a:r>
              <a:rPr lang="en-US" sz="2400" dirty="0"/>
              <a:t>couriers; 96% were first-time offenders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pPr lvl="0"/>
            <a:r>
              <a:rPr lang="en-US" sz="2400" dirty="0"/>
              <a:t>Facilitate the transfer of foreign women, so that (with their consent) they can serve their sentences in their home country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28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4404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/>
              <a:t>The</a:t>
            </a:r>
            <a:r>
              <a:rPr lang="es-ES_tradnl" b="1" dirty="0" smtClean="0"/>
              <a:t> </a:t>
            </a:r>
            <a:r>
              <a:rPr lang="es-ES_tradnl" b="1" dirty="0" err="1"/>
              <a:t>E</a:t>
            </a:r>
            <a:r>
              <a:rPr lang="es-ES_tradnl" b="1" dirty="0" err="1" smtClean="0"/>
              <a:t>xcessive</a:t>
            </a:r>
            <a:r>
              <a:rPr lang="es-ES_tradnl" b="1" dirty="0" smtClean="0"/>
              <a:t> use of Pre-Trial </a:t>
            </a:r>
            <a:r>
              <a:rPr lang="es-ES_tradnl" b="1" dirty="0" err="1" smtClean="0"/>
              <a:t>Detention</a:t>
            </a:r>
            <a:r>
              <a:rPr lang="es-ES_tradnl" b="1" dirty="0" smtClean="0"/>
              <a:t> 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i="1" dirty="0" smtClean="0"/>
              <a:t>Many drug laws mandate Pre-trial detention regardless of the level of the drug crime.</a:t>
            </a:r>
          </a:p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dirty="0" smtClean="0"/>
              <a:t>Eliminate the </a:t>
            </a:r>
            <a:r>
              <a:rPr lang="en-US" dirty="0"/>
              <a:t>obligation to hold those accused of drug-related offenses in pretrial detention. </a:t>
            </a:r>
          </a:p>
          <a:p>
            <a:pPr lvl="0"/>
            <a:endParaRPr lang="en-GB" dirty="0"/>
          </a:p>
          <a:p>
            <a:pPr lvl="0"/>
            <a:r>
              <a:rPr lang="en-US" dirty="0" smtClean="0"/>
              <a:t>Do </a:t>
            </a:r>
            <a:r>
              <a:rPr lang="en-US" dirty="0"/>
              <a:t>not use pretrial detention for pregnant women or women with </a:t>
            </a:r>
            <a:r>
              <a:rPr lang="en-US" dirty="0" smtClean="0"/>
              <a:t>dependents. </a:t>
            </a:r>
            <a:r>
              <a:rPr lang="en-US" dirty="0"/>
              <a:t>In such cases, house arrest or supervised release should be used, such that the fundamental rights of the offender and her family are not violated. </a:t>
            </a:r>
            <a:endParaRPr lang="en-US" dirty="0" smtClean="0"/>
          </a:p>
          <a:p>
            <a:pPr marL="0" lvl="0" indent="0">
              <a:buNone/>
            </a:pPr>
            <a:endParaRPr lang="en-GB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502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2961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/>
              <a:t>Women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Drug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Policies</a:t>
            </a:r>
            <a:r>
              <a:rPr lang="es-ES_tradnl" b="1" dirty="0" smtClean="0"/>
              <a:t> and </a:t>
            </a:r>
            <a:r>
              <a:rPr lang="es-ES_tradnl" b="1" dirty="0" err="1" smtClean="0"/>
              <a:t>Incarceration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Incarceration as </a:t>
            </a:r>
            <a:r>
              <a:rPr lang="en-US" dirty="0"/>
              <a:t>a response to drugs has </a:t>
            </a:r>
            <a:r>
              <a:rPr lang="en-US" dirty="0" smtClean="0"/>
              <a:t>a disproportionately </a:t>
            </a:r>
            <a:r>
              <a:rPr lang="en-US" dirty="0"/>
              <a:t>negative impact on women.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Their </a:t>
            </a:r>
            <a:r>
              <a:rPr lang="en-US" dirty="0"/>
              <a:t>incarceration contributes little if anything to dismantling illegal drug markets or improving public security.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Prison </a:t>
            </a:r>
            <a:r>
              <a:rPr lang="en-US" dirty="0"/>
              <a:t>limits chances of finding employment when released from </a:t>
            </a:r>
            <a:r>
              <a:rPr lang="en-US" dirty="0" smtClean="0"/>
              <a:t>prison.</a:t>
            </a:r>
          </a:p>
          <a:p>
            <a:endParaRPr lang="en-US" dirty="0"/>
          </a:p>
          <a:p>
            <a:r>
              <a:rPr lang="en-US" dirty="0"/>
              <a:t>Perpetuates a vicious cycle of poverty, involvement in drug markets, and incarceration.  </a:t>
            </a:r>
            <a:endParaRPr lang="en-GB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10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29610"/>
            <a:ext cx="8534400" cy="983138"/>
          </a:xfrm>
        </p:spPr>
        <p:txBody>
          <a:bodyPr>
            <a:normAutofit fontScale="90000"/>
          </a:bodyPr>
          <a:lstStyle/>
          <a:p>
            <a:r>
              <a:rPr lang="es-ES_tradnl" dirty="0" err="1" smtClean="0"/>
              <a:t>Alternatives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Incarceration</a:t>
            </a:r>
            <a:r>
              <a:rPr lang="es-ES_tradnl" dirty="0" smtClean="0"/>
              <a:t>: A </a:t>
            </a:r>
            <a:r>
              <a:rPr lang="es-ES_tradnl" dirty="0" err="1" smtClean="0"/>
              <a:t>gender</a:t>
            </a:r>
            <a:r>
              <a:rPr lang="es-ES_tradnl" dirty="0" smtClean="0"/>
              <a:t> </a:t>
            </a:r>
            <a:r>
              <a:rPr lang="es-ES_tradnl" dirty="0" err="1" smtClean="0"/>
              <a:t>Perspective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Alternatives to incarceration </a:t>
            </a:r>
            <a:r>
              <a:rPr lang="en-US" dirty="0" smtClean="0"/>
              <a:t>should:</a:t>
            </a:r>
          </a:p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dirty="0" smtClean="0"/>
              <a:t>Be </a:t>
            </a:r>
            <a:r>
              <a:rPr lang="en-US" dirty="0"/>
              <a:t>aimed at providing more humane and effective responses to drug-related </a:t>
            </a:r>
            <a:r>
              <a:rPr lang="en-US" dirty="0" smtClean="0"/>
              <a:t>offenses.</a:t>
            </a:r>
          </a:p>
          <a:p>
            <a:pPr lvl="0"/>
            <a:r>
              <a:rPr lang="en-US" dirty="0"/>
              <a:t>R</a:t>
            </a:r>
            <a:r>
              <a:rPr lang="en-US" dirty="0" smtClean="0"/>
              <a:t>educe </a:t>
            </a:r>
            <a:r>
              <a:rPr lang="en-US" dirty="0"/>
              <a:t>the negative impacts and consequences of imprisonment, while </a:t>
            </a:r>
            <a:r>
              <a:rPr lang="en-US" dirty="0" smtClean="0"/>
              <a:t>limiting the </a:t>
            </a:r>
            <a:r>
              <a:rPr lang="en-US" dirty="0"/>
              <a:t>use of </a:t>
            </a:r>
            <a:r>
              <a:rPr lang="en-US" dirty="0" smtClean="0"/>
              <a:t>criminal sanctions.</a:t>
            </a:r>
          </a:p>
          <a:p>
            <a:pPr lvl="0"/>
            <a:r>
              <a:rPr lang="en-US" dirty="0" smtClean="0"/>
              <a:t>Focus on the economic autonomy and social integration of women.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err="1" smtClean="0"/>
              <a:t>When</a:t>
            </a:r>
            <a:r>
              <a:rPr lang="es-ES_tradnl" dirty="0" smtClean="0"/>
              <a:t> </a:t>
            </a:r>
            <a:r>
              <a:rPr lang="es-ES_tradnl" dirty="0" err="1" smtClean="0"/>
              <a:t>Implementing</a:t>
            </a:r>
            <a:r>
              <a:rPr lang="es-ES_tradnl" dirty="0" smtClean="0"/>
              <a:t> </a:t>
            </a:r>
            <a:r>
              <a:rPr lang="es-ES_tradnl" dirty="0" err="1" smtClean="0"/>
              <a:t>Alternatives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Remove </a:t>
            </a:r>
            <a:r>
              <a:rPr lang="en-US" dirty="0"/>
              <a:t>all legislative and practical obstacles that keep those who commit drug offenses from benefiting from </a:t>
            </a:r>
            <a:r>
              <a:rPr lang="en-US" dirty="0" smtClean="0"/>
              <a:t>non-custodial measures or </a:t>
            </a:r>
            <a:r>
              <a:rPr lang="en-US" dirty="0"/>
              <a:t>from being granted a suspended sentence, probation, or parole.</a:t>
            </a:r>
          </a:p>
          <a:p>
            <a:pPr lvl="0"/>
            <a:endParaRPr lang="en-US" dirty="0"/>
          </a:p>
          <a:p>
            <a:r>
              <a:rPr lang="en-US" dirty="0" smtClean="0"/>
              <a:t>Guarantee </a:t>
            </a:r>
            <a:r>
              <a:rPr lang="en-US" dirty="0"/>
              <a:t>every woman who is a first-time offender of a minor drug-related offense entry to programs outside the criminal justice system that make it possible to prevent any new offense from being committed with the support of a </a:t>
            </a:r>
            <a:r>
              <a:rPr lang="en-US" dirty="0" err="1"/>
              <a:t>multisectoral</a:t>
            </a:r>
            <a:r>
              <a:rPr lang="en-US" dirty="0"/>
              <a:t> network. 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738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93"/>
            <a:ext cx="9144000" cy="629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4166" y="0"/>
            <a:ext cx="9258166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89618"/>
            <a:ext cx="8534400" cy="915394"/>
          </a:xfrm>
        </p:spPr>
        <p:txBody>
          <a:bodyPr>
            <a:normAutofit fontScale="90000"/>
          </a:bodyPr>
          <a:lstStyle/>
          <a:p>
            <a:r>
              <a:rPr lang="es-ES_tradnl" b="1" dirty="0" err="1"/>
              <a:t>Women</a:t>
            </a:r>
            <a:r>
              <a:rPr lang="es-ES_tradnl" b="1" dirty="0"/>
              <a:t>, </a:t>
            </a:r>
            <a:r>
              <a:rPr lang="es-ES_tradnl" b="1" dirty="0" err="1"/>
              <a:t>Drug</a:t>
            </a:r>
            <a:r>
              <a:rPr lang="es-ES_tradnl" b="1" dirty="0"/>
              <a:t> </a:t>
            </a:r>
            <a:r>
              <a:rPr lang="es-ES_tradnl" b="1" dirty="0" err="1"/>
              <a:t>Policies</a:t>
            </a:r>
            <a:r>
              <a:rPr lang="es-ES_tradnl" b="1" dirty="0"/>
              <a:t> and </a:t>
            </a:r>
            <a:r>
              <a:rPr lang="es-ES_tradnl" b="1" dirty="0" err="1" smtClean="0"/>
              <a:t>Incarceration</a:t>
            </a:r>
            <a:r>
              <a:rPr lang="es-ES_tradnl" b="1" dirty="0" smtClean="0"/>
              <a:t>, cont. 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Incarceration </a:t>
            </a:r>
            <a:r>
              <a:rPr lang="en-US" dirty="0"/>
              <a:t>of women, caregivers in particular, can have devastating consequences for their families and communities.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Dependents are often abandoned and marginalized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Increases the likelihood of persons in their care consuming drugs or becoming involved in illegal trafficking networks.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98"/>
            <a:ext cx="9144000" cy="67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9895" y="0"/>
            <a:ext cx="9243895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3163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/>
              <a:t>Pregnant</a:t>
            </a:r>
            <a:r>
              <a:rPr lang="es-ES_tradnl" b="1" dirty="0" smtClean="0"/>
              <a:t> </a:t>
            </a:r>
            <a:r>
              <a:rPr lang="es-ES_tradnl" b="1" dirty="0" err="1" smtClean="0"/>
              <a:t>women</a:t>
            </a:r>
            <a:r>
              <a:rPr lang="es-ES_tradnl" b="1" dirty="0"/>
              <a:t> </a:t>
            </a:r>
            <a:r>
              <a:rPr lang="es-ES_tradnl" b="1" dirty="0" smtClean="0"/>
              <a:t>and </a:t>
            </a:r>
            <a:r>
              <a:rPr lang="es-ES_tradnl" b="1" dirty="0" err="1" smtClean="0"/>
              <a:t>women</a:t>
            </a:r>
            <a:r>
              <a:rPr lang="es-ES_tradnl" b="1" dirty="0" smtClean="0"/>
              <a:t> </a:t>
            </a:r>
            <a:r>
              <a:rPr lang="es-ES_tradnl" b="1" dirty="0" err="1" smtClean="0"/>
              <a:t>with</a:t>
            </a:r>
            <a:r>
              <a:rPr lang="es-ES_tradnl" b="1" dirty="0" smtClean="0"/>
              <a:t> </a:t>
            </a:r>
            <a:r>
              <a:rPr lang="es-ES_tradnl" b="1" dirty="0" err="1" smtClean="0"/>
              <a:t>dependents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no case should pregnant women or mothers of minor children who have been detained or convicted of non-violent drug offenses go to prison. Alternative measures should be adopted. </a:t>
            </a:r>
          </a:p>
          <a:p>
            <a:pPr lvl="0"/>
            <a:endParaRPr lang="en-GB" sz="2400" dirty="0"/>
          </a:p>
          <a:p>
            <a:pPr lvl="0"/>
            <a:r>
              <a:rPr lang="en-US" sz="2400" dirty="0"/>
              <a:t>Avoid discrimination against and criminalization of mothers and pregnant women who use drugs. In particular, avoid: mandatory confinement,  loss of custody of one’s children, criminalizing women for interrupting pregnancy, negatively impacting their sexual and reproductive health, and forced treatment for drug use. </a:t>
            </a:r>
            <a:endParaRPr lang="en-GB" sz="2400" dirty="0"/>
          </a:p>
          <a:p>
            <a:pPr marL="0" indent="0">
              <a:buNone/>
            </a:pP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33626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87330"/>
            <a:ext cx="8534400" cy="758952"/>
          </a:xfrm>
        </p:spPr>
        <p:txBody>
          <a:bodyPr>
            <a:normAutofit/>
          </a:bodyPr>
          <a:lstStyle/>
          <a:p>
            <a:r>
              <a:rPr lang="es-ES_tradnl" b="1" dirty="0" err="1" smtClean="0"/>
              <a:t>Additional</a:t>
            </a:r>
            <a:r>
              <a:rPr lang="es-ES_tradnl" b="1" dirty="0" smtClean="0"/>
              <a:t> </a:t>
            </a:r>
            <a:r>
              <a:rPr lang="es-ES_tradnl" b="1" dirty="0" err="1"/>
              <a:t>r</a:t>
            </a:r>
            <a:r>
              <a:rPr lang="es-ES_tradnl" b="1" dirty="0" err="1" smtClean="0"/>
              <a:t>esources</a:t>
            </a:r>
            <a:r>
              <a:rPr lang="es-ES_tradnl" b="1" dirty="0" smtClean="0"/>
              <a:t> </a:t>
            </a:r>
            <a:r>
              <a:rPr lang="es-ES_tradnl" b="1" dirty="0" err="1" smtClean="0"/>
              <a:t>to</a:t>
            </a:r>
            <a:r>
              <a:rPr lang="es-ES_tradnl" b="1" dirty="0" smtClean="0"/>
              <a:t> </a:t>
            </a:r>
            <a:r>
              <a:rPr lang="es-ES_tradnl" b="1" dirty="0" err="1" smtClean="0"/>
              <a:t>the</a:t>
            </a:r>
            <a:r>
              <a:rPr lang="es-ES_tradnl" b="1" dirty="0" smtClean="0"/>
              <a:t> Guide:</a:t>
            </a:r>
            <a:endParaRPr lang="es-ES_tradn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2400" dirty="0"/>
              <a:t>A report on alternatives to incarceration with a gender </a:t>
            </a:r>
            <a:r>
              <a:rPr lang="en-US" sz="2400" dirty="0" smtClean="0"/>
              <a:t>perspective.</a:t>
            </a:r>
          </a:p>
          <a:p>
            <a:pPr marL="514350" lvl="0" indent="-514350">
              <a:buFont typeface="+mj-lt"/>
              <a:buAutoNum type="arabicPeriod"/>
            </a:pPr>
            <a:endParaRPr lang="en-GB" sz="2400" dirty="0"/>
          </a:p>
          <a:p>
            <a:pPr marL="514350" lvl="0" indent="-514350">
              <a:buFont typeface="+mj-lt"/>
              <a:buAutoNum type="arabicPeriod"/>
            </a:pPr>
            <a:r>
              <a:rPr lang="en-US" sz="2400" dirty="0"/>
              <a:t>A compilation of </a:t>
            </a:r>
            <a:r>
              <a:rPr lang="en-US" sz="2400" dirty="0" smtClean="0"/>
              <a:t>innovative </a:t>
            </a:r>
            <a:r>
              <a:rPr lang="en-US" sz="2400" dirty="0"/>
              <a:t>approaches related to the issues addressed in the </a:t>
            </a:r>
            <a:r>
              <a:rPr lang="en-US" sz="2400" dirty="0" smtClean="0"/>
              <a:t>guide.</a:t>
            </a:r>
          </a:p>
          <a:p>
            <a:pPr marL="514350" lvl="0" indent="-514350">
              <a:buFont typeface="+mj-lt"/>
              <a:buAutoNum type="arabicPeriod"/>
            </a:pPr>
            <a:endParaRPr lang="en-GB" sz="2400" dirty="0"/>
          </a:p>
          <a:p>
            <a:pPr marL="514350" lvl="0" indent="-514350">
              <a:buFont typeface="+mj-lt"/>
              <a:buAutoNum type="arabicPeriod"/>
            </a:pPr>
            <a:r>
              <a:rPr lang="en-US" sz="2400" dirty="0"/>
              <a:t>A more detailed proposal on data collection and </a:t>
            </a:r>
            <a:r>
              <a:rPr lang="en-US" sz="2400" dirty="0" smtClean="0"/>
              <a:t>analysis.</a:t>
            </a:r>
          </a:p>
          <a:p>
            <a:pPr marL="514350" lvl="0" indent="-514350">
              <a:buFont typeface="+mj-lt"/>
              <a:buAutoNum type="arabicPeriod"/>
            </a:pPr>
            <a:endParaRPr lang="en-GB" sz="2400" dirty="0"/>
          </a:p>
          <a:p>
            <a:pPr marL="514350" lvl="0" indent="-514350">
              <a:buFont typeface="+mj-lt"/>
              <a:buAutoNum type="arabicPeriod"/>
            </a:pPr>
            <a:r>
              <a:rPr lang="en-US" sz="2400" dirty="0"/>
              <a:t>A series of photo-essays of women deprived of liberty for drug offenses. </a:t>
            </a:r>
            <a:endParaRPr lang="en-GB" sz="2400" dirty="0"/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942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75" y="300750"/>
            <a:ext cx="8788630" cy="7589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Thank you!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Grupo de Trabajo todos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9415"/>
          <a:stretch>
            <a:fillRect/>
          </a:stretch>
        </p:blipFill>
        <p:spPr>
          <a:xfrm>
            <a:off x="173175" y="1073634"/>
            <a:ext cx="8788630" cy="4572000"/>
          </a:xfrm>
        </p:spPr>
      </p:pic>
      <p:sp>
        <p:nvSpPr>
          <p:cNvPr id="6" name="Rectangle 5"/>
          <p:cNvSpPr/>
          <p:nvPr/>
        </p:nvSpPr>
        <p:spPr>
          <a:xfrm>
            <a:off x="0" y="5894662"/>
            <a:ext cx="9144000" cy="9815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 descr="WOLA_logo_gr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73485"/>
            <a:ext cx="2306527" cy="1300717"/>
          </a:xfrm>
          <a:prstGeom prst="rect">
            <a:avLst/>
          </a:prstGeom>
        </p:spPr>
      </p:pic>
      <p:pic>
        <p:nvPicPr>
          <p:cNvPr id="8" name="Picture 7" descr="IDPC comp logo RG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21" y="5573485"/>
            <a:ext cx="2106984" cy="1315316"/>
          </a:xfrm>
          <a:prstGeom prst="rect">
            <a:avLst/>
          </a:prstGeom>
        </p:spPr>
      </p:pic>
      <p:pic>
        <p:nvPicPr>
          <p:cNvPr id="9" name="Picture 8" descr="DJ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05" y="5573484"/>
            <a:ext cx="2429697" cy="1315317"/>
          </a:xfrm>
          <a:prstGeom prst="rect">
            <a:avLst/>
          </a:prstGeom>
        </p:spPr>
      </p:pic>
      <p:pic>
        <p:nvPicPr>
          <p:cNvPr id="10" name="Picture 9" descr="CIM-LogoHighResColour-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99" y="5573485"/>
            <a:ext cx="2282801" cy="12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0176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/>
              <a:t>Working</a:t>
            </a:r>
            <a:r>
              <a:rPr lang="es-ES_tradnl" b="1" dirty="0" smtClean="0"/>
              <a:t> </a:t>
            </a:r>
            <a:r>
              <a:rPr lang="es-ES_tradnl" b="1" dirty="0" err="1"/>
              <a:t>Group</a:t>
            </a:r>
            <a:r>
              <a:rPr lang="es-ES_tradnl" b="1" dirty="0"/>
              <a:t> </a:t>
            </a:r>
            <a:r>
              <a:rPr lang="es-ES_tradnl" b="1" dirty="0" err="1"/>
              <a:t>Members</a:t>
            </a:r>
            <a:r>
              <a:rPr lang="es-ES_tradnl" b="1" dirty="0"/>
              <a:t>: 10 </a:t>
            </a:r>
            <a:r>
              <a:rPr lang="es-ES_tradnl" b="1" dirty="0" err="1" smtClean="0"/>
              <a:t>Countries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Argentina</a:t>
            </a:r>
            <a:endParaRPr lang="en-US" sz="2000" dirty="0"/>
          </a:p>
          <a:p>
            <a:r>
              <a:rPr lang="en-US" sz="2000" dirty="0"/>
              <a:t>Brazil</a:t>
            </a:r>
          </a:p>
          <a:p>
            <a:r>
              <a:rPr lang="en-US" sz="2000" dirty="0"/>
              <a:t>Chile</a:t>
            </a:r>
          </a:p>
          <a:p>
            <a:r>
              <a:rPr lang="en-US" sz="2000" dirty="0"/>
              <a:t>Colombia</a:t>
            </a:r>
          </a:p>
          <a:p>
            <a:r>
              <a:rPr lang="en-US" sz="2000" dirty="0"/>
              <a:t>Costa Rica</a:t>
            </a:r>
          </a:p>
          <a:p>
            <a:r>
              <a:rPr lang="en-US" sz="2000" dirty="0"/>
              <a:t>Ecuador</a:t>
            </a:r>
          </a:p>
          <a:p>
            <a:r>
              <a:rPr lang="en-US" sz="2000" dirty="0"/>
              <a:t>United States (including Puerto Rico)</a:t>
            </a:r>
          </a:p>
          <a:p>
            <a:r>
              <a:rPr lang="en-US" sz="2000" dirty="0"/>
              <a:t>Mexico</a:t>
            </a:r>
          </a:p>
          <a:p>
            <a:r>
              <a:rPr lang="en-US" sz="2000" dirty="0"/>
              <a:t>United Kingdom</a:t>
            </a:r>
          </a:p>
          <a:p>
            <a:r>
              <a:rPr lang="en-US" sz="2000" dirty="0"/>
              <a:t>Uruguay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es-ES_tradnl" dirty="0"/>
          </a:p>
        </p:txBody>
      </p:sp>
      <p:sp>
        <p:nvSpPr>
          <p:cNvPr id="6" name="Rectangle 5"/>
          <p:cNvSpPr/>
          <p:nvPr/>
        </p:nvSpPr>
        <p:spPr>
          <a:xfrm>
            <a:off x="0" y="5894662"/>
            <a:ext cx="9144000" cy="9815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 descr="WOLA_logo_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73485"/>
            <a:ext cx="2306527" cy="1300717"/>
          </a:xfrm>
          <a:prstGeom prst="rect">
            <a:avLst/>
          </a:prstGeom>
        </p:spPr>
      </p:pic>
      <p:pic>
        <p:nvPicPr>
          <p:cNvPr id="8" name="Picture 7" descr="IDPC comp logo 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21" y="5573485"/>
            <a:ext cx="2106984" cy="1315316"/>
          </a:xfrm>
          <a:prstGeom prst="rect">
            <a:avLst/>
          </a:prstGeom>
        </p:spPr>
      </p:pic>
      <p:pic>
        <p:nvPicPr>
          <p:cNvPr id="9" name="Picture 8" descr="DJ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05" y="5573484"/>
            <a:ext cx="2429697" cy="1315317"/>
          </a:xfrm>
          <a:prstGeom prst="rect">
            <a:avLst/>
          </a:prstGeom>
        </p:spPr>
      </p:pic>
      <p:pic>
        <p:nvPicPr>
          <p:cNvPr id="10" name="Picture 9" descr="CIM-LogoHighResColour-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99" y="5573485"/>
            <a:ext cx="2282801" cy="12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407921"/>
            <a:ext cx="9144000" cy="145007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9"/>
            <a:ext cx="9144000" cy="63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78"/>
            <a:ext cx="9144000" cy="68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6178</TotalTime>
  <Words>1065</Words>
  <Application>Microsoft Office PowerPoint</Application>
  <PresentationFormat>On-screen Show (4:3)</PresentationFormat>
  <Paragraphs>138</Paragraphs>
  <Slides>45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Civic</vt:lpstr>
      <vt:lpstr>PowerPoint Presentation</vt:lpstr>
      <vt:lpstr>PowerPoint Presentation</vt:lpstr>
      <vt:lpstr>Women, Drug Policies and Incarceration</vt:lpstr>
      <vt:lpstr>Women, Drug Policies and Incarceration, cont. </vt:lpstr>
      <vt:lpstr>Working Group Members: 10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Guide: Overview and Objectives</vt:lpstr>
      <vt:lpstr>  Women’s Incarceration:  An alarming increase  </vt:lpstr>
      <vt:lpstr>Guiding Principles for Policies and Action  </vt:lpstr>
      <vt:lpstr>Guide to Policy Reform: Seven Specific Categories</vt:lpstr>
      <vt:lpstr>Drug Policy Reforms</vt:lpstr>
      <vt:lpstr>Decriminalising drug use</vt:lpstr>
      <vt:lpstr>Proportionality in Sentencing</vt:lpstr>
      <vt:lpstr> Human Couriers</vt:lpstr>
      <vt:lpstr>The Excessive use of Pre-Trial Detention </vt:lpstr>
      <vt:lpstr>Alternatives to Incarceration: A gender Perspective</vt:lpstr>
      <vt:lpstr> When Implementing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Pregnant women and women with dependents</vt:lpstr>
      <vt:lpstr>Additional resources to the Guide:</vt:lpstr>
      <vt:lpstr>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Nischa Pieris</dc:creator>
  <cp:lastModifiedBy>%username%</cp:lastModifiedBy>
  <cp:revision>61</cp:revision>
  <dcterms:created xsi:type="dcterms:W3CDTF">2016-01-31T19:28:35Z</dcterms:created>
  <dcterms:modified xsi:type="dcterms:W3CDTF">2016-02-05T16:22:50Z</dcterms:modified>
</cp:coreProperties>
</file>