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embeddings/oleObject1.bin" ContentType="application/vnd.openxmlformats-officedocument.oleObject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57" r:id="rId3"/>
    <p:sldId id="279" r:id="rId4"/>
    <p:sldId id="280" r:id="rId5"/>
    <p:sldId id="290" r:id="rId6"/>
    <p:sldId id="291" r:id="rId7"/>
    <p:sldId id="292" r:id="rId8"/>
    <p:sldId id="295" r:id="rId9"/>
    <p:sldId id="303" r:id="rId10"/>
    <p:sldId id="297" r:id="rId11"/>
    <p:sldId id="298" r:id="rId12"/>
    <p:sldId id="301" r:id="rId13"/>
    <p:sldId id="299" r:id="rId14"/>
    <p:sldId id="294" r:id="rId15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1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1781137673816"/>
          <c:y val="0.0509854747939884"/>
          <c:w val="0.616629224770568"/>
          <c:h val="0.7692990851654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Bolivia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1990.0</c:v>
                </c:pt>
                <c:pt idx="1">
                  <c:v>1995.0</c:v>
                </c:pt>
                <c:pt idx="2">
                  <c:v>2000.0</c:v>
                </c:pt>
                <c:pt idx="3">
                  <c:v>2005.0</c:v>
                </c:pt>
                <c:pt idx="4">
                  <c:v>2010.0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450.0</c:v>
                </c:pt>
                <c:pt idx="1">
                  <c:v>360.0</c:v>
                </c:pt>
                <c:pt idx="2">
                  <c:v>280.0</c:v>
                </c:pt>
                <c:pt idx="3">
                  <c:v>240.0</c:v>
                </c:pt>
                <c:pt idx="4">
                  <c:v>190.0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Colombia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1990.0</c:v>
                </c:pt>
                <c:pt idx="1">
                  <c:v>1995.0</c:v>
                </c:pt>
                <c:pt idx="2">
                  <c:v>2000.0</c:v>
                </c:pt>
                <c:pt idx="3">
                  <c:v>2005.0</c:v>
                </c:pt>
                <c:pt idx="4">
                  <c:v>2010.0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170.0</c:v>
                </c:pt>
                <c:pt idx="1">
                  <c:v>130.0</c:v>
                </c:pt>
                <c:pt idx="2">
                  <c:v>130.0</c:v>
                </c:pt>
                <c:pt idx="3">
                  <c:v>100.0</c:v>
                </c:pt>
                <c:pt idx="4">
                  <c:v>92.0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Ecuador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1990.0</c:v>
                </c:pt>
                <c:pt idx="1">
                  <c:v>1995.0</c:v>
                </c:pt>
                <c:pt idx="2">
                  <c:v>2000.0</c:v>
                </c:pt>
                <c:pt idx="3">
                  <c:v>2005.0</c:v>
                </c:pt>
                <c:pt idx="4">
                  <c:v>2010.0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180.0</c:v>
                </c:pt>
                <c:pt idx="1">
                  <c:v>150.0</c:v>
                </c:pt>
                <c:pt idx="2">
                  <c:v>130.0</c:v>
                </c:pt>
                <c:pt idx="3">
                  <c:v>110.0</c:v>
                </c:pt>
                <c:pt idx="4">
                  <c:v>110.0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Peru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1990.0</c:v>
                </c:pt>
                <c:pt idx="1">
                  <c:v>1995.0</c:v>
                </c:pt>
                <c:pt idx="2">
                  <c:v>2000.0</c:v>
                </c:pt>
                <c:pt idx="3">
                  <c:v>2005.0</c:v>
                </c:pt>
                <c:pt idx="4">
                  <c:v>2010.0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200.0</c:v>
                </c:pt>
                <c:pt idx="1">
                  <c:v>170.0</c:v>
                </c:pt>
                <c:pt idx="2">
                  <c:v>120.0</c:v>
                </c:pt>
                <c:pt idx="3">
                  <c:v>90.0</c:v>
                </c:pt>
                <c:pt idx="4">
                  <c:v>67.0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Venezuela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1990.0</c:v>
                </c:pt>
                <c:pt idx="1">
                  <c:v>1995.0</c:v>
                </c:pt>
                <c:pt idx="2">
                  <c:v>2000.0</c:v>
                </c:pt>
                <c:pt idx="3">
                  <c:v>2005.0</c:v>
                </c:pt>
                <c:pt idx="4">
                  <c:v>2010.0</c:v>
                </c:pt>
              </c:numCache>
            </c:numRef>
          </c:cat>
          <c:val>
            <c:numRef>
              <c:f>Sheet1!$F$2:$F$6</c:f>
              <c:numCache>
                <c:formatCode>General</c:formatCode>
                <c:ptCount val="5"/>
                <c:pt idx="0">
                  <c:v>94.0</c:v>
                </c:pt>
                <c:pt idx="1">
                  <c:v>98.0</c:v>
                </c:pt>
                <c:pt idx="2">
                  <c:v>91.0</c:v>
                </c:pt>
                <c:pt idx="3">
                  <c:v>94.0</c:v>
                </c:pt>
                <c:pt idx="4">
                  <c:v>92.0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4565976"/>
        <c:axId val="2095731544"/>
      </c:lineChart>
      <c:dateAx>
        <c:axId val="-2144565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95731544"/>
        <c:crosses val="autoZero"/>
        <c:auto val="0"/>
        <c:lblOffset val="100"/>
        <c:baseTimeUnit val="days"/>
        <c:majorUnit val="5.0"/>
        <c:majorTimeUnit val="days"/>
      </c:dateAx>
      <c:valAx>
        <c:axId val="20957315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+mj-lt"/>
                    <a:ea typeface="Verdana" pitchFamily="34" charset="0"/>
                    <a:cs typeface="Verdana" pitchFamily="34" charset="0"/>
                  </a:defRPr>
                </a:pPr>
                <a:r>
                  <a:rPr lang="en-AU" sz="1800" baseline="0" dirty="0" smtClean="0">
                    <a:latin typeface="+mj-lt"/>
                    <a:ea typeface="Verdana" pitchFamily="34" charset="0"/>
                    <a:cs typeface="Verdana" pitchFamily="34" charset="0"/>
                  </a:rPr>
                  <a:t>Number </a:t>
                </a:r>
                <a:r>
                  <a:rPr lang="en-AU" sz="1800" baseline="0" dirty="0">
                    <a:latin typeface="+mj-lt"/>
                    <a:ea typeface="Verdana" pitchFamily="34" charset="0"/>
                    <a:cs typeface="Verdana" pitchFamily="34" charset="0"/>
                  </a:rPr>
                  <a:t>of maternal deaths per 100,000 live </a:t>
                </a:r>
                <a:r>
                  <a:rPr lang="en-AU" sz="1800" baseline="0" dirty="0" smtClean="0">
                    <a:latin typeface="+mj-lt"/>
                    <a:ea typeface="Verdana" pitchFamily="34" charset="0"/>
                    <a:cs typeface="Verdana" pitchFamily="34" charset="0"/>
                  </a:rPr>
                  <a:t>births</a:t>
                </a:r>
                <a:endParaRPr lang="en-AU" sz="1800" dirty="0">
                  <a:latin typeface="+mj-lt"/>
                  <a:ea typeface="Verdana" pitchFamily="34" charset="0"/>
                  <a:cs typeface="Verdana" pitchFamily="34" charset="0"/>
                </a:endParaRPr>
              </a:p>
            </c:rich>
          </c:tx>
          <c:layout>
            <c:manualLayout>
              <c:xMode val="edge"/>
              <c:yMode val="edge"/>
              <c:x val="0.0171700899675569"/>
              <c:y val="0.077438953143137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445659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>
                <a:latin typeface="Palatino Linotype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>
                <a:latin typeface="Palatino Linotype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0D6C3E5-9933-42D4-9C98-78B9680A1BA6}" type="datetimeFigureOut">
              <a:rPr lang="en-US"/>
              <a:pPr>
                <a:defRPr/>
              </a:pPr>
              <a:t>6/18/15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>
                <a:latin typeface="Palatino Linotype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>
                <a:latin typeface="Palatino Linotype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5799169-45C8-471E-8E57-592B1B839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74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Esta es una presentación estratégica “Amplia” que presenta grandes líneas de avances que se han consolidado durante tres años.  Los avances se muestran por:</a:t>
            </a:r>
          </a:p>
          <a:p>
            <a:r>
              <a:rPr lang="en-US" b="1" smtClean="0"/>
              <a:t>1) Temas innovadores de salud pública facilitados por instrumentos e intervenciones con equipos e instrumentos de derechos humanos;</a:t>
            </a:r>
          </a:p>
          <a:p>
            <a:r>
              <a:rPr lang="en-US" b="1" smtClean="0"/>
              <a:t>2) Areas de avance en derechos humanos a lo largo de todos los Resultados Esperados del proyecto, mostrando amplias líneas y nuevos actores fortalecidos con tratados y estándares de derechos humanos como marco conceptual y jurídico unificador de estrategias que ha permitido revisar la rendición de cuentas y las responsabilidades de los distintos interesados directos (Ministerios de Salud, tribunales de justicia, legisladores, defensorías de derechos humanos y sociedad civil, entre otros;</a:t>
            </a:r>
          </a:p>
          <a:p>
            <a:r>
              <a:rPr lang="en-US" b="1" smtClean="0"/>
              <a:t>3) Los retos y oportunidades para el futuro (“El camino hacia adelante” o “the way forward”) en base a los resultados alcanzados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2326" indent="-232326" eaLnBrk="1" hangingPunct="1">
              <a:spcBef>
                <a:spcPct val="0"/>
              </a:spcBef>
              <a:buFontTx/>
              <a:buAutoNum type="arabicParenR"/>
            </a:pPr>
            <a:r>
              <a:rPr lang="es-CO" b="1" smtClean="0"/>
              <a:t>La Resolución y documento LGTB del Consejo Directivo de OPS que se construyó sobre los hallazgos de la iniciativa Noruega en los 10 países y las visitas de campo formalmente introduce nuevas variables necesarias para la reforma de políticas, planes y legislaciones de salud: identidad de género, expresiones del género, orientación sexual y condición LGTB.  Estas variables, desarrolladas por el derecho internacional (resoluciones y decisiones de órganos de tratado como la CIDH) también permitirán una reforma y ampliación de los datos hasta ahora recolectados por los sistemas de información en salud.  Esta contribución permite incluir en los sistemas de salud a jóvenes antes invisibilizados y discriminados como son los jóvenes LGTB debido a sus identidades y expresiones de género.</a:t>
            </a:r>
          </a:p>
          <a:p>
            <a:pPr marL="232326" indent="-232326" eaLnBrk="1" hangingPunct="1">
              <a:spcBef>
                <a:spcPct val="0"/>
              </a:spcBef>
            </a:pPr>
            <a:r>
              <a:rPr lang="es-CO" b="1" smtClean="0"/>
              <a:t>2)  La iniciativa ha empezado a expandir el tipo de recursos humanos clave para reducir la mortalidad en jóvenes, incorporando a actores no tradicionales: Jueces, legisladores, dfensores de derechos humanos y órganos de tratado de derechos humanos como la Comisión Interamericana de Derechos humanos y su nueva relatoria sobre los derechos de personas LGTB.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2326" indent="-232326" eaLnBrk="1" hangingPunct="1">
              <a:spcBef>
                <a:spcPct val="0"/>
              </a:spcBef>
              <a:buFontTx/>
              <a:buAutoNum type="arabicParenR"/>
            </a:pPr>
            <a:r>
              <a:rPr lang="es-CO" b="1" smtClean="0"/>
              <a:t>La iniciativa ha apoyado la reforma de legislaciones y políticas con comentarios técnicos basados en normas y estándares internacionales y regionales de derechos humanos introducidos en los Congresos Nacionales junto con las oficinas de Representación en Guatemala, Honduras, El Salvador y Nicaragua.  Los proyectos de ley comentados incluyen: ley de adolescentes (Guatemala); Ley sobre educación en materia de salud sexual/reproductiva (Guatemala), ley sobre VIH (Honduras), ley sobre VIH (Nicaragua), ley sobre VIH (El Salvador) y ley sobre salud materna (Honduras).</a:t>
            </a:r>
          </a:p>
          <a:p>
            <a:pPr marL="232326" indent="-232326" eaLnBrk="1" hangingPunct="1">
              <a:spcBef>
                <a:spcPct val="0"/>
              </a:spcBef>
              <a:buFontTx/>
              <a:buAutoNum type="arabicParenR"/>
            </a:pPr>
            <a:r>
              <a:rPr lang="es-CO" b="1" smtClean="0"/>
              <a:t> La iniciativa ha permitido introducir opiniones técnicas sobre derechos humanos y salud sexual/reproductiva junto con los Ministerios de salud en tribunales de justicia con relación a excepciones para el aborto terapéutico en las jóvenes (El Salvador) y derechos reproductivos/inseminación in vitro (Comisión Interamericana de Derechos Humanos)</a:t>
            </a:r>
          </a:p>
          <a:p>
            <a:pPr marL="232326" indent="-232326" eaLnBrk="1" hangingPunct="1">
              <a:spcBef>
                <a:spcPct val="0"/>
              </a:spcBef>
              <a:buFontTx/>
              <a:buAutoNum type="arabicParenR"/>
            </a:pPr>
            <a:r>
              <a:rPr lang="es-CO" b="1" smtClean="0"/>
              <a:t> La iniciativa ha permitido la colaboración con el Relator del Derecho a la Salud de la ONU en visitas para proteger el derecho a la salud de jóvenes, jóvenes LGTB y acceso a derechos reproductivos de jóvenes indígenas en visitas al terreno y diálogo con autoridades sanitarias, jueces y legisladores (Visita del Relator y OPS a Perú, encuentro Regional sobre seguimiento al Plan de acción de Cairo sobre salud sexual y reproductiva). De igual forma la iniciativa ha logrado fortalecer la colaboración técnica de OPS con la Comisión interamericana de Derechos Humanos en la formulación de resoluciones sobre VIH, derechos humanos y orienctación sexual junto con la Relatoría de derechos de personas LGTB de la CIDH.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2326" indent="-232326">
              <a:buFontTx/>
              <a:buAutoNum type="arabicParenR"/>
            </a:pPr>
            <a:r>
              <a:rPr lang="en-US" b="1" smtClean="0"/>
              <a:t>Se logró capacitar a 50 legisladores/defensores de derechos humanos de 10 países (todos los de la iniciativa) en normas de derechos humanos aplicables a la reducción de mortalidad materna y salud sexual/reproductiva  (República Dominicana, 2012)</a:t>
            </a:r>
          </a:p>
          <a:p>
            <a:pPr marL="232326" indent="-232326">
              <a:buFontTx/>
              <a:buAutoNum type="arabicParenR"/>
            </a:pPr>
            <a:r>
              <a:rPr lang="en-US" b="1" smtClean="0"/>
              <a:t> La iniciativa logró consultas y capacitaciones en Centro América, Sur América y Caribe Inglés de 100 líderes trans con derechos humanos para consensur y formular el módulo sobre salud trans publicado por la OPS que incluye secciones pertinentes a derechos humanos de jóvenes trans y prevención del VIH y STIs</a:t>
            </a:r>
          </a:p>
          <a:p>
            <a:pPr marL="232326" indent="-232326">
              <a:buFontTx/>
              <a:buAutoNum type="arabicParenR"/>
            </a:pPr>
            <a:r>
              <a:rPr lang="en-US" b="1" smtClean="0"/>
              <a:t> Un total de 150 profesionales de la salud fueron capacitados sobre las normas y estándares de derechos humanos aplicables al VIH, salud sexual, salud reproductiva y la orientación sexual (cifra dividida entre El Salvador, Guatemala, Honduras, Nicaragua y Panamá) utilizando la nueva observación general 15 sobre el derecho a la salud del Comité de los Derechos del Nino (CRC)</a:t>
            </a:r>
          </a:p>
          <a:p>
            <a:pPr marL="232326" indent="-232326">
              <a:buFontTx/>
              <a:buAutoNum type="arabicParenR"/>
            </a:pPr>
            <a:endParaRPr lang="en-US" b="1" smtClean="0"/>
          </a:p>
          <a:p>
            <a:pPr marL="232326" indent="-232326">
              <a:buFontTx/>
              <a:buAutoNum type="arabicParenR"/>
            </a:pPr>
            <a:endParaRPr lang="en-US" b="1" smtClean="0"/>
          </a:p>
          <a:p>
            <a:pPr marL="232326" indent="-232326">
              <a:buFontTx/>
              <a:buAutoNum type="arabicParenR"/>
            </a:pPr>
            <a:endParaRPr lang="en-US" b="1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2326" indent="-232326">
              <a:buFontTx/>
              <a:buAutoNum type="arabicParenR"/>
            </a:pPr>
            <a:r>
              <a:rPr lang="en-US" b="1" smtClean="0"/>
              <a:t>La iniciativa logró consultas y capacitaciones en Centro América, Sur América y Caribe Inglés de 100 líderes trans con derechos humanos para consensur y formular el módulo sobre salud trans publicado por la OPS que incluye secciones pertinentes a derechos humanos de jóvenes trans y prevención del VIH y STIs</a:t>
            </a:r>
          </a:p>
          <a:p>
            <a:pPr marL="232326" indent="-232326"/>
            <a:endParaRPr lang="en-US" b="1" smtClean="0"/>
          </a:p>
          <a:p>
            <a:pPr marL="232326" indent="-232326">
              <a:buFontTx/>
              <a:buAutoNum type="arabicParenR"/>
            </a:pPr>
            <a:endParaRPr lang="en-US" b="1" smtClean="0"/>
          </a:p>
          <a:p>
            <a:pPr marL="232326" indent="-232326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1) IMPORTANTE:  Es estratégico hacer vinculaciones entre todos los talleres realizados por la iniciativa en Centro América y república Domininicana sobre derechos humanos de jóvenes LGTB con la formulación del documento técnico y resolución CD52R6 (salud LGTB) donde los Ministros de Salud incluyen nuevas variables que van a permitir la ampliación de los sistemas de información en salud para evitar barreras al acceso de servicios y bienes de salud:  orientación sexual, expresiones del genero, identidad del genero y condición LGTB.  Este punto es muy importante pues esun terreno novedoso donde los donantes pueden estar interesados.  Son variables basadas en resoluciones de derechos humanos de ONY y OEA al igual que en tratados internacionales de derechos humanos (informes y decisiones de órganos de tratado y de la Comisión Interamericana de Derechos Humanos)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“Mujeres adolescentes volando cometas” símbolo de derechos humanos en OPS que resume el vínculo entre derechos humanos y salud: No es posible gozar de salud y por consiguiente “volar las cometas” si no existe un pleno goce de todos los derechos humanos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83213" y="6024563"/>
            <a:ext cx="3360737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82530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83213" y="6024563"/>
            <a:ext cx="3360737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597BD8-26F9-4EBA-9E08-978FABD50DD4}" type="datetime1">
              <a:rPr lang="en-US"/>
              <a:pPr>
                <a:defRPr/>
              </a:pPr>
              <a:t>6/18/15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CC7E02-506C-42EA-83A2-BB65A6775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83213" y="6024563"/>
            <a:ext cx="3360737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AF1AB89-F66E-4EF3-A86E-7D4891DA7604}" type="datetime1">
              <a:rPr lang="en-US"/>
              <a:pPr>
                <a:defRPr/>
              </a:pPr>
              <a:t>6/18/15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91556F5-A959-4749-930C-29B6CB218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83213" y="6024563"/>
            <a:ext cx="3360737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83213" y="6024563"/>
            <a:ext cx="3360737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CBDCA68-CCA9-4EE6-9F57-E06E35BD0C98}" type="datetime1">
              <a:rPr lang="en-US"/>
              <a:pPr>
                <a:defRPr/>
              </a:pPr>
              <a:t>6/18/15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4135ED0-A316-471A-854F-081EE4BBF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56C65A5-430F-475A-852A-855058BB2E35}" type="datetime1">
              <a:rPr lang="en-US"/>
              <a:pPr>
                <a:defRPr/>
              </a:pPr>
              <a:t>6/18/15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3CDEBE-1CB6-40AD-B99E-0856DA329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83213" y="6024563"/>
            <a:ext cx="3360737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2D885B4-7AF7-43CA-BCE6-59AEFEA5F119}" type="datetime1">
              <a:rPr lang="en-US"/>
              <a:pPr>
                <a:defRPr/>
              </a:pPr>
              <a:t>6/18/15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8E6F42-814C-44B5-9AE2-FE5A21058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83213" y="6024563"/>
            <a:ext cx="3360737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F71F3FB-CF71-4800-8316-156BA31AA498}" type="datetime1">
              <a:rPr lang="en-US"/>
              <a:pPr>
                <a:defRPr/>
              </a:pPr>
              <a:t>6/18/15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2AF4773-9DEC-4FC8-BA49-42C7F1F53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83213" y="6024563"/>
            <a:ext cx="3360737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324514B-2E7E-48DE-A09D-A5C570A586B8}" type="datetime1">
              <a:rPr lang="en-US"/>
              <a:pPr>
                <a:defRPr/>
              </a:pPr>
              <a:t>6/18/15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8CC2A8-E952-4F45-9029-F03537FE4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83213" y="6024563"/>
            <a:ext cx="3360737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0A57F89-C68D-41CB-955B-4A28863574DF}" type="datetime1">
              <a:rPr lang="en-US"/>
              <a:pPr>
                <a:defRPr/>
              </a:pPr>
              <a:t>6/18/15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BB6584-E1CA-484C-91B8-987026A53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sldNum="0"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ＭＳ Ｐゴシック" charset="0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ＭＳ Ｐゴシック" charset="0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ＭＳ Ｐゴシック" charset="0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ＭＳ Ｐゴシック" charset="0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75" y="2057400"/>
            <a:ext cx="41656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1190625" y="4787900"/>
            <a:ext cx="72310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LA SALUD PUBLICA Y LOS DERECHOS REPRODUCTIVOS </a:t>
            </a:r>
            <a:endParaRPr lang="en-US" sz="2400" b="1" dirty="0">
              <a:solidFill>
                <a:schemeClr val="tx2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Washington D.C., </a:t>
            </a:r>
            <a:r>
              <a:rPr lang="en-US" sz="1600" b="1" dirty="0" err="1" smtClean="0">
                <a:solidFill>
                  <a:schemeClr val="tx2"/>
                </a:solidFill>
              </a:rPr>
              <a:t>Junio</a:t>
            </a:r>
            <a:r>
              <a:rPr lang="en-US" sz="1600" b="1" dirty="0" smtClean="0">
                <a:solidFill>
                  <a:schemeClr val="tx2"/>
                </a:solidFill>
              </a:rPr>
              <a:t> 2015</a:t>
            </a:r>
            <a:endParaRPr lang="en-US" sz="1600" b="1" dirty="0">
              <a:solidFill>
                <a:schemeClr val="tx2"/>
              </a:solidFill>
            </a:endParaRPr>
          </a:p>
          <a:p>
            <a:pPr algn="ctr"/>
            <a:r>
              <a:rPr lang="en-US" sz="1600" b="1" dirty="0">
                <a:solidFill>
                  <a:schemeClr val="tx2"/>
                </a:solidFill>
              </a:rPr>
              <a:t> </a:t>
            </a:r>
          </a:p>
          <a:p>
            <a:pPr algn="ctr"/>
            <a:endParaRPr lang="en-US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/>
              <a:t>INFORME DEL RELATOR ONU DEL DERECHO A LA SALUD SOBRE SALUD SEXUAL Y REPRODUCTIVA (2011)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Vínculo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entre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leyes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penales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y la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salud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sexual y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reproductiva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de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adolescentes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(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discriminación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marginalización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y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restricción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+mn-lt"/>
              </a:rPr>
              <a:t>exclusiva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 para </a:t>
            </a:r>
            <a:r>
              <a:rPr lang="en-US" sz="2000" b="1" dirty="0" err="1" smtClean="0">
                <a:solidFill>
                  <a:schemeClr val="tx2"/>
                </a:solidFill>
                <a:latin typeface="+mn-lt"/>
              </a:rPr>
              <a:t>mujeres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, </a:t>
            </a:r>
            <a:r>
              <a:rPr lang="en-US" sz="2000" b="1" dirty="0" err="1" smtClean="0">
                <a:solidFill>
                  <a:schemeClr val="tx2"/>
                </a:solidFill>
                <a:latin typeface="+mn-lt"/>
              </a:rPr>
              <a:t>niñas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 y </a:t>
            </a:r>
            <a:r>
              <a:rPr lang="en-US" sz="2000" b="1" dirty="0" err="1" smtClean="0">
                <a:solidFill>
                  <a:schemeClr val="tx2"/>
                </a:solidFill>
                <a:latin typeface="+mn-lt"/>
              </a:rPr>
              <a:t>adolescentes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en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su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derecho a la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salud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sexual/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reproductiva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);</a:t>
            </a:r>
          </a:p>
          <a:p>
            <a:endParaRPr lang="en-US" sz="2000" dirty="0">
              <a:solidFill>
                <a:schemeClr val="tx2"/>
              </a:solidFill>
              <a:latin typeface="+mn-lt"/>
            </a:endParaRPr>
          </a:p>
          <a:p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Desigualdad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de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conformidad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con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códigos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penales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y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leyes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de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salud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pública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: genera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resultados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muy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negativos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en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salud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física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y mental </a:t>
            </a:r>
            <a:r>
              <a:rPr lang="en-US" sz="2000" b="1" dirty="0" err="1" smtClean="0">
                <a:solidFill>
                  <a:schemeClr val="tx2"/>
                </a:solidFill>
                <a:latin typeface="+mn-lt"/>
              </a:rPr>
              <a:t>exclusivamente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 a </a:t>
            </a:r>
            <a:r>
              <a:rPr lang="en-US" sz="2000" b="1" dirty="0" err="1" smtClean="0">
                <a:solidFill>
                  <a:schemeClr val="tx2"/>
                </a:solidFill>
                <a:latin typeface="+mn-lt"/>
              </a:rPr>
              <a:t>las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+mn-lt"/>
              </a:rPr>
              <a:t>mujeres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 y </a:t>
            </a:r>
            <a:r>
              <a:rPr lang="en-US" sz="2000" b="1" dirty="0" err="1" smtClean="0">
                <a:solidFill>
                  <a:schemeClr val="tx2"/>
                </a:solidFill>
                <a:latin typeface="+mn-lt"/>
              </a:rPr>
              <a:t>adolescentes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;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aumenta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la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mortalidad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/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morbilidad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; genera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complicaciones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prevenibles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en el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parto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y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desplaza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a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las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adolescentes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de la </a:t>
            </a:r>
            <a:r>
              <a:rPr lang="en-US" sz="2000" b="1" dirty="0" err="1" smtClean="0">
                <a:solidFill>
                  <a:schemeClr val="tx2"/>
                </a:solidFill>
                <a:latin typeface="+mn-lt"/>
              </a:rPr>
              <a:t>sociedad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 civil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al </a:t>
            </a:r>
            <a:r>
              <a:rPr lang="en-US" sz="2000" b="1" dirty="0" err="1" smtClean="0">
                <a:solidFill>
                  <a:schemeClr val="tx2"/>
                </a:solidFill>
                <a:latin typeface="+mn-lt"/>
              </a:rPr>
              <a:t>sistema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 de </a:t>
            </a:r>
            <a:r>
              <a:rPr lang="en-US" sz="2000" b="1" dirty="0" err="1" smtClean="0">
                <a:solidFill>
                  <a:schemeClr val="tx2"/>
                </a:solidFill>
                <a:latin typeface="+mn-lt"/>
              </a:rPr>
              <a:t>justicia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 criminal/penal;</a:t>
            </a:r>
          </a:p>
          <a:p>
            <a:endParaRPr lang="en-US" sz="2000" b="1" dirty="0">
              <a:solidFill>
                <a:schemeClr val="tx2"/>
              </a:solidFill>
              <a:latin typeface="+mn-lt"/>
            </a:endParaRPr>
          </a:p>
          <a:p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Miedo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a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buscar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atención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en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salud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sistema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penal y personal de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salud</a:t>
            </a:r>
            <a:endParaRPr lang="en-US" sz="2000" dirty="0" smtClean="0">
              <a:solidFill>
                <a:schemeClr val="tx2"/>
              </a:solidFill>
              <a:latin typeface="+mn-lt"/>
            </a:endParaRPr>
          </a:p>
          <a:p>
            <a:endParaRPr lang="en-US" sz="2000" dirty="0" smtClean="0">
              <a:solidFill>
                <a:schemeClr val="tx2"/>
              </a:solidFill>
              <a:latin typeface="+mn-lt"/>
            </a:endParaRPr>
          </a:p>
          <a:p>
            <a:endParaRPr lang="en-US" sz="2000" dirty="0">
              <a:solidFill>
                <a:schemeClr val="tx2"/>
              </a:solidFill>
              <a:latin typeface="+mn-lt"/>
            </a:endParaRPr>
          </a:p>
          <a:p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6879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b="1" dirty="0"/>
              <a:t>INFORME DEL RELATOR ONU DEL DERECHO A LA SALUD SOBRE SALUD SEXUAL Y REPRODUCTIVA (2011)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>
                <a:solidFill>
                  <a:schemeClr val="accent1"/>
                </a:solidFill>
                <a:latin typeface="+mn-lt"/>
              </a:rPr>
              <a:t>Otras</a:t>
            </a: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+mn-lt"/>
              </a:rPr>
              <a:t>formas</a:t>
            </a: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 de </a:t>
            </a:r>
            <a:r>
              <a:rPr lang="en-US" sz="2000" dirty="0" err="1" smtClean="0">
                <a:solidFill>
                  <a:schemeClr val="accent1"/>
                </a:solidFill>
                <a:latin typeface="+mn-lt"/>
              </a:rPr>
              <a:t>criminalización</a:t>
            </a: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 en </a:t>
            </a:r>
            <a:r>
              <a:rPr lang="en-US" sz="2000" dirty="0" err="1" smtClean="0">
                <a:solidFill>
                  <a:schemeClr val="accent1"/>
                </a:solidFill>
                <a:latin typeface="+mn-lt"/>
              </a:rPr>
              <a:t>leyes</a:t>
            </a: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+mn-lt"/>
              </a:rPr>
              <a:t>durante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+mn-lt"/>
              </a:rPr>
              <a:t>embarazo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</a:rPr>
              <a:t>, </a:t>
            </a:r>
            <a:r>
              <a:rPr lang="en-US" sz="2000" b="1" dirty="0" err="1" smtClean="0">
                <a:solidFill>
                  <a:schemeClr val="accent1"/>
                </a:solidFill>
                <a:latin typeface="+mn-lt"/>
              </a:rPr>
              <a:t>incluidas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+mn-lt"/>
              </a:rPr>
              <a:t>adolescentes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  <a:latin typeface="+mn-lt"/>
              </a:rPr>
              <a:t>consumo</a:t>
            </a: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 de alcohol o </a:t>
            </a:r>
            <a:r>
              <a:rPr lang="en-US" sz="2000" dirty="0" err="1" smtClean="0">
                <a:solidFill>
                  <a:schemeClr val="accent1"/>
                </a:solidFill>
                <a:latin typeface="+mn-lt"/>
              </a:rPr>
              <a:t>sustancias</a:t>
            </a: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+mn-lt"/>
              </a:rPr>
              <a:t>ilícitas</a:t>
            </a: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, </a:t>
            </a:r>
            <a:r>
              <a:rPr lang="en-US" sz="2000" dirty="0" err="1" smtClean="0">
                <a:solidFill>
                  <a:schemeClr val="accent1"/>
                </a:solidFill>
                <a:latin typeface="+mn-lt"/>
              </a:rPr>
              <a:t>transmisión</a:t>
            </a: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 del VIH y/o </a:t>
            </a:r>
            <a:r>
              <a:rPr lang="en-US" sz="2000" dirty="0" err="1" smtClean="0">
                <a:solidFill>
                  <a:schemeClr val="accent1"/>
                </a:solidFill>
                <a:latin typeface="+mn-lt"/>
              </a:rPr>
              <a:t>negativa</a:t>
            </a: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 de </a:t>
            </a:r>
            <a:r>
              <a:rPr lang="en-US" sz="2000" dirty="0" err="1" smtClean="0">
                <a:solidFill>
                  <a:schemeClr val="accent1"/>
                </a:solidFill>
                <a:latin typeface="+mn-lt"/>
              </a:rPr>
              <a:t>seguir</a:t>
            </a: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+mn-lt"/>
              </a:rPr>
              <a:t>las</a:t>
            </a: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+mn-lt"/>
              </a:rPr>
              <a:t>órdenes</a:t>
            </a: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 del personal de </a:t>
            </a:r>
            <a:r>
              <a:rPr lang="en-US" sz="2000" dirty="0" err="1" smtClean="0">
                <a:solidFill>
                  <a:schemeClr val="accent1"/>
                </a:solidFill>
                <a:latin typeface="+mn-lt"/>
              </a:rPr>
              <a:t>salud</a:t>
            </a: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);</a:t>
            </a:r>
          </a:p>
          <a:p>
            <a:endParaRPr lang="en-US" sz="2000" dirty="0">
              <a:solidFill>
                <a:schemeClr val="accent1"/>
              </a:solidFill>
              <a:latin typeface="+mn-lt"/>
            </a:endParaRPr>
          </a:p>
          <a:p>
            <a:r>
              <a:rPr lang="en-US" sz="2000" dirty="0" err="1" smtClean="0">
                <a:solidFill>
                  <a:schemeClr val="accent1"/>
                </a:solidFill>
                <a:latin typeface="+mn-lt"/>
              </a:rPr>
              <a:t>Criminalización</a:t>
            </a: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 de la </a:t>
            </a:r>
            <a:r>
              <a:rPr lang="en-US" sz="2000" dirty="0" err="1" smtClean="0">
                <a:solidFill>
                  <a:schemeClr val="accent1"/>
                </a:solidFill>
                <a:latin typeface="+mn-lt"/>
              </a:rPr>
              <a:t>salud</a:t>
            </a: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 sexual y </a:t>
            </a:r>
            <a:r>
              <a:rPr lang="en-US" sz="2000" dirty="0" err="1" smtClean="0">
                <a:solidFill>
                  <a:schemeClr val="accent1"/>
                </a:solidFill>
                <a:latin typeface="+mn-lt"/>
              </a:rPr>
              <a:t>reproductiva</a:t>
            </a: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 en </a:t>
            </a:r>
            <a:r>
              <a:rPr lang="en-US" sz="2000" dirty="0" err="1" smtClean="0">
                <a:solidFill>
                  <a:schemeClr val="accent1"/>
                </a:solidFill>
                <a:latin typeface="+mn-lt"/>
              </a:rPr>
              <a:t>adolescentes</a:t>
            </a: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</a:rPr>
              <a:t>no </a:t>
            </a:r>
            <a:r>
              <a:rPr lang="en-US" sz="2000" b="1" dirty="0" err="1" smtClean="0">
                <a:solidFill>
                  <a:schemeClr val="accent1"/>
                </a:solidFill>
                <a:latin typeface="+mn-lt"/>
              </a:rPr>
              <a:t>es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+mn-lt"/>
              </a:rPr>
              <a:t>justificable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+mn-lt"/>
              </a:rPr>
              <a:t>por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+mn-lt"/>
              </a:rPr>
              <a:t>causas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+mn-lt"/>
              </a:rPr>
              <a:t>morales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</a:rPr>
              <a:t> o </a:t>
            </a:r>
            <a:r>
              <a:rPr lang="en-US" sz="2000" b="1" dirty="0" err="1" smtClean="0">
                <a:solidFill>
                  <a:schemeClr val="accent1"/>
                </a:solidFill>
                <a:latin typeface="+mn-lt"/>
              </a:rPr>
              <a:t>causas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</a:rPr>
              <a:t> de </a:t>
            </a:r>
            <a:r>
              <a:rPr lang="en-US" sz="2000" b="1" dirty="0" err="1" smtClean="0">
                <a:solidFill>
                  <a:schemeClr val="accent1"/>
                </a:solidFill>
                <a:latin typeface="+mn-lt"/>
              </a:rPr>
              <a:t>salud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+mn-lt"/>
              </a:rPr>
              <a:t>pública</a:t>
            </a: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;</a:t>
            </a:r>
          </a:p>
          <a:p>
            <a:endParaRPr lang="en-US" sz="2000" dirty="0">
              <a:solidFill>
                <a:schemeClr val="accent1"/>
              </a:solidFill>
              <a:latin typeface="+mn-lt"/>
            </a:endParaRPr>
          </a:p>
          <a:p>
            <a:r>
              <a:rPr lang="en-US" sz="2000" dirty="0" err="1" smtClean="0">
                <a:solidFill>
                  <a:schemeClr val="accent1"/>
                </a:solidFill>
                <a:latin typeface="+mn-lt"/>
              </a:rPr>
              <a:t>Criminalización</a:t>
            </a: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  de la </a:t>
            </a:r>
            <a:r>
              <a:rPr lang="en-US" sz="2000" dirty="0" err="1" smtClean="0">
                <a:solidFill>
                  <a:schemeClr val="accent1"/>
                </a:solidFill>
                <a:latin typeface="+mn-lt"/>
              </a:rPr>
              <a:t>salud</a:t>
            </a: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 sexual y </a:t>
            </a:r>
            <a:r>
              <a:rPr lang="en-US" sz="2000" dirty="0" err="1" smtClean="0">
                <a:solidFill>
                  <a:schemeClr val="accent1"/>
                </a:solidFill>
                <a:latin typeface="+mn-lt"/>
              </a:rPr>
              <a:t>reproductiva</a:t>
            </a: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</a:rPr>
              <a:t>no </a:t>
            </a:r>
            <a:r>
              <a:rPr lang="en-US" sz="2000" b="1" dirty="0" err="1" smtClean="0">
                <a:solidFill>
                  <a:schemeClr val="accent1"/>
                </a:solidFill>
                <a:latin typeface="+mn-lt"/>
              </a:rPr>
              <a:t>es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+mn-lt"/>
              </a:rPr>
              <a:t>efectiva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+mn-lt"/>
              </a:rPr>
              <a:t>desde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+mn-lt"/>
              </a:rPr>
              <a:t>una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+mn-lt"/>
              </a:rPr>
              <a:t>perspectiva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</a:rPr>
              <a:t> de </a:t>
            </a:r>
            <a:r>
              <a:rPr lang="en-US" sz="2000" b="1" dirty="0" err="1" smtClean="0">
                <a:solidFill>
                  <a:schemeClr val="accent1"/>
                </a:solidFill>
                <a:latin typeface="+mn-lt"/>
              </a:rPr>
              <a:t>protección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</a:rPr>
              <a:t> de </a:t>
            </a:r>
            <a:r>
              <a:rPr lang="en-US" sz="2000" b="1" dirty="0" err="1" smtClean="0">
                <a:solidFill>
                  <a:schemeClr val="accent1"/>
                </a:solidFill>
                <a:latin typeface="+mn-lt"/>
              </a:rPr>
              <a:t>salud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+mn-lt"/>
              </a:rPr>
              <a:t>pública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</a:rPr>
              <a:t>; </a:t>
            </a: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y</a:t>
            </a:r>
          </a:p>
          <a:p>
            <a:endParaRPr lang="en-US" sz="2000" b="1" dirty="0">
              <a:solidFill>
                <a:schemeClr val="accent1"/>
              </a:solidFill>
              <a:latin typeface="+mn-lt"/>
            </a:endParaRPr>
          </a:p>
          <a:p>
            <a:r>
              <a:rPr lang="en-US" sz="20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+mn-lt"/>
              </a:rPr>
              <a:t>Desigualdad</a:t>
            </a: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 y </a:t>
            </a:r>
            <a:r>
              <a:rPr lang="en-US" sz="2000" dirty="0" err="1" smtClean="0">
                <a:solidFill>
                  <a:schemeClr val="accent1"/>
                </a:solidFill>
                <a:latin typeface="+mn-lt"/>
              </a:rPr>
              <a:t>estigma</a:t>
            </a: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 en </a:t>
            </a:r>
            <a:r>
              <a:rPr lang="en-US" sz="2000" dirty="0" err="1" smtClean="0">
                <a:solidFill>
                  <a:schemeClr val="accent1"/>
                </a:solidFill>
                <a:latin typeface="+mn-lt"/>
              </a:rPr>
              <a:t>cuanto</a:t>
            </a: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 al </a:t>
            </a:r>
            <a:r>
              <a:rPr lang="en-US" sz="2000" dirty="0" err="1" smtClean="0">
                <a:solidFill>
                  <a:schemeClr val="accent1"/>
                </a:solidFill>
                <a:latin typeface="+mn-lt"/>
              </a:rPr>
              <a:t>sujeto</a:t>
            </a: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 de la ley:  </a:t>
            </a:r>
            <a:r>
              <a:rPr lang="en-US" sz="2000" dirty="0" err="1" smtClean="0">
                <a:solidFill>
                  <a:schemeClr val="accent1"/>
                </a:solidFill>
                <a:latin typeface="+mn-lt"/>
              </a:rPr>
              <a:t>afecta</a:t>
            </a: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+mn-lt"/>
              </a:rPr>
              <a:t>sólamente</a:t>
            </a: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 la </a:t>
            </a:r>
            <a:r>
              <a:rPr lang="en-US" sz="2000" dirty="0" err="1" smtClean="0">
                <a:solidFill>
                  <a:schemeClr val="accent1"/>
                </a:solidFill>
                <a:latin typeface="+mn-lt"/>
              </a:rPr>
              <a:t>dignidad</a:t>
            </a: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 y </a:t>
            </a:r>
            <a:r>
              <a:rPr lang="en-US" sz="2000" dirty="0" err="1" smtClean="0">
                <a:solidFill>
                  <a:schemeClr val="accent1"/>
                </a:solidFill>
                <a:latin typeface="+mn-lt"/>
              </a:rPr>
              <a:t>derechos</a:t>
            </a: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+mn-lt"/>
              </a:rPr>
              <a:t>humanos</a:t>
            </a: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 de </a:t>
            </a:r>
            <a:r>
              <a:rPr lang="en-US" sz="2000" b="1" dirty="0" err="1" smtClean="0">
                <a:solidFill>
                  <a:schemeClr val="accent1"/>
                </a:solidFill>
                <a:latin typeface="+mn-lt"/>
              </a:rPr>
              <a:t>las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+mn-lt"/>
              </a:rPr>
              <a:t>mujeres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</a:rPr>
              <a:t> </a:t>
            </a:r>
            <a:endParaRPr lang="en-US" sz="20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043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/>
              <a:t>MORTALIDAD MATERNA (Source: WHO/UNICEF/UNFPA/World Bank/UN Population Maternal Mortality Estimation Inter-Agency Group)</a:t>
            </a:r>
            <a:endParaRPr lang="en-US" sz="1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483986"/>
              </p:ext>
            </p:extLst>
          </p:nvPr>
        </p:nvGraphicFramePr>
        <p:xfrm>
          <a:off x="457200" y="1607178"/>
          <a:ext cx="8229600" cy="4329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5854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b="1" dirty="0" smtClean="0"/>
              <a:t>EL CAMINO HACIA ADELANTE </a:t>
            </a:r>
            <a:r>
              <a:rPr lang="es-ES" sz="2000" b="1" dirty="0"/>
              <a:t>(“LA SALUD Y LOS DERECHOS HUMANOS” RESOLUCION CD 50.R8, 2010)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sz="2000" dirty="0" smtClean="0">
              <a:solidFill>
                <a:schemeClr val="tx2"/>
              </a:solidFill>
            </a:endParaRPr>
          </a:p>
          <a:p>
            <a:r>
              <a:rPr lang="es-ES" sz="2000" dirty="0" smtClean="0">
                <a:solidFill>
                  <a:schemeClr val="tx2"/>
                </a:solidFill>
              </a:rPr>
              <a:t>Fortalecer </a:t>
            </a:r>
            <a:r>
              <a:rPr lang="es-ES" sz="2000" dirty="0">
                <a:solidFill>
                  <a:schemeClr val="tx2"/>
                </a:solidFill>
              </a:rPr>
              <a:t>la capacidad técnica de la autoridad sanitaria para trabajar con las </a:t>
            </a:r>
            <a:r>
              <a:rPr lang="es-ES" sz="2000" b="1" dirty="0">
                <a:solidFill>
                  <a:schemeClr val="tx2"/>
                </a:solidFill>
              </a:rPr>
              <a:t>procuradurías de derechos humanos</a:t>
            </a:r>
            <a:r>
              <a:rPr lang="es-ES" sz="2000" dirty="0">
                <a:solidFill>
                  <a:schemeClr val="tx2"/>
                </a:solidFill>
              </a:rPr>
              <a:t>;</a:t>
            </a:r>
          </a:p>
          <a:p>
            <a:r>
              <a:rPr lang="es-ES" sz="2000" dirty="0" smtClean="0">
                <a:solidFill>
                  <a:schemeClr val="tx2"/>
                </a:solidFill>
              </a:rPr>
              <a:t>Fortalecer </a:t>
            </a:r>
            <a:r>
              <a:rPr lang="es-ES" sz="2000" dirty="0">
                <a:solidFill>
                  <a:schemeClr val="tx2"/>
                </a:solidFill>
              </a:rPr>
              <a:t>a la autoridad sanitaria para apoyar la formulación de </a:t>
            </a:r>
            <a:r>
              <a:rPr lang="es-ES" sz="2000" b="1" dirty="0">
                <a:solidFill>
                  <a:schemeClr val="tx2"/>
                </a:solidFill>
              </a:rPr>
              <a:t>políticas y planes </a:t>
            </a:r>
            <a:r>
              <a:rPr lang="es-ES" sz="2000" dirty="0">
                <a:solidFill>
                  <a:schemeClr val="tx2"/>
                </a:solidFill>
              </a:rPr>
              <a:t>de conformidad con los instrumentos derechos humanos;</a:t>
            </a:r>
          </a:p>
          <a:p>
            <a:r>
              <a:rPr lang="es-ES" sz="2000" dirty="0" smtClean="0">
                <a:solidFill>
                  <a:schemeClr val="tx2"/>
                </a:solidFill>
              </a:rPr>
              <a:t>Capacitación </a:t>
            </a:r>
            <a:r>
              <a:rPr lang="es-ES" sz="2000" dirty="0">
                <a:solidFill>
                  <a:schemeClr val="tx2"/>
                </a:solidFill>
              </a:rPr>
              <a:t>de </a:t>
            </a:r>
            <a:r>
              <a:rPr lang="es-ES" sz="2000" b="1" dirty="0">
                <a:solidFill>
                  <a:schemeClr val="tx2"/>
                </a:solidFill>
              </a:rPr>
              <a:t>los trabajadores de la salud</a:t>
            </a:r>
            <a:r>
              <a:rPr lang="es-ES" sz="2000" dirty="0">
                <a:solidFill>
                  <a:schemeClr val="tx2"/>
                </a:solidFill>
              </a:rPr>
              <a:t>;</a:t>
            </a:r>
          </a:p>
          <a:p>
            <a:r>
              <a:rPr lang="es-ES" sz="2000" dirty="0" smtClean="0">
                <a:solidFill>
                  <a:schemeClr val="tx2"/>
                </a:solidFill>
              </a:rPr>
              <a:t>Colaboración </a:t>
            </a:r>
            <a:r>
              <a:rPr lang="es-ES" sz="2000" dirty="0">
                <a:solidFill>
                  <a:schemeClr val="tx2"/>
                </a:solidFill>
              </a:rPr>
              <a:t>con los </a:t>
            </a:r>
            <a:r>
              <a:rPr lang="es-ES" sz="2000" b="1" dirty="0">
                <a:solidFill>
                  <a:schemeClr val="tx2"/>
                </a:solidFill>
              </a:rPr>
              <a:t>tribunales de justicia y los parlamentos </a:t>
            </a:r>
            <a:r>
              <a:rPr lang="es-ES" sz="2000" dirty="0">
                <a:solidFill>
                  <a:schemeClr val="tx2"/>
                </a:solidFill>
              </a:rPr>
              <a:t>en reforma legislativa;</a:t>
            </a:r>
          </a:p>
          <a:p>
            <a:r>
              <a:rPr lang="es-ES" sz="2000" dirty="0">
                <a:solidFill>
                  <a:schemeClr val="tx2"/>
                </a:solidFill>
              </a:rPr>
              <a:t>Difusión de </a:t>
            </a:r>
            <a:r>
              <a:rPr lang="es-ES" sz="2000" dirty="0" smtClean="0">
                <a:solidFill>
                  <a:schemeClr val="tx2"/>
                </a:solidFill>
              </a:rPr>
              <a:t>información: </a:t>
            </a:r>
            <a:r>
              <a:rPr lang="es-ES" sz="2000" b="1" dirty="0" smtClean="0">
                <a:solidFill>
                  <a:schemeClr val="tx2"/>
                </a:solidFill>
              </a:rPr>
              <a:t>sociedad </a:t>
            </a:r>
            <a:r>
              <a:rPr lang="es-ES" sz="2000" b="1" dirty="0">
                <a:solidFill>
                  <a:schemeClr val="tx2"/>
                </a:solidFill>
              </a:rPr>
              <a:t>civil y </a:t>
            </a:r>
            <a:r>
              <a:rPr lang="es-ES" sz="2000" b="1" dirty="0" smtClean="0">
                <a:solidFill>
                  <a:schemeClr val="tx2"/>
                </a:solidFill>
              </a:rPr>
              <a:t>colaboración </a:t>
            </a:r>
            <a:r>
              <a:rPr lang="es-ES" sz="2000" b="1" dirty="0">
                <a:solidFill>
                  <a:schemeClr val="tx2"/>
                </a:solidFill>
              </a:rPr>
              <a:t>con órganos de tratado </a:t>
            </a:r>
            <a:r>
              <a:rPr lang="es-ES" sz="2000" dirty="0">
                <a:solidFill>
                  <a:schemeClr val="tx2"/>
                </a:solidFill>
              </a:rPr>
              <a:t>y Relatores especiales (ONU y Regionales, CIDH)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13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>
              <a:effectLst/>
              <a:ea typeface="ＭＳ Ｐゴシック"/>
              <a:cs typeface="ＭＳ Ｐゴシック"/>
            </a:endParaRPr>
          </a:p>
        </p:txBody>
      </p:sp>
      <p:pic>
        <p:nvPicPr>
          <p:cNvPr id="28674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54075" y="812800"/>
            <a:ext cx="3163888" cy="4329113"/>
          </a:xfrm>
        </p:spPr>
      </p:pic>
      <p:sp>
        <p:nvSpPr>
          <p:cNvPr id="28678" name="AutoShape 6" descr="love the colors!!"/>
          <p:cNvSpPr>
            <a:spLocks noChangeAspect="1" noChangeArrowheads="1"/>
          </p:cNvSpPr>
          <p:nvPr/>
        </p:nvSpPr>
        <p:spPr bwMode="auto">
          <a:xfrm>
            <a:off x="3448050" y="1933575"/>
            <a:ext cx="2247900" cy="299085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8680" name="AutoShape 8" descr="love the colors!!"/>
          <p:cNvSpPr>
            <a:spLocks noChangeAspect="1" noChangeArrowheads="1"/>
          </p:cNvSpPr>
          <p:nvPr/>
        </p:nvSpPr>
        <p:spPr bwMode="auto">
          <a:xfrm>
            <a:off x="6191250" y="1600200"/>
            <a:ext cx="2247900" cy="299085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28682" name="Picture 10" descr="umbrel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8050" y="2020888"/>
            <a:ext cx="5429250" cy="360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 txBox="1">
            <a:spLocks/>
          </p:cNvSpPr>
          <p:nvPr/>
        </p:nvSpPr>
        <p:spPr bwMode="auto">
          <a:xfrm>
            <a:off x="684213" y="238125"/>
            <a:ext cx="77724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5800"/>
              </a:lnSpc>
            </a:pPr>
            <a:r>
              <a:rPr lang="es-ES_tradnl" sz="2800" b="1" dirty="0">
                <a:solidFill>
                  <a:schemeClr val="tx2"/>
                </a:solidFill>
                <a:cs typeface="Arial" charset="0"/>
              </a:rPr>
              <a:t>CONTENIDO DE LA PRESENTACION</a:t>
            </a:r>
          </a:p>
        </p:txBody>
      </p:sp>
      <p:sp>
        <p:nvSpPr>
          <p:cNvPr id="14338" name="Text Placeholder 2"/>
          <p:cNvSpPr txBox="1">
            <a:spLocks/>
          </p:cNvSpPr>
          <p:nvPr/>
        </p:nvSpPr>
        <p:spPr bwMode="auto">
          <a:xfrm>
            <a:off x="684213" y="1392238"/>
            <a:ext cx="77724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Century Gothic" pitchFamily="34" charset="0"/>
              <a:buAutoNum type="arabicPeriod"/>
            </a:pPr>
            <a:r>
              <a:rPr lang="es-ES_tradnl" sz="2000" dirty="0" smtClean="0">
                <a:solidFill>
                  <a:schemeClr val="tx2"/>
                </a:solidFill>
              </a:rPr>
              <a:t>La salud sexual y reproductiva en el Derecho Internacional;</a:t>
            </a:r>
            <a:endParaRPr lang="es-ES_tradnl" sz="2000" dirty="0">
              <a:solidFill>
                <a:schemeClr val="tx2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Century Gothic" pitchFamily="34" charset="0"/>
              <a:buAutoNum type="arabicPeriod" startAt="2"/>
            </a:pPr>
            <a:r>
              <a:rPr lang="es-ES_tradnl" sz="2000" dirty="0" smtClean="0">
                <a:solidFill>
                  <a:schemeClr val="tx2"/>
                </a:solidFill>
              </a:rPr>
              <a:t>Barreras legislativas y oportunidades en la salud sexual y reproductiva; 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Century Gothic" pitchFamily="34" charset="0"/>
              <a:buAutoNum type="arabicPeriod" startAt="2"/>
            </a:pPr>
            <a:r>
              <a:rPr lang="es-ES_tradnl" sz="2000" dirty="0" smtClean="0">
                <a:solidFill>
                  <a:schemeClr val="tx2"/>
                </a:solidFill>
              </a:rPr>
              <a:t>Informe del Relator ONU sobre salud sexual y reproductiva; y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Century Gothic" pitchFamily="34" charset="0"/>
              <a:buAutoNum type="arabicPeriod" startAt="2"/>
            </a:pPr>
            <a:r>
              <a:rPr lang="es-ES_tradnl" sz="2000" dirty="0" smtClean="0">
                <a:solidFill>
                  <a:schemeClr val="tx2"/>
                </a:solidFill>
              </a:rPr>
              <a:t>El camino hacia delante para lograr la reforma legislativa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Century Gothic" pitchFamily="34" charset="0"/>
              <a:buAutoNum type="arabicPeriod" startAt="2"/>
            </a:pPr>
            <a:endParaRPr lang="es-ES_tradnl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E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/>
            </a:r>
            <a:br>
              <a:rPr lang="es-E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</a:br>
            <a:r>
              <a:rPr lang="es-ES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/>
            </a:r>
            <a:br>
              <a:rPr lang="es-ES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</a:br>
            <a:r>
              <a:rPr lang="es-E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/>
            </a:r>
            <a:br>
              <a:rPr lang="es-E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</a:br>
            <a:r>
              <a:rPr lang="es-ES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/>
            </a:r>
            <a:br>
              <a:rPr lang="es-ES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</a:br>
            <a:r>
              <a:rPr lang="es-E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INDICADORES BASICOS DE SALUD LAC (2010) </a:t>
            </a:r>
            <a:endParaRPr lang="es-MX" sz="2400" b="1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03263"/>
            <a:ext cx="8763000" cy="55705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endParaRPr lang="es-MX" sz="1800" dirty="0" smtClean="0">
              <a:solidFill>
                <a:schemeClr val="tx1"/>
              </a:solidFill>
              <a:latin typeface="Palatino Linotype" pitchFamily="18" charset="0"/>
              <a:ea typeface="ＭＳ Ｐゴシック"/>
              <a:cs typeface="ＭＳ Ｐゴシック"/>
            </a:endParaRP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s-ES" sz="2000" dirty="0">
                <a:solidFill>
                  <a:schemeClr val="tx2"/>
                </a:solidFill>
                <a:latin typeface="+mn-lt"/>
                <a:ea typeface="ＭＳ Ｐゴシック"/>
                <a:cs typeface="ＭＳ Ｐゴシック"/>
              </a:rPr>
              <a:t>9,500 muertes maternas;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FontTx/>
              <a:buNone/>
            </a:pPr>
            <a:endParaRPr lang="es-ES" sz="2000" dirty="0">
              <a:solidFill>
                <a:schemeClr val="tx2"/>
              </a:solidFill>
              <a:latin typeface="+mn-lt"/>
              <a:ea typeface="ＭＳ Ｐゴシック"/>
              <a:cs typeface="ＭＳ Ｐゴシック"/>
            </a:endParaRP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s-ES" sz="2000" dirty="0">
                <a:solidFill>
                  <a:schemeClr val="tx2"/>
                </a:solidFill>
                <a:latin typeface="+mn-lt"/>
                <a:ea typeface="ＭＳ Ｐゴシック"/>
                <a:cs typeface="ＭＳ Ｐゴシック"/>
              </a:rPr>
              <a:t>95% de los casos de mortalidad materna son prevenibles;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FontTx/>
              <a:buNone/>
            </a:pPr>
            <a:endParaRPr lang="es-ES" sz="2000" dirty="0">
              <a:solidFill>
                <a:schemeClr val="tx2"/>
              </a:solidFill>
              <a:latin typeface="+mn-lt"/>
              <a:ea typeface="ＭＳ Ｐゴシック"/>
              <a:cs typeface="ＭＳ Ｐゴシック"/>
            </a:endParaRP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s-ES" sz="2000" dirty="0">
                <a:solidFill>
                  <a:schemeClr val="tx2"/>
                </a:solidFill>
                <a:latin typeface="+mn-lt"/>
                <a:ea typeface="ＭＳ Ｐゴシック"/>
                <a:cs typeface="ＭＳ Ｐゴシック"/>
              </a:rPr>
              <a:t>ODM 5 (Reducción de la mortalidad materna);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FontTx/>
              <a:buNone/>
            </a:pPr>
            <a:endParaRPr lang="es-ES" sz="2000" dirty="0">
              <a:solidFill>
                <a:schemeClr val="tx2"/>
              </a:solidFill>
              <a:latin typeface="+mn-lt"/>
              <a:ea typeface="ＭＳ Ｐゴシック"/>
              <a:cs typeface="ＭＳ Ｐゴシック"/>
            </a:endParaRP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s-ES" sz="2000" dirty="0">
                <a:solidFill>
                  <a:schemeClr val="tx2"/>
                </a:solidFill>
                <a:latin typeface="+mn-lt"/>
                <a:ea typeface="ＭＳ Ｐゴシック"/>
                <a:cs typeface="ＭＳ Ｐゴシック"/>
              </a:rPr>
              <a:t>Grupos en situación de vulnerabilidad; y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FontTx/>
              <a:buNone/>
            </a:pPr>
            <a:endParaRPr lang="es-ES" sz="2000" dirty="0">
              <a:solidFill>
                <a:schemeClr val="tx2"/>
              </a:solidFill>
              <a:latin typeface="+mn-lt"/>
              <a:ea typeface="ＭＳ Ｐゴシック"/>
              <a:cs typeface="ＭＳ Ｐゴシック"/>
            </a:endParaRP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s-ES" sz="2000" dirty="0">
                <a:solidFill>
                  <a:schemeClr val="tx2"/>
                </a:solidFill>
                <a:latin typeface="+mn-lt"/>
                <a:ea typeface="ＭＳ Ｐゴシック"/>
                <a:cs typeface="ＭＳ Ｐゴシック"/>
              </a:rPr>
              <a:t>Adolescentes y jóvenes (entre 15 y 24 años)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FontTx/>
              <a:buNone/>
            </a:pPr>
            <a:endParaRPr lang="es-MX" sz="2000" dirty="0" smtClean="0">
              <a:latin typeface="+mn-lt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EL DERECHO A LA SALUD SEXUAL Y  REPRODUCTIVA</a:t>
            </a:r>
          </a:p>
        </p:txBody>
      </p:sp>
      <p:sp>
        <p:nvSpPr>
          <p:cNvPr id="2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823913"/>
            <a:ext cx="8763000" cy="4400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endParaRPr lang="es-MX" sz="1600" dirty="0" smtClean="0">
              <a:solidFill>
                <a:schemeClr val="tx1"/>
              </a:solidFill>
              <a:ea typeface="ＭＳ Ｐゴシック"/>
              <a:cs typeface="ＭＳ Ｐゴシック"/>
            </a:endParaRP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s-MX" sz="2000" dirty="0" smtClean="0">
                <a:solidFill>
                  <a:schemeClr val="tx2"/>
                </a:solidFill>
                <a:latin typeface="+mn-lt"/>
                <a:ea typeface="ＭＳ Ｐゴシック"/>
                <a:cs typeface="ＭＳ Ｐゴシック"/>
              </a:rPr>
              <a:t>La Constitución de la OMS;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endParaRPr lang="es-MX" sz="2000" dirty="0">
              <a:solidFill>
                <a:schemeClr val="tx2"/>
              </a:solidFill>
              <a:latin typeface="+mn-lt"/>
              <a:ea typeface="ＭＳ Ｐゴシック"/>
              <a:cs typeface="ＭＳ Ｐゴシック"/>
            </a:endParaRP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s-MX" sz="2000" dirty="0" smtClean="0">
                <a:solidFill>
                  <a:schemeClr val="tx2"/>
                </a:solidFill>
                <a:latin typeface="+mn-lt"/>
                <a:ea typeface="ＭＳ Ｐゴシック"/>
                <a:cs typeface="ＭＳ Ｐゴシック"/>
              </a:rPr>
              <a:t>La Convención sobre la Eliminación de todas las Formas de Discriminación contra la Mujer (Art.12 y 16);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endParaRPr lang="es-MX" sz="2000" dirty="0">
              <a:solidFill>
                <a:schemeClr val="tx2"/>
              </a:solidFill>
              <a:latin typeface="+mn-lt"/>
              <a:ea typeface="ＭＳ Ｐゴシック"/>
              <a:cs typeface="ＭＳ Ｐゴシック"/>
            </a:endParaRP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s-MX" sz="2000" dirty="0" smtClean="0">
                <a:solidFill>
                  <a:schemeClr val="tx2"/>
                </a:solidFill>
                <a:latin typeface="+mn-lt"/>
                <a:ea typeface="ＭＳ Ｐゴシック"/>
                <a:cs typeface="ＭＳ Ｐゴシック"/>
              </a:rPr>
              <a:t>La Convención de los Derechos del Niño (Art. 24);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endParaRPr lang="es-MX" sz="2000" dirty="0">
              <a:solidFill>
                <a:schemeClr val="tx2"/>
              </a:solidFill>
              <a:latin typeface="+mn-lt"/>
              <a:ea typeface="ＭＳ Ｐゴシック"/>
              <a:cs typeface="ＭＳ Ｐゴシック"/>
            </a:endParaRP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s-MX" sz="2000" dirty="0" smtClean="0">
                <a:solidFill>
                  <a:schemeClr val="tx2"/>
                </a:solidFill>
                <a:latin typeface="+mn-lt"/>
                <a:ea typeface="ＭＳ Ｐゴシック"/>
                <a:cs typeface="ＭＳ Ｐゴシック"/>
              </a:rPr>
              <a:t>La Convención sobre los Derechos de las Personas con Discapacidad (Art. 25); y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endParaRPr lang="es-MX" sz="2000" dirty="0">
              <a:solidFill>
                <a:schemeClr val="tx2"/>
              </a:solidFill>
              <a:latin typeface="+mn-lt"/>
              <a:ea typeface="ＭＳ Ｐゴシック"/>
              <a:cs typeface="ＭＳ Ｐゴシック"/>
            </a:endParaRP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s-MX" sz="2000" dirty="0" smtClean="0">
                <a:solidFill>
                  <a:schemeClr val="tx2"/>
                </a:solidFill>
                <a:latin typeface="+mn-lt"/>
                <a:ea typeface="ＭＳ Ｐゴシック"/>
                <a:cs typeface="ＭＳ Ｐゴシック"/>
              </a:rPr>
              <a:t>La Convención Americana sobre Derechos Humanos (Art. 4, 5, 19 y 24)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endParaRPr lang="es-MX" sz="2000" dirty="0">
              <a:solidFill>
                <a:schemeClr val="tx2"/>
              </a:solidFill>
              <a:latin typeface="+mn-lt"/>
              <a:ea typeface="ＭＳ Ｐゴシック"/>
              <a:cs typeface="ＭＳ Ｐゴシック"/>
            </a:endParaRP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endParaRPr lang="es-MX" sz="2000" dirty="0" smtClean="0">
              <a:solidFill>
                <a:schemeClr val="tx2"/>
              </a:solidFill>
              <a:latin typeface="+mn-lt"/>
              <a:ea typeface="ＭＳ Ｐゴシック"/>
              <a:cs typeface="ＭＳ Ｐゴシック"/>
            </a:endParaRPr>
          </a:p>
          <a:p>
            <a:pPr lvl="4" eaLnBrk="1" hangingPunct="1">
              <a:lnSpc>
                <a:spcPct val="80000"/>
              </a:lnSpc>
              <a:spcBef>
                <a:spcPts val="1200"/>
              </a:spcBef>
              <a:buFont typeface="Arial" charset="0"/>
              <a:buNone/>
            </a:pPr>
            <a:endParaRPr lang="es-MX" dirty="0" smtClean="0">
              <a:solidFill>
                <a:schemeClr val="accent2"/>
              </a:solidFill>
              <a:ea typeface="ＭＳ Ｐゴシック"/>
            </a:endParaRP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endParaRPr lang="es-MX" dirty="0" smtClean="0">
              <a:solidFill>
                <a:schemeClr val="accent2"/>
              </a:solidFill>
              <a:ea typeface="ＭＳ Ｐゴシック"/>
            </a:endParaRP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endParaRPr lang="es-MX" sz="1600" dirty="0" smtClean="0">
              <a:ea typeface="ＭＳ Ｐゴシック"/>
              <a:cs typeface="ＭＳ Ｐゴシック"/>
            </a:endParaRP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endParaRPr lang="es-MX" sz="1600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EL DERECHO A LA SALUD SEXUAL Y  REPRODUCTIVA</a:t>
            </a: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Comentario</a:t>
            </a:r>
            <a:r>
              <a:rPr lang="en-US" sz="2000" b="1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 General 14 del </a:t>
            </a:r>
            <a:r>
              <a:rPr lang="en-US" sz="2000" b="1" dirty="0" err="1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Comité</a:t>
            </a:r>
            <a:r>
              <a:rPr lang="en-US" sz="2000" b="1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 de </a:t>
            </a:r>
            <a:r>
              <a:rPr lang="en-US" sz="2000" b="1" dirty="0" err="1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Derechos</a:t>
            </a:r>
            <a:r>
              <a:rPr lang="en-US" sz="2000" b="1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Económicos</a:t>
            </a:r>
            <a:r>
              <a:rPr lang="en-US" sz="2000" b="1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, </a:t>
            </a:r>
            <a:r>
              <a:rPr lang="en-US" sz="2000" b="1" dirty="0" err="1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Sociales</a:t>
            </a:r>
            <a:r>
              <a:rPr lang="en-US" sz="2000" b="1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 y </a:t>
            </a:r>
            <a:r>
              <a:rPr lang="en-US" sz="2000" b="1" dirty="0" err="1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Culturales</a:t>
            </a:r>
            <a:r>
              <a:rPr lang="en-US" sz="2000" b="1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, 2000 </a:t>
            </a:r>
            <a:r>
              <a:rPr lang="en-US" sz="2000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(</a:t>
            </a:r>
            <a:r>
              <a:rPr lang="en-US" sz="2000" dirty="0" err="1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niños</a:t>
            </a:r>
            <a:r>
              <a:rPr lang="en-US" sz="2000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adolescentes</a:t>
            </a:r>
            <a:r>
              <a:rPr lang="en-US" sz="2000" dirty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y </a:t>
            </a:r>
            <a:r>
              <a:rPr lang="en-US" sz="2000" dirty="0" err="1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mujeres</a:t>
            </a:r>
            <a:r>
              <a:rPr lang="en-US" sz="2000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) 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2"/>
              </a:solidFill>
              <a:latin typeface="Palatino Linotype" pitchFamily="18" charset="0"/>
              <a:ea typeface="ＭＳ Ｐゴシック"/>
              <a:cs typeface="ＭＳ Ｐゴシック"/>
            </a:endParaRPr>
          </a:p>
          <a:p>
            <a:r>
              <a:rPr lang="en-US" sz="2000" b="1" dirty="0" err="1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Programa</a:t>
            </a:r>
            <a:r>
              <a:rPr lang="en-US" sz="2000" b="1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 de </a:t>
            </a:r>
            <a:r>
              <a:rPr lang="en-US" sz="2000" b="1" dirty="0" err="1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Acción</a:t>
            </a:r>
            <a:r>
              <a:rPr lang="en-US" sz="2000" b="1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 de Cairo de 1994</a:t>
            </a:r>
            <a:r>
              <a:rPr lang="en-US" sz="2000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Conferencia</a:t>
            </a:r>
            <a:r>
              <a:rPr lang="en-US" sz="2000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Internacional</a:t>
            </a:r>
            <a:r>
              <a:rPr lang="en-US" sz="2000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sobre</a:t>
            </a:r>
            <a:r>
              <a:rPr lang="en-US" sz="2000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Población</a:t>
            </a:r>
            <a:r>
              <a:rPr lang="en-US" sz="2000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 y </a:t>
            </a:r>
            <a:r>
              <a:rPr lang="en-US" sz="2000" dirty="0" err="1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Desarrollo</a:t>
            </a:r>
            <a:r>
              <a:rPr lang="en-US" sz="2000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 (Principio 4 y 8);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2"/>
              </a:solidFill>
              <a:latin typeface="Palatino Linotype" pitchFamily="18" charset="0"/>
              <a:ea typeface="ＭＳ Ｐゴシック"/>
              <a:cs typeface="ＭＳ Ｐゴシック"/>
            </a:endParaRPr>
          </a:p>
          <a:p>
            <a:r>
              <a:rPr lang="en-US" sz="2000" b="1" dirty="0" err="1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Declaración</a:t>
            </a:r>
            <a:r>
              <a:rPr lang="en-US" sz="2000" b="1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 y </a:t>
            </a:r>
            <a:r>
              <a:rPr lang="en-US" sz="2000" b="1" dirty="0" err="1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Plataforma</a:t>
            </a:r>
            <a:r>
              <a:rPr lang="en-US" sz="2000" b="1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 de </a:t>
            </a:r>
            <a:r>
              <a:rPr lang="en-US" sz="2000" b="1" dirty="0" err="1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Acción</a:t>
            </a:r>
            <a:r>
              <a:rPr lang="en-US" sz="2000" b="1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 de Beijing 1995 </a:t>
            </a:r>
            <a:r>
              <a:rPr lang="en-US" sz="2000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(</a:t>
            </a:r>
            <a:r>
              <a:rPr lang="en-US" sz="2000" dirty="0" err="1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Párrafo</a:t>
            </a:r>
            <a:r>
              <a:rPr lang="en-US" sz="2000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 96);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2"/>
              </a:solidFill>
              <a:latin typeface="Palatino Linotype" pitchFamily="18" charset="0"/>
              <a:ea typeface="ＭＳ Ｐゴシック"/>
              <a:cs typeface="ＭＳ Ｐゴシック"/>
            </a:endParaRPr>
          </a:p>
          <a:p>
            <a:r>
              <a:rPr lang="en-US" sz="2000" b="1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MDG 5</a:t>
            </a:r>
            <a:r>
              <a:rPr lang="en-US" sz="2000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 (</a:t>
            </a:r>
            <a:r>
              <a:rPr lang="en-US" sz="2000" dirty="0" err="1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Reducción</a:t>
            </a:r>
            <a:r>
              <a:rPr lang="en-US" sz="2000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 de la </a:t>
            </a:r>
            <a:r>
              <a:rPr lang="en-US" sz="2000" dirty="0" err="1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mortalidad</a:t>
            </a:r>
            <a:r>
              <a:rPr lang="en-US" sz="2000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materna</a:t>
            </a:r>
            <a:r>
              <a:rPr lang="en-US" sz="2000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 en </a:t>
            </a:r>
            <a:r>
              <a:rPr lang="en-US" sz="2000" dirty="0" err="1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tres</a:t>
            </a:r>
            <a:r>
              <a:rPr lang="en-US" sz="2000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cuartas</a:t>
            </a:r>
            <a:r>
              <a:rPr lang="en-US" sz="2000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partes</a:t>
            </a:r>
            <a:r>
              <a:rPr lang="en-US" sz="2000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 y </a:t>
            </a:r>
            <a:r>
              <a:rPr lang="en-US" sz="2000" dirty="0" err="1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alcanzar</a:t>
            </a:r>
            <a:r>
              <a:rPr lang="en-US" sz="2000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 el </a:t>
            </a:r>
            <a:r>
              <a:rPr lang="en-US" sz="2000" dirty="0" err="1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acceso</a:t>
            </a:r>
            <a:r>
              <a:rPr lang="en-US" sz="2000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 universal en la </a:t>
            </a:r>
            <a:r>
              <a:rPr lang="en-US" sz="2000" dirty="0" err="1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salud</a:t>
            </a:r>
            <a:r>
              <a:rPr lang="en-US" sz="2000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reproductiva</a:t>
            </a:r>
            <a:r>
              <a:rPr lang="en-US" sz="2000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);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2"/>
              </a:solidFill>
              <a:latin typeface="Palatino Linotype" pitchFamily="18" charset="0"/>
              <a:ea typeface="ＭＳ Ｐゴシック"/>
              <a:cs typeface="ＭＳ Ｐゴシック"/>
            </a:endParaRPr>
          </a:p>
          <a:p>
            <a:r>
              <a:rPr lang="en-US" sz="2000" b="1" dirty="0" err="1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Lineamientos</a:t>
            </a:r>
            <a:r>
              <a:rPr lang="en-US" sz="2000" b="1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técnicos</a:t>
            </a:r>
            <a:r>
              <a:rPr lang="en-US" sz="2000" b="1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 de la OPS/OMS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 </a:t>
            </a:r>
            <a:endParaRPr lang="en-US" sz="2000" dirty="0" smtClean="0">
              <a:solidFill>
                <a:schemeClr val="tx2"/>
              </a:solidFill>
              <a:latin typeface="Palatino Linotype" pitchFamily="18" charset="0"/>
              <a:ea typeface="ＭＳ Ｐゴシック"/>
              <a:cs typeface="ＭＳ Ｐゴシック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2"/>
              </a:solidFill>
              <a:latin typeface="Palatino Linotype" pitchFamily="18" charset="0"/>
              <a:ea typeface="ＭＳ Ｐゴシック"/>
              <a:cs typeface="ＭＳ Ｐゴシック"/>
            </a:endParaRPr>
          </a:p>
          <a:p>
            <a:endParaRPr lang="en-US" sz="2000" dirty="0">
              <a:solidFill>
                <a:schemeClr val="tx2"/>
              </a:solidFill>
              <a:latin typeface="Palatino Linotype" pitchFamily="18" charset="0"/>
              <a:ea typeface="ＭＳ Ｐゴシック"/>
              <a:cs typeface="ＭＳ Ｐゴシック"/>
            </a:endParaRPr>
          </a:p>
          <a:p>
            <a:endParaRPr lang="en-US" sz="2000" dirty="0" smtClean="0">
              <a:solidFill>
                <a:schemeClr val="tx2"/>
              </a:solidFill>
              <a:latin typeface="Palatino Linotype" pitchFamily="18" charset="0"/>
              <a:ea typeface="ＭＳ Ｐゴシック"/>
              <a:cs typeface="ＭＳ Ｐゴシック"/>
            </a:endParaRPr>
          </a:p>
          <a:p>
            <a:endParaRPr lang="en-US" sz="2000" dirty="0">
              <a:solidFill>
                <a:schemeClr val="tx2"/>
              </a:solidFill>
              <a:latin typeface="Palatino Linotype" pitchFamily="18" charset="0"/>
              <a:ea typeface="ＭＳ Ｐゴシック"/>
              <a:cs typeface="ＭＳ Ｐゴシック"/>
            </a:endParaRPr>
          </a:p>
          <a:p>
            <a:endParaRPr lang="en-US" sz="2000" dirty="0" smtClean="0">
              <a:solidFill>
                <a:schemeClr val="tx2"/>
              </a:solidFill>
              <a:latin typeface="Palatino Linotype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DERECHOS REPRODUCTIVOS EN EL DERECHO INTERNACIONAL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 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sz="1800" dirty="0" smtClean="0">
              <a:solidFill>
                <a:schemeClr val="tx1"/>
              </a:solidFill>
              <a:ea typeface="ＭＳ Ｐゴシック"/>
              <a:cs typeface="ＭＳ Ｐゴシック"/>
            </a:endParaRPr>
          </a:p>
          <a:p>
            <a:r>
              <a:rPr lang="es-ES" sz="2000" dirty="0">
                <a:solidFill>
                  <a:schemeClr val="tx2"/>
                </a:solidFill>
                <a:latin typeface="+mn-lt"/>
                <a:ea typeface="ＭＳ Ｐゴシック"/>
                <a:cs typeface="ＭＳ Ｐゴシック"/>
              </a:rPr>
              <a:t>Derecho a la salud;</a:t>
            </a:r>
          </a:p>
          <a:p>
            <a:r>
              <a:rPr lang="es-ES" sz="2000" dirty="0" smtClean="0">
                <a:solidFill>
                  <a:schemeClr val="tx2"/>
                </a:solidFill>
                <a:latin typeface="+mn-lt"/>
                <a:ea typeface="ＭＳ Ｐゴシック"/>
                <a:cs typeface="ＭＳ Ｐゴシック"/>
              </a:rPr>
              <a:t>Derecho </a:t>
            </a:r>
            <a:r>
              <a:rPr lang="es-ES" sz="2000" dirty="0">
                <a:solidFill>
                  <a:schemeClr val="tx2"/>
                </a:solidFill>
                <a:latin typeface="+mn-lt"/>
                <a:ea typeface="ＭＳ Ｐゴシック"/>
                <a:cs typeface="ＭＳ Ｐゴシック"/>
              </a:rPr>
              <a:t>a decidir libremente el número de hijos y el esparcimiento;</a:t>
            </a:r>
          </a:p>
          <a:p>
            <a:r>
              <a:rPr lang="es-ES" sz="2000" dirty="0" smtClean="0">
                <a:solidFill>
                  <a:schemeClr val="tx2"/>
                </a:solidFill>
                <a:latin typeface="+mn-lt"/>
                <a:ea typeface="ＭＳ Ｐゴシック"/>
                <a:cs typeface="ＭＳ Ｐゴシック"/>
              </a:rPr>
              <a:t>Derecho </a:t>
            </a:r>
            <a:r>
              <a:rPr lang="es-ES" sz="2000" dirty="0">
                <a:solidFill>
                  <a:schemeClr val="tx2"/>
                </a:solidFill>
                <a:latin typeface="+mn-lt"/>
                <a:ea typeface="ＭＳ Ｐゴシック"/>
                <a:cs typeface="ＭＳ Ｐゴシック"/>
              </a:rPr>
              <a:t>a recibir toda la información sobre salud sexual y reproductiva;</a:t>
            </a:r>
          </a:p>
          <a:p>
            <a:r>
              <a:rPr lang="es-ES" sz="2000" dirty="0" smtClean="0">
                <a:solidFill>
                  <a:schemeClr val="tx2"/>
                </a:solidFill>
                <a:latin typeface="+mn-lt"/>
                <a:ea typeface="ＭＳ Ｐゴシック"/>
                <a:cs typeface="ＭＳ Ｐゴシック"/>
              </a:rPr>
              <a:t>Derecho </a:t>
            </a:r>
            <a:r>
              <a:rPr lang="es-ES" sz="2000" dirty="0">
                <a:solidFill>
                  <a:schemeClr val="tx2"/>
                </a:solidFill>
                <a:latin typeface="+mn-lt"/>
                <a:ea typeface="ＭＳ Ｐゴシック"/>
                <a:cs typeface="ＭＳ Ｐゴシック"/>
              </a:rPr>
              <a:t>de la mujer a tener control sobre cuestiones relativas a su sexualidad y su cuerpo;</a:t>
            </a:r>
          </a:p>
          <a:p>
            <a:r>
              <a:rPr lang="es-ES" sz="2000" dirty="0" smtClean="0">
                <a:solidFill>
                  <a:schemeClr val="tx2"/>
                </a:solidFill>
                <a:latin typeface="+mn-lt"/>
                <a:ea typeface="ＭＳ Ｐゴシック"/>
                <a:cs typeface="ＭＳ Ｐゴシック"/>
              </a:rPr>
              <a:t>Derecho </a:t>
            </a:r>
            <a:r>
              <a:rPr lang="es-ES" sz="2000" dirty="0">
                <a:solidFill>
                  <a:schemeClr val="tx2"/>
                </a:solidFill>
                <a:latin typeface="+mn-lt"/>
                <a:ea typeface="ＭＳ Ｐゴシック"/>
                <a:cs typeface="ＭＳ Ｐゴシック"/>
              </a:rPr>
              <a:t>a la no discriminación; y</a:t>
            </a:r>
          </a:p>
          <a:p>
            <a:r>
              <a:rPr lang="es-ES" sz="2000" dirty="0">
                <a:solidFill>
                  <a:schemeClr val="tx2"/>
                </a:solidFill>
                <a:latin typeface="+mn-lt"/>
                <a:ea typeface="ＭＳ Ｐゴシック"/>
                <a:cs typeface="ＭＳ Ｐゴシック"/>
              </a:rPr>
              <a:t>Derecho a disfrutar de los beneficios del progreso científico</a:t>
            </a:r>
          </a:p>
          <a:p>
            <a:endParaRPr lang="en-US" sz="2000" dirty="0" smtClean="0">
              <a:solidFill>
                <a:schemeClr val="tx1"/>
              </a:solidFill>
              <a:latin typeface="+mn-lt"/>
              <a:ea typeface="ＭＳ Ｐゴシック"/>
              <a:cs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BARRERAS/OPORTUNIDADES Y EL DERECHO A LA SALUD SEXUAL Y REPRODUCTIVA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      </a:t>
            </a: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s-MX" sz="2000" dirty="0" smtClean="0">
                <a:solidFill>
                  <a:schemeClr val="tx1"/>
                </a:solidFill>
                <a:latin typeface="Palatino Linotype" pitchFamily="18" charset="0"/>
                <a:ea typeface="ＭＳ Ｐゴシック"/>
                <a:cs typeface="ＭＳ Ｐゴシック"/>
              </a:rPr>
              <a:t> </a:t>
            </a:r>
            <a:r>
              <a:rPr lang="es-MX" sz="2000" b="1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Políticas, legislaciones y protocolos </a:t>
            </a:r>
            <a:r>
              <a:rPr lang="es-MX" sz="2000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inconsistentes con obligaciones universales y regionales de derechos humanos (códigos civiles y códigos penales);</a:t>
            </a:r>
          </a:p>
          <a:p>
            <a:endParaRPr lang="es-MX" sz="2000" dirty="0">
              <a:solidFill>
                <a:schemeClr val="tx2"/>
              </a:solidFill>
              <a:latin typeface="Palatino Linotype" pitchFamily="18" charset="0"/>
              <a:ea typeface="ＭＳ Ｐゴシック"/>
              <a:cs typeface="ＭＳ Ｐゴシック"/>
            </a:endParaRPr>
          </a:p>
          <a:p>
            <a:r>
              <a:rPr lang="es-MX" sz="2000" b="1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Limitado conocimiento </a:t>
            </a:r>
            <a:r>
              <a:rPr lang="es-MX" sz="2000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de los instrumentos de derechos humanos aplicables a la salud sexual y </a:t>
            </a:r>
            <a:r>
              <a:rPr lang="es-MX" sz="2000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reproductiva </a:t>
            </a:r>
            <a:r>
              <a:rPr lang="es-MX" sz="2000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(personal de salud y jueces);</a:t>
            </a:r>
          </a:p>
          <a:p>
            <a:endParaRPr lang="es-MX" sz="2000" dirty="0">
              <a:solidFill>
                <a:schemeClr val="tx2"/>
              </a:solidFill>
              <a:latin typeface="Palatino Linotype" pitchFamily="18" charset="0"/>
              <a:ea typeface="ＭＳ Ｐゴシック"/>
              <a:cs typeface="ＭＳ Ｐゴシック"/>
            </a:endParaRPr>
          </a:p>
          <a:p>
            <a:r>
              <a:rPr lang="es-MX" sz="2000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Creciente </a:t>
            </a:r>
            <a:r>
              <a:rPr lang="es-MX" sz="2000" b="1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rol de parlamentos nacionales y tribunales </a:t>
            </a:r>
            <a:r>
              <a:rPr lang="es-MX" sz="2000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en decisiones sobre salud sexual y reproductiva </a:t>
            </a:r>
            <a:r>
              <a:rPr lang="es-MX" sz="2000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 </a:t>
            </a:r>
            <a:r>
              <a:rPr lang="es-MX" sz="2000" dirty="0" smtClean="0">
                <a:solidFill>
                  <a:schemeClr val="tx2"/>
                </a:solidFill>
                <a:latin typeface="Palatino Linotype" pitchFamily="18" charset="0"/>
                <a:ea typeface="ＭＳ Ｐゴシック"/>
                <a:cs typeface="ＭＳ Ｐゴシック"/>
              </a:rPr>
              <a:t>(acceso a métodos de planificación familiar, educación sobre salud sexual en escuelas, acceso al aborto terapéutico, ejercicio de la capacidad legal)</a:t>
            </a:r>
            <a:endParaRPr lang="en-US" sz="2000" dirty="0" smtClean="0">
              <a:solidFill>
                <a:schemeClr val="tx2"/>
              </a:solidFill>
              <a:latin typeface="Palatino Linotype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b="1" dirty="0"/>
              <a:t>BARRERAS/OPORTUNIDADES Y EL DERECHO A LA SALUD SEXUAL Y </a:t>
            </a:r>
            <a:r>
              <a:rPr lang="es-ES" sz="2000" b="1" dirty="0" smtClean="0"/>
              <a:t>REPRODUCTIVA 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err="1" smtClean="0">
                <a:solidFill>
                  <a:schemeClr val="tx2"/>
                </a:solidFill>
                <a:latin typeface="+mn-lt"/>
              </a:rPr>
              <a:t>Ausencia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 de </a:t>
            </a:r>
            <a:r>
              <a:rPr lang="en-US" sz="2000" b="1" dirty="0" err="1" smtClean="0">
                <a:solidFill>
                  <a:schemeClr val="tx2"/>
                </a:solidFill>
                <a:latin typeface="+mn-lt"/>
              </a:rPr>
              <a:t>mecanismos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 de </a:t>
            </a:r>
            <a:r>
              <a:rPr lang="en-US" sz="2000" b="1" dirty="0" err="1" smtClean="0">
                <a:solidFill>
                  <a:schemeClr val="tx2"/>
                </a:solidFill>
                <a:latin typeface="+mn-lt"/>
              </a:rPr>
              <a:t>protección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dentro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de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las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defensorías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de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derechos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humanos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para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visitar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servicios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de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salud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;</a:t>
            </a:r>
            <a:endParaRPr lang="en-US" sz="2000" dirty="0" smtClean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r>
              <a:rPr lang="en-US" sz="2000" b="1" dirty="0" err="1" smtClean="0">
                <a:solidFill>
                  <a:schemeClr val="tx2"/>
                </a:solidFill>
                <a:latin typeface="+mn-lt"/>
              </a:rPr>
              <a:t>Disposiciones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+mn-lt"/>
              </a:rPr>
              <a:t>legales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/</a:t>
            </a:r>
            <a:r>
              <a:rPr lang="en-US" sz="2000" b="1" dirty="0" err="1" smtClean="0">
                <a:solidFill>
                  <a:schemeClr val="tx2"/>
                </a:solidFill>
                <a:latin typeface="+mn-lt"/>
              </a:rPr>
              <a:t>criminalización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exámenes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obligatorios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sobre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VIH,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diseminación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de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información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confidencial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restricción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al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acceso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de AOE y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planificación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familiar y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falta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de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protocolos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sobre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terminación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+mn-lt"/>
              </a:rPr>
              <a:t>terapéutica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del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embarazo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); y</a:t>
            </a:r>
          </a:p>
          <a:p>
            <a:endParaRPr lang="en-US" sz="2000" dirty="0">
              <a:solidFill>
                <a:schemeClr val="tx2"/>
              </a:solidFill>
              <a:latin typeface="+mn-lt"/>
            </a:endParaRPr>
          </a:p>
          <a:p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La AOE, la </a:t>
            </a:r>
            <a:r>
              <a:rPr lang="en-US" sz="2000" b="1" dirty="0" err="1" smtClean="0">
                <a:solidFill>
                  <a:schemeClr val="tx2"/>
                </a:solidFill>
                <a:latin typeface="+mn-lt"/>
              </a:rPr>
              <a:t>planificación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 familiar y </a:t>
            </a:r>
            <a:r>
              <a:rPr lang="en-US" sz="2000" b="1" dirty="0" err="1" smtClean="0">
                <a:solidFill>
                  <a:schemeClr val="tx2"/>
                </a:solidFill>
                <a:latin typeface="+mn-lt"/>
              </a:rPr>
              <a:t>protocolos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+mn-lt"/>
              </a:rPr>
              <a:t>sobre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+mn-lt"/>
              </a:rPr>
              <a:t>terminación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+mn-lt"/>
              </a:rPr>
              <a:t>terapéutica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 del </a:t>
            </a:r>
            <a:r>
              <a:rPr lang="en-US" sz="2000" b="1" dirty="0" err="1" smtClean="0">
                <a:solidFill>
                  <a:schemeClr val="tx2"/>
                </a:solidFill>
                <a:latin typeface="+mn-lt"/>
              </a:rPr>
              <a:t>embarazo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(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incesto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violación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sexual y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salud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de la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madre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)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como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estrategias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para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reducir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la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mortalidad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materna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basadas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en el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Derecho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a la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salud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sexual y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reproductiva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3251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232"/>
          <p:cNvSpPr txBox="1">
            <a:spLocks noChangeArrowheads="1"/>
          </p:cNvSpPr>
          <p:nvPr/>
        </p:nvSpPr>
        <p:spPr bwMode="auto">
          <a:xfrm>
            <a:off x="755650" y="6388100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/>
              <a:t>AT: Aborto Terapéutico</a:t>
            </a:r>
          </a:p>
        </p:txBody>
      </p:sp>
      <p:graphicFrame>
        <p:nvGraphicFramePr>
          <p:cNvPr id="4" name="Group 12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8590358"/>
              </p:ext>
            </p:extLst>
          </p:nvPr>
        </p:nvGraphicFramePr>
        <p:xfrm>
          <a:off x="0" y="188913"/>
          <a:ext cx="9036494" cy="6108169"/>
        </p:xfrm>
        <a:graphic>
          <a:graphicData uri="http://schemas.openxmlformats.org/drawingml/2006/table">
            <a:tbl>
              <a:tblPr/>
              <a:tblGrid>
                <a:gridCol w="880291"/>
                <a:gridCol w="1424155"/>
                <a:gridCol w="1028459"/>
                <a:gridCol w="789647"/>
                <a:gridCol w="1187086"/>
                <a:gridCol w="1263784"/>
                <a:gridCol w="1265527"/>
                <a:gridCol w="1197545"/>
              </a:tblGrid>
              <a:tr h="908720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Legislaciones y políticas </a:t>
                      </a:r>
                      <a:r>
                        <a:rPr kumimoji="0" lang="sv-S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para </a:t>
                      </a:r>
                      <a:r>
                        <a:rPr kumimoji="0" lang="sv-S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 prevención </a:t>
                      </a:r>
                      <a:r>
                        <a:rPr kumimoji="0" lang="sv-S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del VIH y </a:t>
                      </a:r>
                      <a:r>
                        <a:rPr kumimoji="0" lang="sv-S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 promoción </a:t>
                      </a:r>
                      <a:r>
                        <a:rPr kumimoji="0" lang="sv-S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 la salud sexual y reproductiva (SSR) en adolescentes.</a:t>
                      </a:r>
                      <a:endParaRPr kumimoji="0" lang="sv-S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842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kumimoji="0" lang="sv-S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</a:t>
                      </a:r>
                      <a:r>
                        <a:rPr kumimoji="0" lang="sv-S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í</a:t>
                      </a:r>
                      <a:r>
                        <a:rPr kumimoji="0" lang="sv-S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</a:t>
                      </a:r>
                      <a:endParaRPr kumimoji="0" lang="sv-S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 tiene un PNSA?</a:t>
                      </a:r>
                      <a:endParaRPr kumimoji="0" lang="sv-S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 ofrece MAC sin consentimiento de padres?</a:t>
                      </a:r>
                      <a:endParaRPr kumimoji="0" lang="sv-S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 ofrece aborto terapéutico</a:t>
                      </a:r>
                      <a:endParaRPr kumimoji="0" lang="sv-S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 cuenta con leyes que protegen adolescentes LGTB? </a:t>
                      </a:r>
                      <a:endParaRPr kumimoji="0" lang="sv-S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 cuenta con leyes que protegen adolescentes VIH +?</a:t>
                      </a:r>
                      <a:endParaRPr kumimoji="0" lang="sv-S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 ofrece la prueba de VIH sin consentimiento de padres?</a:t>
                      </a:r>
                      <a:endParaRPr kumimoji="0" lang="sv-S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 cuenta con una programa de Educaci</a:t>
                      </a:r>
                      <a:r>
                        <a:rPr lang="es-ES" sz="1600" b="1" dirty="0" smtClean="0"/>
                        <a:t>ó</a:t>
                      </a:r>
                      <a:r>
                        <a:rPr kumimoji="0" lang="sv-S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 Sexual en las escuelas?</a:t>
                      </a:r>
                      <a:endParaRPr kumimoji="0" lang="sv-S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4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DOR</a:t>
                      </a:r>
                      <a:endParaRPr kumimoji="0" lang="sv-S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</a:t>
                      </a:r>
                      <a:endParaRPr kumimoji="0" lang="sv-S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</a:t>
                      </a:r>
                      <a:endParaRPr kumimoji="0" lang="sv-S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AT</a:t>
                      </a:r>
                      <a:endParaRPr kumimoji="0" lang="sv-S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</a:t>
                      </a:r>
                      <a:endParaRPr kumimoji="0" lang="sv-S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</a:t>
                      </a:r>
                      <a:endParaRPr kumimoji="0" lang="sv-S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</a:t>
                      </a:r>
                      <a:endParaRPr kumimoji="0" lang="sv-S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</a:t>
                      </a:r>
                      <a:endParaRPr kumimoji="0" lang="sv-S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2428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ELS</a:t>
                      </a:r>
                      <a:endParaRPr kumimoji="0" lang="sv-S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</a:t>
                      </a:r>
                      <a:endParaRPr kumimoji="0" lang="sv-S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</a:t>
                      </a:r>
                      <a:endParaRPr kumimoji="0" lang="sv-S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</a:t>
                      </a:r>
                      <a:endParaRPr kumimoji="0" lang="sv-S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</a:t>
                      </a:r>
                      <a:endParaRPr kumimoji="0" lang="sv-S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</a:t>
                      </a:r>
                      <a:endParaRPr kumimoji="0" lang="sv-S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</a:t>
                      </a:r>
                      <a:endParaRPr kumimoji="0" lang="sv-S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kumimoji="0" lang="sv-S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42428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HON</a:t>
                      </a:r>
                      <a:endParaRPr kumimoji="0" lang="sv-S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</a:t>
                      </a:r>
                      <a:endParaRPr kumimoji="0" lang="sv-S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</a:t>
                      </a:r>
                      <a:endParaRPr kumimoji="0" lang="sv-S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</a:t>
                      </a:r>
                      <a:endParaRPr kumimoji="0" lang="sv-S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</a:t>
                      </a:r>
                      <a:endParaRPr kumimoji="0" lang="sv-S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</a:t>
                      </a:r>
                      <a:endParaRPr kumimoji="0" lang="sv-S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</a:t>
                      </a:r>
                      <a:endParaRPr kumimoji="0" lang="sv-S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</a:t>
                      </a:r>
                      <a:endParaRPr kumimoji="0" lang="sv-S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3392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GUT</a:t>
                      </a:r>
                      <a:endParaRPr kumimoji="0" lang="sv-S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</a:t>
                      </a:r>
                      <a:endParaRPr kumimoji="0" lang="sv-S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</a:t>
                      </a:r>
                      <a:endParaRPr kumimoji="0" lang="sv-S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AT</a:t>
                      </a:r>
                      <a:endParaRPr kumimoji="0" lang="sv-S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</a:t>
                      </a:r>
                      <a:endParaRPr kumimoji="0" lang="sv-S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</a:t>
                      </a:r>
                      <a:endParaRPr kumimoji="0" lang="sv-S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</a:t>
                      </a:r>
                      <a:endParaRPr kumimoji="0" lang="sv-S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</a:t>
                      </a:r>
                      <a:endParaRPr kumimoji="0" lang="sv-S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2428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NIC</a:t>
                      </a:r>
                      <a:endParaRPr kumimoji="0" lang="sv-S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</a:t>
                      </a:r>
                      <a:endParaRPr kumimoji="0" lang="sv-S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</a:t>
                      </a:r>
                      <a:endParaRPr kumimoji="0" lang="sv-S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</a:t>
                      </a:r>
                      <a:endParaRPr kumimoji="0" lang="sv-S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</a:t>
                      </a:r>
                      <a:endParaRPr kumimoji="0" lang="sv-S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</a:t>
                      </a:r>
                      <a:endParaRPr kumimoji="0" lang="sv-S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</a:t>
                      </a:r>
                      <a:endParaRPr kumimoji="0" lang="sv-S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</a:t>
                      </a:r>
                      <a:endParaRPr kumimoji="0" lang="sv-S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42428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PAN</a:t>
                      </a:r>
                      <a:endParaRPr kumimoji="0" lang="sv-S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</a:t>
                      </a:r>
                      <a:endParaRPr kumimoji="0" lang="sv-S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</a:t>
                      </a:r>
                      <a:endParaRPr kumimoji="0" lang="sv-S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AT</a:t>
                      </a:r>
                      <a:endParaRPr kumimoji="0" lang="sv-S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</a:t>
                      </a:r>
                      <a:endParaRPr kumimoji="0" lang="sv-S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</a:t>
                      </a:r>
                      <a:endParaRPr kumimoji="0" lang="sv-S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</a:t>
                      </a:r>
                      <a:endParaRPr kumimoji="0" lang="sv-S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</a:t>
                      </a:r>
                      <a:endParaRPr kumimoji="0" lang="sv-S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04105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14-15 Process Overview- SPANISH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OP14-15 Process Overview- SPANISH</Template>
  <TotalTime>962</TotalTime>
  <Words>2089</Words>
  <Application>Microsoft Macintosh PowerPoint</Application>
  <PresentationFormat>On-screen Show (4:3)</PresentationFormat>
  <Paragraphs>168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OP14-15 Process Overview- SPANISH</vt:lpstr>
      <vt:lpstr>PowerPoint Presentation</vt:lpstr>
      <vt:lpstr>PowerPoint Presentation</vt:lpstr>
      <vt:lpstr>    INDICADORES BASICOS DE SALUD LAC (2010) </vt:lpstr>
      <vt:lpstr>EL DERECHO A LA SALUD SEXUAL Y  REPRODUCTIVA</vt:lpstr>
      <vt:lpstr>EL DERECHO A LA SALUD SEXUAL Y  REPRODUCTIVA</vt:lpstr>
      <vt:lpstr>DERECHOS REPRODUCTIVOS EN EL DERECHO INTERNACIONAL </vt:lpstr>
      <vt:lpstr>BARRERAS/OPORTUNIDADES Y EL DERECHO A LA SALUD SEXUAL Y REPRODUCTIVA       </vt:lpstr>
      <vt:lpstr>BARRERAS/OPORTUNIDADES Y EL DERECHO A LA SALUD SEXUAL Y REPRODUCTIVA </vt:lpstr>
      <vt:lpstr>PowerPoint Presentation</vt:lpstr>
      <vt:lpstr>INFORME DEL RELATOR ONU DEL DERECHO A LA SALUD SOBRE SALUD SEXUAL Y REPRODUCTIVA (2011)</vt:lpstr>
      <vt:lpstr>INFORME DEL RELATOR ONU DEL DERECHO A LA SALUD SOBRE SALUD SEXUAL Y REPRODUCTIVA (2011)</vt:lpstr>
      <vt:lpstr>MORTALIDAD MATERNA (Source: WHO/UNICEF/UNFPA/World Bank/UN Population Maternal Mortality Estimation Inter-Agency Group)</vt:lpstr>
      <vt:lpstr>EL CAMINO HACIA ADELANTE (“LA SALUD Y LOS DERECHOS HUMANOS” RESOLUCION CD 50.R8, 2010)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Maza, Mr. Rony (WDC)</dc:creator>
  <cp:lastModifiedBy>Javier Vasquez</cp:lastModifiedBy>
  <cp:revision>89</cp:revision>
  <cp:lastPrinted>2014-03-15T17:14:07Z</cp:lastPrinted>
  <dcterms:created xsi:type="dcterms:W3CDTF">2013-10-09T12:37:52Z</dcterms:created>
  <dcterms:modified xsi:type="dcterms:W3CDTF">2015-06-19T02:36:57Z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0x01010060CCCCB51AA2174A94255D2A3E2A6245</vt:lpwstr>
  </property>
  <property fmtid="{D5CDD505-2E9C-101B-9397-08002B2CF9AE}" pid="3" name="Color">
    <vt:lpwstr>CMYK</vt:lpwstr>
  </property>
  <property fmtid="{D5CDD505-2E9C-101B-9397-08002B2CF9AE}" pid="4" name="Language">
    <vt:lpwstr>Spanish</vt:lpwstr>
  </property>
  <property fmtid="{D5CDD505-2E9C-101B-9397-08002B2CF9AE}" pid="5" name="Theme">
    <vt:lpwstr/>
  </property>
  <property fmtid="{D5CDD505-2E9C-101B-9397-08002B2CF9AE}" pid="6" name="Document Type">
    <vt:lpwstr>ppt</vt:lpwstr>
  </property>
  <property fmtid="{D5CDD505-2E9C-101B-9397-08002B2CF9AE}" pid="7" name="Information">
    <vt:lpwstr/>
  </property>
</Properties>
</file>