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2.xml" ContentType="application/vnd.openxmlformats-officedocument.drawingml.diagramLayou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1"/>
  </p:sldMasterIdLst>
  <p:notesMasterIdLst>
    <p:notesMasterId r:id="rId27"/>
  </p:notesMasterIdLst>
  <p:sldIdLst>
    <p:sldId id="256" r:id="rId2"/>
    <p:sldId id="293" r:id="rId3"/>
    <p:sldId id="271" r:id="rId4"/>
    <p:sldId id="260" r:id="rId5"/>
    <p:sldId id="277" r:id="rId6"/>
    <p:sldId id="286" r:id="rId7"/>
    <p:sldId id="261" r:id="rId8"/>
    <p:sldId id="266" r:id="rId9"/>
    <p:sldId id="267" r:id="rId10"/>
    <p:sldId id="270" r:id="rId11"/>
    <p:sldId id="294" r:id="rId12"/>
    <p:sldId id="278" r:id="rId13"/>
    <p:sldId id="272" r:id="rId14"/>
    <p:sldId id="285" r:id="rId15"/>
    <p:sldId id="259" r:id="rId16"/>
    <p:sldId id="289" r:id="rId17"/>
    <p:sldId id="290" r:id="rId18"/>
    <p:sldId id="280" r:id="rId19"/>
    <p:sldId id="291" r:id="rId20"/>
    <p:sldId id="292" r:id="rId21"/>
    <p:sldId id="281" r:id="rId22"/>
    <p:sldId id="282" r:id="rId23"/>
    <p:sldId id="284" r:id="rId24"/>
    <p:sldId id="295" r:id="rId25"/>
    <p:sldId id="273"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ferSingleView="1">
    <p:restoredLeft sz="17001" autoAdjust="0"/>
    <p:restoredTop sz="76900" autoAdjust="0"/>
  </p:normalViewPr>
  <p:slideViewPr>
    <p:cSldViewPr>
      <p:cViewPr varScale="1">
        <p:scale>
          <a:sx n="76" d="100"/>
          <a:sy n="76" d="100"/>
        </p:scale>
        <p:origin x="-1596" y="-90"/>
      </p:cViewPr>
      <p:guideLst>
        <p:guide orient="horz" pos="2160"/>
        <p:guide pos="2880"/>
      </p:guideLst>
    </p:cSldViewPr>
  </p:slideViewPr>
  <p:outlineViewPr>
    <p:cViewPr>
      <p:scale>
        <a:sx n="33" d="100"/>
        <a:sy n="33" d="100"/>
      </p:scale>
      <p:origin x="0" y="3030"/>
    </p:cViewPr>
  </p:outlineViewPr>
  <p:notesTextViewPr>
    <p:cViewPr>
      <p:scale>
        <a:sx n="100" d="100"/>
        <a:sy n="100" d="100"/>
      </p:scale>
      <p:origin x="0" y="0"/>
    </p:cViewPr>
  </p:notesTextViewPr>
  <p:sorterViewPr>
    <p:cViewPr>
      <p:scale>
        <a:sx n="66" d="100"/>
        <a:sy n="66" d="100"/>
      </p:scale>
      <p:origin x="0" y="318"/>
    </p:cViewPr>
  </p:sorterViewPr>
  <p:notesViewPr>
    <p:cSldViewPr>
      <p:cViewPr varScale="1">
        <p:scale>
          <a:sx n="57" d="100"/>
          <a:sy n="57" d="100"/>
        </p:scale>
        <p:origin x="-2550"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F:\BEST%20COMMISSION\Daily_Landings_by_species_and_island.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Value Transfer </a:t>
            </a:r>
          </a:p>
        </c:rich>
      </c:tx>
      <c:layout/>
    </c:title>
    <c:view3D>
      <c:depthPercent val="100"/>
      <c:perspective val="30"/>
    </c:view3D>
    <c:plotArea>
      <c:layout/>
      <c:bar3DChart>
        <c:barDir val="col"/>
        <c:grouping val="standard"/>
        <c:ser>
          <c:idx val="0"/>
          <c:order val="0"/>
          <c:tx>
            <c:strRef>
              <c:f>Sheet1!$B$1</c:f>
              <c:strCache>
                <c:ptCount val="1"/>
                <c:pt idx="0">
                  <c:v>Value ($)</c:v>
                </c:pt>
              </c:strCache>
            </c:strRef>
          </c:tx>
          <c:spPr>
            <a:scene3d>
              <a:camera prst="orthographicFront"/>
              <a:lightRig rig="threePt" dir="t"/>
            </a:scene3d>
            <a:sp3d prstMaterial="matte"/>
          </c:spPr>
          <c:cat>
            <c:strRef>
              <c:f>Sheet1!$A$2:$A$8</c:f>
              <c:strCache>
                <c:ptCount val="7"/>
                <c:pt idx="0">
                  <c:v>Beach</c:v>
                </c:pt>
                <c:pt idx="1">
                  <c:v>Beach near dwelling</c:v>
                </c:pt>
                <c:pt idx="2">
                  <c:v>Housing</c:v>
                </c:pt>
                <c:pt idx="3">
                  <c:v>Coppice </c:v>
                </c:pt>
                <c:pt idx="4">
                  <c:v>Coral Reef</c:v>
                </c:pt>
                <c:pt idx="5">
                  <c:v>Mangrove</c:v>
                </c:pt>
                <c:pt idx="6">
                  <c:v>Rivers, Streams, Freshwater </c:v>
                </c:pt>
              </c:strCache>
            </c:strRef>
          </c:cat>
          <c:val>
            <c:numRef>
              <c:f>Sheet1!$B$2:$B$8</c:f>
              <c:numCache>
                <c:formatCode>"$"#,##0.00_);[Red]\("$"#,##0.00\)</c:formatCode>
                <c:ptCount val="7"/>
                <c:pt idx="0" formatCode="&quot;$&quot;#,##0_);[Red]\(&quot;$&quot;#,##0\)">
                  <c:v>4550000</c:v>
                </c:pt>
                <c:pt idx="1">
                  <c:v>7215572</c:v>
                </c:pt>
                <c:pt idx="2">
                  <c:v>0</c:v>
                </c:pt>
                <c:pt idx="3">
                  <c:v>0</c:v>
                </c:pt>
                <c:pt idx="4">
                  <c:v>689676304</c:v>
                </c:pt>
                <c:pt idx="5">
                  <c:v>930090</c:v>
                </c:pt>
                <c:pt idx="6">
                  <c:v>0</c:v>
                </c:pt>
              </c:numCache>
            </c:numRef>
          </c:val>
        </c:ser>
        <c:shape val="box"/>
        <c:axId val="58121600"/>
        <c:axId val="74979584"/>
        <c:axId val="47745664"/>
      </c:bar3DChart>
      <c:catAx>
        <c:axId val="58121600"/>
        <c:scaling>
          <c:orientation val="minMax"/>
        </c:scaling>
        <c:axPos val="b"/>
        <c:numFmt formatCode="General" sourceLinked="1"/>
        <c:tickLblPos val="nextTo"/>
        <c:crossAx val="74979584"/>
        <c:crosses val="autoZero"/>
        <c:auto val="1"/>
        <c:lblAlgn val="ctr"/>
        <c:lblOffset val="100"/>
      </c:catAx>
      <c:valAx>
        <c:axId val="74979584"/>
        <c:scaling>
          <c:orientation val="minMax"/>
        </c:scaling>
        <c:axPos val="l"/>
        <c:majorGridlines/>
        <c:numFmt formatCode="&quot;$&quot;#,##0_);[Red]\(&quot;$&quot;#,##0\)" sourceLinked="1"/>
        <c:tickLblPos val="nextTo"/>
        <c:crossAx val="58121600"/>
        <c:crosses val="autoZero"/>
        <c:crossBetween val="between"/>
      </c:valAx>
      <c:serAx>
        <c:axId val="47745664"/>
        <c:scaling>
          <c:orientation val="minMax"/>
        </c:scaling>
        <c:axPos val="b"/>
        <c:numFmt formatCode="General" sourceLinked="1"/>
        <c:tickLblPos val="nextTo"/>
        <c:spPr>
          <a:ln w="3175">
            <a:solidFill>
              <a:srgbClr val="808080"/>
            </a:solidFill>
            <a:prstDash val="solid"/>
          </a:ln>
        </c:spPr>
        <c:txPr>
          <a:bodyPr rot="0" vert="horz"/>
          <a:lstStyle/>
          <a:p>
            <a:pPr>
              <a:defRPr sz="1000" b="0" i="0" u="none" strike="noStrike" baseline="0">
                <a:solidFill>
                  <a:srgbClr val="000000"/>
                </a:solidFill>
                <a:latin typeface="Calibri"/>
                <a:ea typeface="Calibri"/>
                <a:cs typeface="Calibri"/>
              </a:defRPr>
            </a:pPr>
            <a:endParaRPr lang="en-US"/>
          </a:p>
        </c:txPr>
        <c:crossAx val="74979584"/>
        <c:crosses val="autoZero"/>
        <c:tickLblSkip val="3"/>
        <c:tickMarkSkip val="1"/>
      </c:serAx>
      <c:spPr>
        <a:noFill/>
        <a:ln w="25400">
          <a:noFill/>
        </a:ln>
      </c:spPr>
    </c:plotArea>
    <c:legend>
      <c:legendPos val="r"/>
      <c:layout/>
    </c:legend>
    <c:plotVisOnly val="1"/>
    <c:dispBlanksAs val="gap"/>
  </c:chart>
  <c:externalData r:id="rId1"/>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A01A4D-E304-4803-B44E-D4980EC958C3}" type="doc">
      <dgm:prSet loTypeId="urn:microsoft.com/office/officeart/2005/8/layout/radial5" loCatId="cycle" qsTypeId="urn:microsoft.com/office/officeart/2005/8/quickstyle/simple1#1" qsCatId="simple" csTypeId="urn:microsoft.com/office/officeart/2005/8/colors/colorful5" csCatId="colorful" phldr="1"/>
      <dgm:spPr/>
      <dgm:t>
        <a:bodyPr/>
        <a:lstStyle/>
        <a:p>
          <a:endParaRPr lang="en-US"/>
        </a:p>
      </dgm:t>
    </dgm:pt>
    <dgm:pt modelId="{1BDCDFDA-C9E4-4B09-959D-627501F36377}">
      <dgm:prSet phldrT="[Text]"/>
      <dgm:spPr/>
      <dgm:t>
        <a:bodyPr/>
        <a:lstStyle/>
        <a:p>
          <a:r>
            <a:rPr lang="en-US" dirty="0" smtClean="0"/>
            <a:t>Total Value</a:t>
          </a:r>
          <a:endParaRPr lang="en-US" dirty="0"/>
        </a:p>
      </dgm:t>
    </dgm:pt>
    <dgm:pt modelId="{2598BE45-2929-4523-86F3-EC9921ABC562}" type="parTrans" cxnId="{C19DDD9D-5F77-4272-81D7-2E472BBAE1C0}">
      <dgm:prSet/>
      <dgm:spPr/>
      <dgm:t>
        <a:bodyPr/>
        <a:lstStyle/>
        <a:p>
          <a:endParaRPr lang="en-US"/>
        </a:p>
      </dgm:t>
    </dgm:pt>
    <dgm:pt modelId="{1A1B6E9B-388F-4C71-961B-3E37569FDD33}" type="sibTrans" cxnId="{C19DDD9D-5F77-4272-81D7-2E472BBAE1C0}">
      <dgm:prSet/>
      <dgm:spPr/>
      <dgm:t>
        <a:bodyPr/>
        <a:lstStyle/>
        <a:p>
          <a:endParaRPr lang="en-US"/>
        </a:p>
      </dgm:t>
    </dgm:pt>
    <dgm:pt modelId="{028885E7-FBC6-4772-AD5C-D813DF771390}">
      <dgm:prSet phldrT="[Text]"/>
      <dgm:spPr/>
      <dgm:t>
        <a:bodyPr/>
        <a:lstStyle/>
        <a:p>
          <a:r>
            <a:rPr lang="en-US" dirty="0" smtClean="0"/>
            <a:t>Habitat Type 1 Value</a:t>
          </a:r>
          <a:endParaRPr lang="en-US" dirty="0"/>
        </a:p>
      </dgm:t>
    </dgm:pt>
    <dgm:pt modelId="{D03B4DC9-8FE3-42C1-A469-6C6071F68F3F}" type="parTrans" cxnId="{6B5BAED5-B208-46D0-A61A-30971278BDA3}">
      <dgm:prSet/>
      <dgm:spPr/>
      <dgm:t>
        <a:bodyPr/>
        <a:lstStyle/>
        <a:p>
          <a:endParaRPr lang="en-US"/>
        </a:p>
      </dgm:t>
    </dgm:pt>
    <dgm:pt modelId="{26504FAA-5BA4-4BF3-A86A-9CBDD2894C14}" type="sibTrans" cxnId="{6B5BAED5-B208-46D0-A61A-30971278BDA3}">
      <dgm:prSet/>
      <dgm:spPr/>
      <dgm:t>
        <a:bodyPr/>
        <a:lstStyle/>
        <a:p>
          <a:endParaRPr lang="en-US"/>
        </a:p>
      </dgm:t>
    </dgm:pt>
    <dgm:pt modelId="{1335A11C-D1D7-40B8-9F0C-C0BC3451C515}">
      <dgm:prSet phldrT="[Text]"/>
      <dgm:spPr/>
      <dgm:t>
        <a:bodyPr/>
        <a:lstStyle/>
        <a:p>
          <a:r>
            <a:rPr lang="en-US" dirty="0" smtClean="0"/>
            <a:t>Habitat Type 3 Value</a:t>
          </a:r>
          <a:endParaRPr lang="en-US" dirty="0"/>
        </a:p>
      </dgm:t>
    </dgm:pt>
    <dgm:pt modelId="{C0F48E6E-16B0-44BD-ABEC-A3FEE076C95B}" type="parTrans" cxnId="{2F049222-589C-4F6C-89BA-0F0E704C8BBD}">
      <dgm:prSet/>
      <dgm:spPr/>
      <dgm:t>
        <a:bodyPr/>
        <a:lstStyle/>
        <a:p>
          <a:endParaRPr lang="en-US"/>
        </a:p>
      </dgm:t>
    </dgm:pt>
    <dgm:pt modelId="{02AB9F89-3A18-4B1A-B939-9FC95F4CDF4D}" type="sibTrans" cxnId="{2F049222-589C-4F6C-89BA-0F0E704C8BBD}">
      <dgm:prSet/>
      <dgm:spPr/>
      <dgm:t>
        <a:bodyPr/>
        <a:lstStyle/>
        <a:p>
          <a:endParaRPr lang="en-US"/>
        </a:p>
      </dgm:t>
    </dgm:pt>
    <dgm:pt modelId="{C1A752D1-EDE2-4B7D-B695-F74F027B3F30}">
      <dgm:prSet phldrT="[Text]"/>
      <dgm:spPr/>
      <dgm:t>
        <a:bodyPr/>
        <a:lstStyle/>
        <a:p>
          <a:r>
            <a:rPr lang="en-US" dirty="0" smtClean="0"/>
            <a:t>Habitat Type 4 Value</a:t>
          </a:r>
          <a:endParaRPr lang="en-US" dirty="0"/>
        </a:p>
      </dgm:t>
    </dgm:pt>
    <dgm:pt modelId="{F26D9BCD-D9E7-47EB-9F2A-998266135C25}" type="parTrans" cxnId="{7FDAEBCE-E21E-4613-9E1C-0D184430824E}">
      <dgm:prSet/>
      <dgm:spPr/>
      <dgm:t>
        <a:bodyPr/>
        <a:lstStyle/>
        <a:p>
          <a:endParaRPr lang="en-US"/>
        </a:p>
      </dgm:t>
    </dgm:pt>
    <dgm:pt modelId="{ED972CE7-DF6D-416D-ACA9-B5259773DCA4}" type="sibTrans" cxnId="{7FDAEBCE-E21E-4613-9E1C-0D184430824E}">
      <dgm:prSet/>
      <dgm:spPr/>
      <dgm:t>
        <a:bodyPr/>
        <a:lstStyle/>
        <a:p>
          <a:endParaRPr lang="en-US"/>
        </a:p>
      </dgm:t>
    </dgm:pt>
    <dgm:pt modelId="{AE73DCD9-03AD-49C8-B77D-6616E99274AC}">
      <dgm:prSet phldrT="[Text]"/>
      <dgm:spPr/>
      <dgm:t>
        <a:bodyPr/>
        <a:lstStyle/>
        <a:p>
          <a:r>
            <a:rPr lang="en-US" dirty="0" smtClean="0"/>
            <a:t>Habitat Type 2 Value</a:t>
          </a:r>
          <a:endParaRPr lang="en-US" dirty="0"/>
        </a:p>
      </dgm:t>
    </dgm:pt>
    <dgm:pt modelId="{A7F93E21-3D03-4026-B8D6-8D9590ED8897}" type="parTrans" cxnId="{926E1C26-29A5-4928-8141-61FC1759DDA8}">
      <dgm:prSet/>
      <dgm:spPr/>
      <dgm:t>
        <a:bodyPr/>
        <a:lstStyle/>
        <a:p>
          <a:endParaRPr lang="en-US"/>
        </a:p>
      </dgm:t>
    </dgm:pt>
    <dgm:pt modelId="{0354914F-55B6-48CA-A10D-352D0563568A}" type="sibTrans" cxnId="{926E1C26-29A5-4928-8141-61FC1759DDA8}">
      <dgm:prSet/>
      <dgm:spPr/>
      <dgm:t>
        <a:bodyPr/>
        <a:lstStyle/>
        <a:p>
          <a:endParaRPr lang="en-US"/>
        </a:p>
      </dgm:t>
    </dgm:pt>
    <dgm:pt modelId="{A91CECC2-A8C3-45E8-8AB2-3F2A805A217E}" type="pres">
      <dgm:prSet presAssocID="{8DA01A4D-E304-4803-B44E-D4980EC958C3}" presName="Name0" presStyleCnt="0">
        <dgm:presLayoutVars>
          <dgm:chMax val="1"/>
          <dgm:dir/>
          <dgm:animLvl val="ctr"/>
          <dgm:resizeHandles val="exact"/>
        </dgm:presLayoutVars>
      </dgm:prSet>
      <dgm:spPr/>
      <dgm:t>
        <a:bodyPr/>
        <a:lstStyle/>
        <a:p>
          <a:endParaRPr lang="en-US"/>
        </a:p>
      </dgm:t>
    </dgm:pt>
    <dgm:pt modelId="{5CC25959-BE9A-4B29-9B09-63CF84912A1C}" type="pres">
      <dgm:prSet presAssocID="{1BDCDFDA-C9E4-4B09-959D-627501F36377}" presName="centerShape" presStyleLbl="node0" presStyleIdx="0" presStyleCnt="1"/>
      <dgm:spPr/>
      <dgm:t>
        <a:bodyPr/>
        <a:lstStyle/>
        <a:p>
          <a:endParaRPr lang="en-US"/>
        </a:p>
      </dgm:t>
    </dgm:pt>
    <dgm:pt modelId="{5C0D567B-FDF0-4BD0-8499-27E29EF6C494}" type="pres">
      <dgm:prSet presAssocID="{D03B4DC9-8FE3-42C1-A469-6C6071F68F3F}" presName="parTrans" presStyleLbl="sibTrans2D1" presStyleIdx="0" presStyleCnt="4" custAng="10800000"/>
      <dgm:spPr/>
      <dgm:t>
        <a:bodyPr/>
        <a:lstStyle/>
        <a:p>
          <a:endParaRPr lang="en-US"/>
        </a:p>
      </dgm:t>
    </dgm:pt>
    <dgm:pt modelId="{54B3A5A5-8AC7-4633-BCD6-DE1AC07F8977}" type="pres">
      <dgm:prSet presAssocID="{D03B4DC9-8FE3-42C1-A469-6C6071F68F3F}" presName="connectorText" presStyleLbl="sibTrans2D1" presStyleIdx="0" presStyleCnt="4"/>
      <dgm:spPr/>
      <dgm:t>
        <a:bodyPr/>
        <a:lstStyle/>
        <a:p>
          <a:endParaRPr lang="en-US"/>
        </a:p>
      </dgm:t>
    </dgm:pt>
    <dgm:pt modelId="{2AFE063F-A942-4649-8862-915822168E22}" type="pres">
      <dgm:prSet presAssocID="{028885E7-FBC6-4772-AD5C-D813DF771390}" presName="node" presStyleLbl="node1" presStyleIdx="0" presStyleCnt="4">
        <dgm:presLayoutVars>
          <dgm:bulletEnabled val="1"/>
        </dgm:presLayoutVars>
      </dgm:prSet>
      <dgm:spPr/>
      <dgm:t>
        <a:bodyPr/>
        <a:lstStyle/>
        <a:p>
          <a:endParaRPr lang="en-US"/>
        </a:p>
      </dgm:t>
    </dgm:pt>
    <dgm:pt modelId="{77A41523-C8BE-41FD-83F5-359E9486FC56}" type="pres">
      <dgm:prSet presAssocID="{C0F48E6E-16B0-44BD-ABEC-A3FEE076C95B}" presName="parTrans" presStyleLbl="sibTrans2D1" presStyleIdx="1" presStyleCnt="4" custAng="10800000"/>
      <dgm:spPr/>
      <dgm:t>
        <a:bodyPr/>
        <a:lstStyle/>
        <a:p>
          <a:endParaRPr lang="en-US"/>
        </a:p>
      </dgm:t>
    </dgm:pt>
    <dgm:pt modelId="{0182B467-352D-4F2D-929C-7B25C413647F}" type="pres">
      <dgm:prSet presAssocID="{C0F48E6E-16B0-44BD-ABEC-A3FEE076C95B}" presName="connectorText" presStyleLbl="sibTrans2D1" presStyleIdx="1" presStyleCnt="4"/>
      <dgm:spPr/>
      <dgm:t>
        <a:bodyPr/>
        <a:lstStyle/>
        <a:p>
          <a:endParaRPr lang="en-US"/>
        </a:p>
      </dgm:t>
    </dgm:pt>
    <dgm:pt modelId="{503785A9-C804-450C-83B8-2C134EDD96DB}" type="pres">
      <dgm:prSet presAssocID="{1335A11C-D1D7-40B8-9F0C-C0BC3451C515}" presName="node" presStyleLbl="node1" presStyleIdx="1" presStyleCnt="4">
        <dgm:presLayoutVars>
          <dgm:bulletEnabled val="1"/>
        </dgm:presLayoutVars>
      </dgm:prSet>
      <dgm:spPr/>
      <dgm:t>
        <a:bodyPr/>
        <a:lstStyle/>
        <a:p>
          <a:endParaRPr lang="en-US"/>
        </a:p>
      </dgm:t>
    </dgm:pt>
    <dgm:pt modelId="{494E71CB-7954-4B12-B5B5-FB19CC457782}" type="pres">
      <dgm:prSet presAssocID="{F26D9BCD-D9E7-47EB-9F2A-998266135C25}" presName="parTrans" presStyleLbl="sibTrans2D1" presStyleIdx="2" presStyleCnt="4" custAng="10800000"/>
      <dgm:spPr/>
      <dgm:t>
        <a:bodyPr/>
        <a:lstStyle/>
        <a:p>
          <a:endParaRPr lang="en-US"/>
        </a:p>
      </dgm:t>
    </dgm:pt>
    <dgm:pt modelId="{19411EDC-60C3-47C3-A7C6-D2AC0DCE8541}" type="pres">
      <dgm:prSet presAssocID="{F26D9BCD-D9E7-47EB-9F2A-998266135C25}" presName="connectorText" presStyleLbl="sibTrans2D1" presStyleIdx="2" presStyleCnt="4"/>
      <dgm:spPr/>
      <dgm:t>
        <a:bodyPr/>
        <a:lstStyle/>
        <a:p>
          <a:endParaRPr lang="en-US"/>
        </a:p>
      </dgm:t>
    </dgm:pt>
    <dgm:pt modelId="{6EC0C2FB-801C-48C4-8CEE-522EA9678FCA}" type="pres">
      <dgm:prSet presAssocID="{C1A752D1-EDE2-4B7D-B695-F74F027B3F30}" presName="node" presStyleLbl="node1" presStyleIdx="2" presStyleCnt="4">
        <dgm:presLayoutVars>
          <dgm:bulletEnabled val="1"/>
        </dgm:presLayoutVars>
      </dgm:prSet>
      <dgm:spPr/>
      <dgm:t>
        <a:bodyPr/>
        <a:lstStyle/>
        <a:p>
          <a:endParaRPr lang="en-US"/>
        </a:p>
      </dgm:t>
    </dgm:pt>
    <dgm:pt modelId="{5DEFF090-9DA5-4031-B25F-9547D15FC0EC}" type="pres">
      <dgm:prSet presAssocID="{A7F93E21-3D03-4026-B8D6-8D9590ED8897}" presName="parTrans" presStyleLbl="sibTrans2D1" presStyleIdx="3" presStyleCnt="4" custAng="10800000"/>
      <dgm:spPr/>
      <dgm:t>
        <a:bodyPr/>
        <a:lstStyle/>
        <a:p>
          <a:endParaRPr lang="en-US"/>
        </a:p>
      </dgm:t>
    </dgm:pt>
    <dgm:pt modelId="{95EFF9D2-A686-4C3C-87CA-F44A9288B4A0}" type="pres">
      <dgm:prSet presAssocID="{A7F93E21-3D03-4026-B8D6-8D9590ED8897}" presName="connectorText" presStyleLbl="sibTrans2D1" presStyleIdx="3" presStyleCnt="4"/>
      <dgm:spPr/>
      <dgm:t>
        <a:bodyPr/>
        <a:lstStyle/>
        <a:p>
          <a:endParaRPr lang="en-US"/>
        </a:p>
      </dgm:t>
    </dgm:pt>
    <dgm:pt modelId="{71603EC6-A439-4F0C-9BB1-3DCA14D5E300}" type="pres">
      <dgm:prSet presAssocID="{AE73DCD9-03AD-49C8-B77D-6616E99274AC}" presName="node" presStyleLbl="node1" presStyleIdx="3" presStyleCnt="4">
        <dgm:presLayoutVars>
          <dgm:bulletEnabled val="1"/>
        </dgm:presLayoutVars>
      </dgm:prSet>
      <dgm:spPr/>
      <dgm:t>
        <a:bodyPr/>
        <a:lstStyle/>
        <a:p>
          <a:endParaRPr lang="en-US"/>
        </a:p>
      </dgm:t>
    </dgm:pt>
  </dgm:ptLst>
  <dgm:cxnLst>
    <dgm:cxn modelId="{926E1C26-29A5-4928-8141-61FC1759DDA8}" srcId="{1BDCDFDA-C9E4-4B09-959D-627501F36377}" destId="{AE73DCD9-03AD-49C8-B77D-6616E99274AC}" srcOrd="3" destOrd="0" parTransId="{A7F93E21-3D03-4026-B8D6-8D9590ED8897}" sibTransId="{0354914F-55B6-48CA-A10D-352D0563568A}"/>
    <dgm:cxn modelId="{5194D300-1736-4464-9A9C-2C1C750E9E2D}" type="presOf" srcId="{1335A11C-D1D7-40B8-9F0C-C0BC3451C515}" destId="{503785A9-C804-450C-83B8-2C134EDD96DB}" srcOrd="0" destOrd="0" presId="urn:microsoft.com/office/officeart/2005/8/layout/radial5"/>
    <dgm:cxn modelId="{883561D8-10F7-4307-A6CD-F4A807151963}" type="presOf" srcId="{A7F93E21-3D03-4026-B8D6-8D9590ED8897}" destId="{5DEFF090-9DA5-4031-B25F-9547D15FC0EC}" srcOrd="0" destOrd="0" presId="urn:microsoft.com/office/officeart/2005/8/layout/radial5"/>
    <dgm:cxn modelId="{66693207-76EB-4ADF-9F7D-AAD138817237}" type="presOf" srcId="{1BDCDFDA-C9E4-4B09-959D-627501F36377}" destId="{5CC25959-BE9A-4B29-9B09-63CF84912A1C}" srcOrd="0" destOrd="0" presId="urn:microsoft.com/office/officeart/2005/8/layout/radial5"/>
    <dgm:cxn modelId="{ACFC87BE-DABD-4FDD-B29D-4D793067BAB3}" type="presOf" srcId="{D03B4DC9-8FE3-42C1-A469-6C6071F68F3F}" destId="{5C0D567B-FDF0-4BD0-8499-27E29EF6C494}" srcOrd="0" destOrd="0" presId="urn:microsoft.com/office/officeart/2005/8/layout/radial5"/>
    <dgm:cxn modelId="{6B5BAED5-B208-46D0-A61A-30971278BDA3}" srcId="{1BDCDFDA-C9E4-4B09-959D-627501F36377}" destId="{028885E7-FBC6-4772-AD5C-D813DF771390}" srcOrd="0" destOrd="0" parTransId="{D03B4DC9-8FE3-42C1-A469-6C6071F68F3F}" sibTransId="{26504FAA-5BA4-4BF3-A86A-9CBDD2894C14}"/>
    <dgm:cxn modelId="{3F690BA3-D4B8-4584-8304-910EE9511832}" type="presOf" srcId="{A7F93E21-3D03-4026-B8D6-8D9590ED8897}" destId="{95EFF9D2-A686-4C3C-87CA-F44A9288B4A0}" srcOrd="1" destOrd="0" presId="urn:microsoft.com/office/officeart/2005/8/layout/radial5"/>
    <dgm:cxn modelId="{2F049222-589C-4F6C-89BA-0F0E704C8BBD}" srcId="{1BDCDFDA-C9E4-4B09-959D-627501F36377}" destId="{1335A11C-D1D7-40B8-9F0C-C0BC3451C515}" srcOrd="1" destOrd="0" parTransId="{C0F48E6E-16B0-44BD-ABEC-A3FEE076C95B}" sibTransId="{02AB9F89-3A18-4B1A-B939-9FC95F4CDF4D}"/>
    <dgm:cxn modelId="{7FDAEBCE-E21E-4613-9E1C-0D184430824E}" srcId="{1BDCDFDA-C9E4-4B09-959D-627501F36377}" destId="{C1A752D1-EDE2-4B7D-B695-F74F027B3F30}" srcOrd="2" destOrd="0" parTransId="{F26D9BCD-D9E7-47EB-9F2A-998266135C25}" sibTransId="{ED972CE7-DF6D-416D-ACA9-B5259773DCA4}"/>
    <dgm:cxn modelId="{78E4D2E4-D7F8-4A9F-A36B-1EA51D9EC0BC}" type="presOf" srcId="{C0F48E6E-16B0-44BD-ABEC-A3FEE076C95B}" destId="{0182B467-352D-4F2D-929C-7B25C413647F}" srcOrd="1" destOrd="0" presId="urn:microsoft.com/office/officeart/2005/8/layout/radial5"/>
    <dgm:cxn modelId="{132FA446-0932-44EB-AFD3-9A9828CE7E9F}" type="presOf" srcId="{AE73DCD9-03AD-49C8-B77D-6616E99274AC}" destId="{71603EC6-A439-4F0C-9BB1-3DCA14D5E300}" srcOrd="0" destOrd="0" presId="urn:microsoft.com/office/officeart/2005/8/layout/radial5"/>
    <dgm:cxn modelId="{6A3F294B-6BC0-4068-AE46-588E5FFA9022}" type="presOf" srcId="{D03B4DC9-8FE3-42C1-A469-6C6071F68F3F}" destId="{54B3A5A5-8AC7-4633-BCD6-DE1AC07F8977}" srcOrd="1" destOrd="0" presId="urn:microsoft.com/office/officeart/2005/8/layout/radial5"/>
    <dgm:cxn modelId="{6BF96A50-A147-4B31-BB87-7302147F8CE3}" type="presOf" srcId="{C1A752D1-EDE2-4B7D-B695-F74F027B3F30}" destId="{6EC0C2FB-801C-48C4-8CEE-522EA9678FCA}" srcOrd="0" destOrd="0" presId="urn:microsoft.com/office/officeart/2005/8/layout/radial5"/>
    <dgm:cxn modelId="{0F9DC035-0E85-4640-A18A-48D2D14662EC}" type="presOf" srcId="{028885E7-FBC6-4772-AD5C-D813DF771390}" destId="{2AFE063F-A942-4649-8862-915822168E22}" srcOrd="0" destOrd="0" presId="urn:microsoft.com/office/officeart/2005/8/layout/radial5"/>
    <dgm:cxn modelId="{1151AB01-0889-4211-A48E-4F59371AF7F6}" type="presOf" srcId="{8DA01A4D-E304-4803-B44E-D4980EC958C3}" destId="{A91CECC2-A8C3-45E8-8AB2-3F2A805A217E}" srcOrd="0" destOrd="0" presId="urn:microsoft.com/office/officeart/2005/8/layout/radial5"/>
    <dgm:cxn modelId="{5E9B7DC1-BAE9-4B4C-A8DA-CDA67B39FAF8}" type="presOf" srcId="{F26D9BCD-D9E7-47EB-9F2A-998266135C25}" destId="{19411EDC-60C3-47C3-A7C6-D2AC0DCE8541}" srcOrd="1" destOrd="0" presId="urn:microsoft.com/office/officeart/2005/8/layout/radial5"/>
    <dgm:cxn modelId="{4D4577BB-2B4D-4DAE-B8F5-18C5EF768E56}" type="presOf" srcId="{C0F48E6E-16B0-44BD-ABEC-A3FEE076C95B}" destId="{77A41523-C8BE-41FD-83F5-359E9486FC56}" srcOrd="0" destOrd="0" presId="urn:microsoft.com/office/officeart/2005/8/layout/radial5"/>
    <dgm:cxn modelId="{BC1C14DE-10B0-47A6-B512-EE06943C2C27}" type="presOf" srcId="{F26D9BCD-D9E7-47EB-9F2A-998266135C25}" destId="{494E71CB-7954-4B12-B5B5-FB19CC457782}" srcOrd="0" destOrd="0" presId="urn:microsoft.com/office/officeart/2005/8/layout/radial5"/>
    <dgm:cxn modelId="{C19DDD9D-5F77-4272-81D7-2E472BBAE1C0}" srcId="{8DA01A4D-E304-4803-B44E-D4980EC958C3}" destId="{1BDCDFDA-C9E4-4B09-959D-627501F36377}" srcOrd="0" destOrd="0" parTransId="{2598BE45-2929-4523-86F3-EC9921ABC562}" sibTransId="{1A1B6E9B-388F-4C71-961B-3E37569FDD33}"/>
    <dgm:cxn modelId="{57F95DA6-A2F9-4889-A07C-BB2FF91E454B}" type="presParOf" srcId="{A91CECC2-A8C3-45E8-8AB2-3F2A805A217E}" destId="{5CC25959-BE9A-4B29-9B09-63CF84912A1C}" srcOrd="0" destOrd="0" presId="urn:microsoft.com/office/officeart/2005/8/layout/radial5"/>
    <dgm:cxn modelId="{8B532546-048E-4418-B234-9E625ADF1F51}" type="presParOf" srcId="{A91CECC2-A8C3-45E8-8AB2-3F2A805A217E}" destId="{5C0D567B-FDF0-4BD0-8499-27E29EF6C494}" srcOrd="1" destOrd="0" presId="urn:microsoft.com/office/officeart/2005/8/layout/radial5"/>
    <dgm:cxn modelId="{2E59D46F-EFE0-412B-A5F6-ED8874E43971}" type="presParOf" srcId="{5C0D567B-FDF0-4BD0-8499-27E29EF6C494}" destId="{54B3A5A5-8AC7-4633-BCD6-DE1AC07F8977}" srcOrd="0" destOrd="0" presId="urn:microsoft.com/office/officeart/2005/8/layout/radial5"/>
    <dgm:cxn modelId="{28AB8A82-B677-4FAC-B4ED-5A53220C7176}" type="presParOf" srcId="{A91CECC2-A8C3-45E8-8AB2-3F2A805A217E}" destId="{2AFE063F-A942-4649-8862-915822168E22}" srcOrd="2" destOrd="0" presId="urn:microsoft.com/office/officeart/2005/8/layout/radial5"/>
    <dgm:cxn modelId="{28628B7E-A6D7-4DA2-8DE6-96FA4690EAA8}" type="presParOf" srcId="{A91CECC2-A8C3-45E8-8AB2-3F2A805A217E}" destId="{77A41523-C8BE-41FD-83F5-359E9486FC56}" srcOrd="3" destOrd="0" presId="urn:microsoft.com/office/officeart/2005/8/layout/radial5"/>
    <dgm:cxn modelId="{C44A110D-6DB8-4302-858E-5534CA602113}" type="presParOf" srcId="{77A41523-C8BE-41FD-83F5-359E9486FC56}" destId="{0182B467-352D-4F2D-929C-7B25C413647F}" srcOrd="0" destOrd="0" presId="urn:microsoft.com/office/officeart/2005/8/layout/radial5"/>
    <dgm:cxn modelId="{1D6DC86C-5E0D-42D3-A211-64466AB88E74}" type="presParOf" srcId="{A91CECC2-A8C3-45E8-8AB2-3F2A805A217E}" destId="{503785A9-C804-450C-83B8-2C134EDD96DB}" srcOrd="4" destOrd="0" presId="urn:microsoft.com/office/officeart/2005/8/layout/radial5"/>
    <dgm:cxn modelId="{402F4A38-4252-418E-9FD6-F60E21DB644F}" type="presParOf" srcId="{A91CECC2-A8C3-45E8-8AB2-3F2A805A217E}" destId="{494E71CB-7954-4B12-B5B5-FB19CC457782}" srcOrd="5" destOrd="0" presId="urn:microsoft.com/office/officeart/2005/8/layout/radial5"/>
    <dgm:cxn modelId="{99E95F13-DEC3-4A0A-BF77-F1EBA119561F}" type="presParOf" srcId="{494E71CB-7954-4B12-B5B5-FB19CC457782}" destId="{19411EDC-60C3-47C3-A7C6-D2AC0DCE8541}" srcOrd="0" destOrd="0" presId="urn:microsoft.com/office/officeart/2005/8/layout/radial5"/>
    <dgm:cxn modelId="{05AB1C63-AEDC-492E-9D79-AC3A65DDB10F}" type="presParOf" srcId="{A91CECC2-A8C3-45E8-8AB2-3F2A805A217E}" destId="{6EC0C2FB-801C-48C4-8CEE-522EA9678FCA}" srcOrd="6" destOrd="0" presId="urn:microsoft.com/office/officeart/2005/8/layout/radial5"/>
    <dgm:cxn modelId="{F9CFB861-706C-4C1F-B317-CBD7FC4D3D99}" type="presParOf" srcId="{A91CECC2-A8C3-45E8-8AB2-3F2A805A217E}" destId="{5DEFF090-9DA5-4031-B25F-9547D15FC0EC}" srcOrd="7" destOrd="0" presId="urn:microsoft.com/office/officeart/2005/8/layout/radial5"/>
    <dgm:cxn modelId="{DC97612E-4921-4AEE-84A9-41B2CA3C22F3}" type="presParOf" srcId="{5DEFF090-9DA5-4031-B25F-9547D15FC0EC}" destId="{95EFF9D2-A686-4C3C-87CA-F44A9288B4A0}" srcOrd="0" destOrd="0" presId="urn:microsoft.com/office/officeart/2005/8/layout/radial5"/>
    <dgm:cxn modelId="{B70E5EEF-AB49-4E4D-B9F4-937AA6DEE5FD}" type="presParOf" srcId="{A91CECC2-A8C3-45E8-8AB2-3F2A805A217E}" destId="{71603EC6-A439-4F0C-9BB1-3DCA14D5E300}" srcOrd="8" destOrd="0" presId="urn:microsoft.com/office/officeart/2005/8/layout/radial5"/>
  </dgm:cxnLst>
  <dgm:bg/>
  <dgm:whole/>
</dgm:dataModel>
</file>

<file path=ppt/diagrams/data2.xml><?xml version="1.0" encoding="utf-8"?>
<dgm:dataModel xmlns:dgm="http://schemas.openxmlformats.org/drawingml/2006/diagram" xmlns:a="http://schemas.openxmlformats.org/drawingml/2006/main">
  <dgm:ptLst>
    <dgm:pt modelId="{4780C1AB-F7F6-4C8E-9C66-14AAF1936B99}" type="doc">
      <dgm:prSet loTypeId="urn:microsoft.com/office/officeart/2005/8/layout/funnel1" loCatId="relationship" qsTypeId="urn:microsoft.com/office/officeart/2005/8/quickstyle/simple1#2" qsCatId="simple" csTypeId="urn:microsoft.com/office/officeart/2005/8/colors/accent1_2#1" csCatId="accent1" phldr="1"/>
      <dgm:spPr/>
      <dgm:t>
        <a:bodyPr/>
        <a:lstStyle/>
        <a:p>
          <a:endParaRPr lang="en-US"/>
        </a:p>
      </dgm:t>
    </dgm:pt>
    <dgm:pt modelId="{74547E1E-7272-4FD1-8C08-5E24587F44F2}">
      <dgm:prSet phldrT="[Text]"/>
      <dgm:spPr/>
      <dgm:t>
        <a:bodyPr/>
        <a:lstStyle/>
        <a:p>
          <a:r>
            <a:rPr lang="en-US" dirty="0" smtClean="0"/>
            <a:t>Fisheries</a:t>
          </a:r>
          <a:endParaRPr lang="en-US" dirty="0"/>
        </a:p>
      </dgm:t>
    </dgm:pt>
    <dgm:pt modelId="{BF9C2BA8-0845-4B07-A47F-B43D5DBDFE63}" type="parTrans" cxnId="{2055CF1D-A175-42E5-AF12-326AFAC2E20D}">
      <dgm:prSet/>
      <dgm:spPr/>
      <dgm:t>
        <a:bodyPr/>
        <a:lstStyle/>
        <a:p>
          <a:endParaRPr lang="en-US"/>
        </a:p>
      </dgm:t>
    </dgm:pt>
    <dgm:pt modelId="{2AE5ED59-423E-41E2-9A23-96EE04A1640A}" type="sibTrans" cxnId="{2055CF1D-A175-42E5-AF12-326AFAC2E20D}">
      <dgm:prSet/>
      <dgm:spPr/>
      <dgm:t>
        <a:bodyPr/>
        <a:lstStyle/>
        <a:p>
          <a:endParaRPr lang="en-US"/>
        </a:p>
      </dgm:t>
    </dgm:pt>
    <dgm:pt modelId="{A81E1073-F731-42D8-9C08-5A71C264A5C2}">
      <dgm:prSet phldrT="[Text]"/>
      <dgm:spPr/>
      <dgm:t>
        <a:bodyPr/>
        <a:lstStyle/>
        <a:p>
          <a:r>
            <a:rPr lang="en-US" dirty="0" smtClean="0"/>
            <a:t>Tourism &amp; Recreation</a:t>
          </a:r>
          <a:endParaRPr lang="en-US" dirty="0"/>
        </a:p>
      </dgm:t>
    </dgm:pt>
    <dgm:pt modelId="{50F1718A-E7EE-4C28-98B0-493943EFA9FA}" type="parTrans" cxnId="{B7C3C845-849E-4160-92CD-CF0B8191BCE5}">
      <dgm:prSet/>
      <dgm:spPr/>
      <dgm:t>
        <a:bodyPr/>
        <a:lstStyle/>
        <a:p>
          <a:endParaRPr lang="en-US"/>
        </a:p>
      </dgm:t>
    </dgm:pt>
    <dgm:pt modelId="{BC2A4DB5-A379-4621-B17F-08CFA675BFFD}" type="sibTrans" cxnId="{B7C3C845-849E-4160-92CD-CF0B8191BCE5}">
      <dgm:prSet/>
      <dgm:spPr/>
      <dgm:t>
        <a:bodyPr/>
        <a:lstStyle/>
        <a:p>
          <a:endParaRPr lang="en-US"/>
        </a:p>
      </dgm:t>
    </dgm:pt>
    <dgm:pt modelId="{8E3BD8B4-7469-42C1-BAB6-2DD2E89B9F62}">
      <dgm:prSet phldrT="[Text]"/>
      <dgm:spPr/>
      <dgm:t>
        <a:bodyPr/>
        <a:lstStyle/>
        <a:p>
          <a:r>
            <a:rPr lang="en-US" dirty="0" smtClean="0"/>
            <a:t>Shoreline Protection</a:t>
          </a:r>
          <a:endParaRPr lang="en-US" dirty="0"/>
        </a:p>
      </dgm:t>
    </dgm:pt>
    <dgm:pt modelId="{A200DCEE-90C9-4827-96D4-B8AB9D72C394}" type="parTrans" cxnId="{C6F8D455-1A78-429E-8641-A4F380714690}">
      <dgm:prSet/>
      <dgm:spPr/>
      <dgm:t>
        <a:bodyPr/>
        <a:lstStyle/>
        <a:p>
          <a:endParaRPr lang="en-US"/>
        </a:p>
      </dgm:t>
    </dgm:pt>
    <dgm:pt modelId="{8B1EBD35-8EB8-4145-9A77-862DB440D3E5}" type="sibTrans" cxnId="{C6F8D455-1A78-429E-8641-A4F380714690}">
      <dgm:prSet/>
      <dgm:spPr/>
      <dgm:t>
        <a:bodyPr/>
        <a:lstStyle/>
        <a:p>
          <a:endParaRPr lang="en-US"/>
        </a:p>
      </dgm:t>
    </dgm:pt>
    <dgm:pt modelId="{CD79A523-9BA2-4EC2-8194-5C5900B8BC20}">
      <dgm:prSet phldrT="[Text]" custT="1"/>
      <dgm:spPr/>
      <dgm:t>
        <a:bodyPr/>
        <a:lstStyle/>
        <a:p>
          <a:r>
            <a:rPr lang="en-US" sz="2400" b="1" dirty="0" smtClean="0"/>
            <a:t>Economic Valuation of </a:t>
          </a:r>
          <a:r>
            <a:rPr lang="en-US" sz="2400" b="1" u="sng" dirty="0" smtClean="0"/>
            <a:t>Coral Reefs</a:t>
          </a:r>
          <a:endParaRPr lang="en-US" sz="2400" b="1" u="sng" dirty="0"/>
        </a:p>
      </dgm:t>
    </dgm:pt>
    <dgm:pt modelId="{5A9FF0F0-9702-4CF7-8ED7-5436CD621538}" type="parTrans" cxnId="{62E9AEB9-06FC-4143-BBF7-CB2A2EA5953B}">
      <dgm:prSet/>
      <dgm:spPr/>
      <dgm:t>
        <a:bodyPr/>
        <a:lstStyle/>
        <a:p>
          <a:endParaRPr lang="en-US"/>
        </a:p>
      </dgm:t>
    </dgm:pt>
    <dgm:pt modelId="{6BEDB68C-D59D-4036-ACBC-AC58A334AFC7}" type="sibTrans" cxnId="{62E9AEB9-06FC-4143-BBF7-CB2A2EA5953B}">
      <dgm:prSet/>
      <dgm:spPr/>
      <dgm:t>
        <a:bodyPr/>
        <a:lstStyle/>
        <a:p>
          <a:endParaRPr lang="en-US"/>
        </a:p>
      </dgm:t>
    </dgm:pt>
    <dgm:pt modelId="{0ED85D39-257C-4B06-8ACD-4E6A28E5F2A5}" type="pres">
      <dgm:prSet presAssocID="{4780C1AB-F7F6-4C8E-9C66-14AAF1936B99}" presName="Name0" presStyleCnt="0">
        <dgm:presLayoutVars>
          <dgm:chMax val="4"/>
          <dgm:resizeHandles val="exact"/>
        </dgm:presLayoutVars>
      </dgm:prSet>
      <dgm:spPr/>
      <dgm:t>
        <a:bodyPr/>
        <a:lstStyle/>
        <a:p>
          <a:endParaRPr lang="en-US"/>
        </a:p>
      </dgm:t>
    </dgm:pt>
    <dgm:pt modelId="{73797378-F284-4735-BD9A-D9221D63818D}" type="pres">
      <dgm:prSet presAssocID="{4780C1AB-F7F6-4C8E-9C66-14AAF1936B99}" presName="ellipse" presStyleLbl="trBgShp" presStyleIdx="0" presStyleCnt="1" custLinFactNeighborY="14189"/>
      <dgm:spPr/>
    </dgm:pt>
    <dgm:pt modelId="{DFB8857C-B426-4A0F-8A1E-3FA60FCAE760}" type="pres">
      <dgm:prSet presAssocID="{4780C1AB-F7F6-4C8E-9C66-14AAF1936B99}" presName="arrow1" presStyleLbl="fgShp" presStyleIdx="0" presStyleCnt="1" custLinFactNeighborY="40491"/>
      <dgm:spPr/>
    </dgm:pt>
    <dgm:pt modelId="{F2D4C21B-6448-463B-82F2-22406AA40EFC}" type="pres">
      <dgm:prSet presAssocID="{4780C1AB-F7F6-4C8E-9C66-14AAF1936B99}" presName="rectangle" presStyleLbl="revTx" presStyleIdx="0" presStyleCnt="1" custLinFactNeighborX="1065" custLinFactNeighborY="75767">
        <dgm:presLayoutVars>
          <dgm:bulletEnabled val="1"/>
        </dgm:presLayoutVars>
      </dgm:prSet>
      <dgm:spPr/>
      <dgm:t>
        <a:bodyPr/>
        <a:lstStyle/>
        <a:p>
          <a:endParaRPr lang="en-US"/>
        </a:p>
      </dgm:t>
    </dgm:pt>
    <dgm:pt modelId="{4E3D86D0-E941-4F02-888D-599FAEFDF538}" type="pres">
      <dgm:prSet presAssocID="{A81E1073-F731-42D8-9C08-5A71C264A5C2}" presName="item1" presStyleLbl="node1" presStyleIdx="0" presStyleCnt="3">
        <dgm:presLayoutVars>
          <dgm:bulletEnabled val="1"/>
        </dgm:presLayoutVars>
      </dgm:prSet>
      <dgm:spPr/>
      <dgm:t>
        <a:bodyPr/>
        <a:lstStyle/>
        <a:p>
          <a:endParaRPr lang="en-US"/>
        </a:p>
      </dgm:t>
    </dgm:pt>
    <dgm:pt modelId="{441C82FC-7788-4AF5-BAD6-8B3F5EE0E2D0}" type="pres">
      <dgm:prSet presAssocID="{8E3BD8B4-7469-42C1-BAB6-2DD2E89B9F62}" presName="item2" presStyleLbl="node1" presStyleIdx="1" presStyleCnt="3" custLinFactNeighborX="-18249" custLinFactNeighborY="14627">
        <dgm:presLayoutVars>
          <dgm:bulletEnabled val="1"/>
        </dgm:presLayoutVars>
      </dgm:prSet>
      <dgm:spPr/>
      <dgm:t>
        <a:bodyPr/>
        <a:lstStyle/>
        <a:p>
          <a:endParaRPr lang="en-US"/>
        </a:p>
      </dgm:t>
    </dgm:pt>
    <dgm:pt modelId="{9E7EF403-E79D-48F3-B02F-5A6E6953484F}" type="pres">
      <dgm:prSet presAssocID="{CD79A523-9BA2-4EC2-8194-5C5900B8BC20}" presName="item3" presStyleLbl="node1" presStyleIdx="2" presStyleCnt="3" custScaleX="103078" custLinFactNeighborX="52800" custLinFactNeighborY="38804">
        <dgm:presLayoutVars>
          <dgm:bulletEnabled val="1"/>
        </dgm:presLayoutVars>
      </dgm:prSet>
      <dgm:spPr/>
      <dgm:t>
        <a:bodyPr/>
        <a:lstStyle/>
        <a:p>
          <a:endParaRPr lang="en-US"/>
        </a:p>
      </dgm:t>
    </dgm:pt>
    <dgm:pt modelId="{054D36BE-A20F-4B2E-AC42-8CF19A9615C7}" type="pres">
      <dgm:prSet presAssocID="{4780C1AB-F7F6-4C8E-9C66-14AAF1936B99}" presName="funnel" presStyleLbl="trAlignAcc1" presStyleIdx="0" presStyleCnt="1" custLinFactNeighborX="600" custLinFactNeighborY="15312"/>
      <dgm:spPr/>
    </dgm:pt>
  </dgm:ptLst>
  <dgm:cxnLst>
    <dgm:cxn modelId="{2055CF1D-A175-42E5-AF12-326AFAC2E20D}" srcId="{4780C1AB-F7F6-4C8E-9C66-14AAF1936B99}" destId="{74547E1E-7272-4FD1-8C08-5E24587F44F2}" srcOrd="0" destOrd="0" parTransId="{BF9C2BA8-0845-4B07-A47F-B43D5DBDFE63}" sibTransId="{2AE5ED59-423E-41E2-9A23-96EE04A1640A}"/>
    <dgm:cxn modelId="{0F3D6355-4650-4DC3-8FFA-BF3FD7971302}" type="presOf" srcId="{74547E1E-7272-4FD1-8C08-5E24587F44F2}" destId="{9E7EF403-E79D-48F3-B02F-5A6E6953484F}" srcOrd="0" destOrd="0" presId="urn:microsoft.com/office/officeart/2005/8/layout/funnel1"/>
    <dgm:cxn modelId="{B7C3C845-849E-4160-92CD-CF0B8191BCE5}" srcId="{4780C1AB-F7F6-4C8E-9C66-14AAF1936B99}" destId="{A81E1073-F731-42D8-9C08-5A71C264A5C2}" srcOrd="1" destOrd="0" parTransId="{50F1718A-E7EE-4C28-98B0-493943EFA9FA}" sibTransId="{BC2A4DB5-A379-4621-B17F-08CFA675BFFD}"/>
    <dgm:cxn modelId="{50CE8DEE-ED18-4685-82C7-C363B8F5805E}" type="presOf" srcId="{CD79A523-9BA2-4EC2-8194-5C5900B8BC20}" destId="{F2D4C21B-6448-463B-82F2-22406AA40EFC}" srcOrd="0" destOrd="0" presId="urn:microsoft.com/office/officeart/2005/8/layout/funnel1"/>
    <dgm:cxn modelId="{FD481115-56E4-4475-A398-DF79B1CDCAB4}" type="presOf" srcId="{A81E1073-F731-42D8-9C08-5A71C264A5C2}" destId="{441C82FC-7788-4AF5-BAD6-8B3F5EE0E2D0}" srcOrd="0" destOrd="0" presId="urn:microsoft.com/office/officeart/2005/8/layout/funnel1"/>
    <dgm:cxn modelId="{E14822FD-7E6D-437A-B0F6-D25CB4A848D5}" type="presOf" srcId="{8E3BD8B4-7469-42C1-BAB6-2DD2E89B9F62}" destId="{4E3D86D0-E941-4F02-888D-599FAEFDF538}" srcOrd="0" destOrd="0" presId="urn:microsoft.com/office/officeart/2005/8/layout/funnel1"/>
    <dgm:cxn modelId="{C6F8D455-1A78-429E-8641-A4F380714690}" srcId="{4780C1AB-F7F6-4C8E-9C66-14AAF1936B99}" destId="{8E3BD8B4-7469-42C1-BAB6-2DD2E89B9F62}" srcOrd="2" destOrd="0" parTransId="{A200DCEE-90C9-4827-96D4-B8AB9D72C394}" sibTransId="{8B1EBD35-8EB8-4145-9A77-862DB440D3E5}"/>
    <dgm:cxn modelId="{0B6D77E2-C38D-4310-ACF3-A26E9F582B1B}" type="presOf" srcId="{4780C1AB-F7F6-4C8E-9C66-14AAF1936B99}" destId="{0ED85D39-257C-4B06-8ACD-4E6A28E5F2A5}" srcOrd="0" destOrd="0" presId="urn:microsoft.com/office/officeart/2005/8/layout/funnel1"/>
    <dgm:cxn modelId="{62E9AEB9-06FC-4143-BBF7-CB2A2EA5953B}" srcId="{4780C1AB-F7F6-4C8E-9C66-14AAF1936B99}" destId="{CD79A523-9BA2-4EC2-8194-5C5900B8BC20}" srcOrd="3" destOrd="0" parTransId="{5A9FF0F0-9702-4CF7-8ED7-5436CD621538}" sibTransId="{6BEDB68C-D59D-4036-ACBC-AC58A334AFC7}"/>
    <dgm:cxn modelId="{3ACED579-123C-4237-900D-B078F8A2121C}" type="presParOf" srcId="{0ED85D39-257C-4B06-8ACD-4E6A28E5F2A5}" destId="{73797378-F284-4735-BD9A-D9221D63818D}" srcOrd="0" destOrd="0" presId="urn:microsoft.com/office/officeart/2005/8/layout/funnel1"/>
    <dgm:cxn modelId="{CDD59992-8228-4281-8B0F-C8A6313FE6D4}" type="presParOf" srcId="{0ED85D39-257C-4B06-8ACD-4E6A28E5F2A5}" destId="{DFB8857C-B426-4A0F-8A1E-3FA60FCAE760}" srcOrd="1" destOrd="0" presId="urn:microsoft.com/office/officeart/2005/8/layout/funnel1"/>
    <dgm:cxn modelId="{FB41C5B9-3FBF-4B5B-842E-BABA711CE4C7}" type="presParOf" srcId="{0ED85D39-257C-4B06-8ACD-4E6A28E5F2A5}" destId="{F2D4C21B-6448-463B-82F2-22406AA40EFC}" srcOrd="2" destOrd="0" presId="urn:microsoft.com/office/officeart/2005/8/layout/funnel1"/>
    <dgm:cxn modelId="{088A6699-6B97-4124-A267-1EBB5BEA359A}" type="presParOf" srcId="{0ED85D39-257C-4B06-8ACD-4E6A28E5F2A5}" destId="{4E3D86D0-E941-4F02-888D-599FAEFDF538}" srcOrd="3" destOrd="0" presId="urn:microsoft.com/office/officeart/2005/8/layout/funnel1"/>
    <dgm:cxn modelId="{CCB404A9-EA4C-4EF9-B7C1-1AB0494B65AE}" type="presParOf" srcId="{0ED85D39-257C-4B06-8ACD-4E6A28E5F2A5}" destId="{441C82FC-7788-4AF5-BAD6-8B3F5EE0E2D0}" srcOrd="4" destOrd="0" presId="urn:microsoft.com/office/officeart/2005/8/layout/funnel1"/>
    <dgm:cxn modelId="{E952D6A0-8BEB-49D4-B197-374CD20E82B3}" type="presParOf" srcId="{0ED85D39-257C-4B06-8ACD-4E6A28E5F2A5}" destId="{9E7EF403-E79D-48F3-B02F-5A6E6953484F}" srcOrd="5" destOrd="0" presId="urn:microsoft.com/office/officeart/2005/8/layout/funnel1"/>
    <dgm:cxn modelId="{B35FF4B7-04FD-40DA-99AC-65145EB76487}" type="presParOf" srcId="{0ED85D39-257C-4B06-8ACD-4E6A28E5F2A5}" destId="{054D36BE-A20F-4B2E-AC42-8CF19A9615C7}" srcOrd="6" destOrd="0" presId="urn:microsoft.com/office/officeart/2005/8/layout/funnel1"/>
  </dgm:cxnLst>
  <dgm:bg/>
  <dgm:whole/>
</dgm:dataModel>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6F67887-65E4-4A73-9902-34BAADA6E8A2}" type="datetimeFigureOut">
              <a:rPr lang="en-US"/>
              <a:pPr>
                <a:defRPr/>
              </a:pPr>
              <a:t>4/26/2009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9DA3C3B-0BAA-4671-8AEA-1ED09635EC6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What is Economic Valuation?</a:t>
            </a:r>
          </a:p>
          <a:p>
            <a:pPr marL="0" lvl="1">
              <a:spcBef>
                <a:spcPct val="0"/>
              </a:spcBef>
            </a:pPr>
            <a:r>
              <a:rPr lang="en-US" smtClean="0"/>
              <a:t>A means to estimate the value generated by a particular ecosystem service towards the local economy.</a:t>
            </a:r>
          </a:p>
          <a:p>
            <a:pPr marL="0" lvl="1">
              <a:spcBef>
                <a:spcPct val="0"/>
              </a:spcBef>
            </a:pPr>
            <a:endParaRPr lang="en-US" smtClean="0"/>
          </a:p>
          <a:p>
            <a:pPr marL="0" lvl="1">
              <a:spcBef>
                <a:spcPct val="0"/>
              </a:spcBef>
            </a:pPr>
            <a:r>
              <a:rPr lang="en-US" smtClean="0"/>
              <a:t>How is it calculated?</a:t>
            </a:r>
          </a:p>
          <a:p>
            <a:pPr marL="0" lvl="1">
              <a:spcBef>
                <a:spcPct val="0"/>
              </a:spcBef>
            </a:pPr>
            <a:r>
              <a:rPr lang="en-US" smtClean="0"/>
              <a:t>Different methodologies use different approaches. As you will see here, one is GIS based (Value Transfer), the other strictly financial based. </a:t>
            </a:r>
          </a:p>
          <a:p>
            <a:pPr marL="0" lvl="1">
              <a:spcBef>
                <a:spcPct val="0"/>
              </a:spcBef>
            </a:pPr>
            <a:endParaRPr lang="en-US" smtClean="0"/>
          </a:p>
          <a:p>
            <a:pPr marL="0" lvl="1">
              <a:spcBef>
                <a:spcPct val="0"/>
              </a:spcBef>
            </a:pPr>
            <a:r>
              <a:rPr lang="en-US" smtClean="0"/>
              <a:t>What Purpose does it serve?</a:t>
            </a:r>
          </a:p>
          <a:p>
            <a:pPr marL="0" lvl="1">
              <a:spcBef>
                <a:spcPct val="0"/>
              </a:spcBef>
            </a:pPr>
            <a:r>
              <a:rPr lang="en-US" smtClean="0"/>
              <a:t>Provides us a means to incorporate environmental considerations into legal, financial and policy considerations.</a:t>
            </a:r>
          </a:p>
          <a:p>
            <a:pPr marL="0" lvl="1">
              <a:spcBef>
                <a:spcPct val="0"/>
              </a:spcBef>
            </a:pPr>
            <a:endParaRPr lang="en-US" smtClean="0"/>
          </a:p>
          <a:p>
            <a:pPr>
              <a:spcBef>
                <a:spcPct val="0"/>
              </a:spcBef>
            </a:pPr>
            <a:endParaRPr lang="en-US" smtClean="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A87F904-7A0C-4A0C-B959-C67661408A65}" type="slidenum">
              <a:rPr lang="en-US"/>
              <a:pPr fontAlgn="base">
                <a:spcBef>
                  <a:spcPct val="0"/>
                </a:spcBef>
                <a:spcAft>
                  <a:spcPct val="0"/>
                </a:spcAft>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9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A97930-BC5D-4635-9914-B65365D7335C}" type="slidenum">
              <a:rPr lang="en-US"/>
              <a:pPr fontAlgn="base">
                <a:spcBef>
                  <a:spcPct val="0"/>
                </a:spcBef>
                <a:spcAft>
                  <a:spcPct val="0"/>
                </a:spcAft>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Numbers consolidated from Tourism Valuation spreadshee/sub-categories eliminated to preserve space.</a:t>
            </a:r>
          </a:p>
        </p:txBody>
      </p:sp>
      <p:sp>
        <p:nvSpPr>
          <p:cNvPr id="512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08DF5D-11D9-424A-A975-EFF298806192}" type="slidenum">
              <a:rPr lang="en-US"/>
              <a:pPr fontAlgn="base">
                <a:spcBef>
                  <a:spcPct val="0"/>
                </a:spcBef>
                <a:spcAft>
                  <a:spcPct val="0"/>
                </a:spcAft>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Marine Parks – Demonstrate $0 as none of the conventional methods of cost recovery (included within the tool) are implemented by the Park.  Important to note that the Marine Park Trust (Park Manager since inception) has had to cover overhead expenses through project activities.</a:t>
            </a:r>
          </a:p>
          <a:p>
            <a:pPr>
              <a:spcBef>
                <a:spcPct val="0"/>
              </a:spcBef>
            </a:pPr>
            <a:r>
              <a:rPr lang="en-US" smtClean="0"/>
              <a:t>Notable inputs (for which there is no place to include within the tool) include intermittent Beach Fee subsidies remitted by the national body (National Environmental Protection Agency), approximately US$7,000 once every other, or third year; Management Fee (infrequent; two or three years since park inception, ave of US$50,000/yr), and; Interest payments from the National Park Trust Fund (again, infrequent and usually to the tune of JA$ 2- 3 million; US$25,000 - $35,000).</a:t>
            </a:r>
          </a:p>
        </p:txBody>
      </p:sp>
      <p:sp>
        <p:nvSpPr>
          <p:cNvPr id="532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BF624D7-83AB-47F4-AB51-BE19FF7AEA95}" type="slidenum">
              <a:rPr lang="en-US"/>
              <a:pPr fontAlgn="base">
                <a:spcBef>
                  <a:spcPct val="0"/>
                </a:spcBef>
                <a:spcAft>
                  <a:spcPct val="0"/>
                </a:spcAft>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There is no commercial fishery in Montego Bay.  As such, total contribution has been calculated at $0. </a:t>
            </a:r>
          </a:p>
          <a:p>
            <a:pPr>
              <a:spcBef>
                <a:spcPct val="0"/>
              </a:spcBef>
            </a:pPr>
            <a:r>
              <a:rPr lang="en-US" smtClean="0"/>
              <a:t>WRI spreadsheet requires entries so as not to produce division by zero results.  To overcome obstacle, ones (1) were entered in each line item and then physically manipulated in exported spreadsheet.</a:t>
            </a:r>
          </a:p>
        </p:txBody>
      </p:sp>
      <p:sp>
        <p:nvSpPr>
          <p:cNvPr id="563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F948DA5-53E3-4E95-B71B-C201E9ED4164}" type="slidenum">
              <a:rPr lang="en-US"/>
              <a:pPr fontAlgn="base">
                <a:spcBef>
                  <a:spcPct val="0"/>
                </a:spcBef>
                <a:spcAft>
                  <a:spcPct val="0"/>
                </a:spcAft>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fontAlgn="auto">
              <a:spcBef>
                <a:spcPts val="0"/>
              </a:spcBef>
              <a:spcAft>
                <a:spcPts val="0"/>
              </a:spcAft>
              <a:defRPr/>
            </a:pPr>
            <a:r>
              <a:rPr lang="en-US" dirty="0" smtClean="0"/>
              <a:t>Important:</a:t>
            </a:r>
          </a:p>
          <a:p>
            <a:pPr fontAlgn="auto">
              <a:spcBef>
                <a:spcPts val="0"/>
              </a:spcBef>
              <a:spcAft>
                <a:spcPts val="0"/>
              </a:spcAft>
              <a:defRPr/>
            </a:pPr>
            <a:r>
              <a:rPr lang="en-US" dirty="0" smtClean="0"/>
              <a:t>World Bank Methodology serves as our benchmark – 4 year study benefited from NRM specialists, economists and social scientists.</a:t>
            </a:r>
          </a:p>
          <a:p>
            <a:pPr fontAlgn="auto">
              <a:spcBef>
                <a:spcPts val="0"/>
              </a:spcBef>
              <a:spcAft>
                <a:spcPts val="0"/>
              </a:spcAft>
              <a:defRPr/>
            </a:pPr>
            <a:endParaRPr lang="en-US" dirty="0" smtClean="0"/>
          </a:p>
          <a:p>
            <a:pPr fontAlgn="auto">
              <a:spcBef>
                <a:spcPts val="0"/>
              </a:spcBef>
              <a:spcAft>
                <a:spcPts val="0"/>
              </a:spcAft>
              <a:defRPr/>
            </a:pPr>
            <a:r>
              <a:rPr lang="en-US" dirty="0" smtClean="0"/>
              <a:t>WRI and WB methodologies specifically calculated economic value of Coral Reefs, whereas Value Transfer methodology calculated all habitats within the marine park.</a:t>
            </a:r>
          </a:p>
          <a:p>
            <a:pPr fontAlgn="auto">
              <a:spcBef>
                <a:spcPts val="0"/>
              </a:spcBef>
              <a:spcAft>
                <a:spcPts val="0"/>
              </a:spcAft>
              <a:defRPr/>
            </a:pPr>
            <a:r>
              <a:rPr lang="en-US" dirty="0" smtClean="0"/>
              <a:t>Discrepancy between contributions most readily explained as follows:</a:t>
            </a:r>
          </a:p>
          <a:p>
            <a:pPr fontAlgn="auto">
              <a:spcBef>
                <a:spcPts val="0"/>
              </a:spcBef>
              <a:spcAft>
                <a:spcPts val="0"/>
              </a:spcAft>
              <a:defRPr/>
            </a:pPr>
            <a:endParaRPr lang="en-US" dirty="0" smtClean="0"/>
          </a:p>
          <a:p>
            <a:pPr marL="228600" indent="-228600" fontAlgn="auto">
              <a:spcBef>
                <a:spcPts val="0"/>
              </a:spcBef>
              <a:spcAft>
                <a:spcPts val="0"/>
              </a:spcAft>
              <a:buFont typeface="+mj-lt"/>
              <a:buAutoNum type="arabicPeriod"/>
              <a:defRPr/>
            </a:pPr>
            <a:r>
              <a:rPr lang="en-US" dirty="0" smtClean="0"/>
              <a:t>WRI Methodology:</a:t>
            </a:r>
          </a:p>
          <a:p>
            <a:pPr marL="685800" lvl="1" indent="-228600" fontAlgn="auto">
              <a:spcBef>
                <a:spcPts val="0"/>
              </a:spcBef>
              <a:spcAft>
                <a:spcPts val="0"/>
              </a:spcAft>
              <a:buFont typeface="+mj-lt"/>
              <a:buAutoNum type="arabicPeriod"/>
              <a:defRPr/>
            </a:pPr>
            <a:r>
              <a:rPr lang="en-US" dirty="0" smtClean="0"/>
              <a:t>Excluded cruise ship passengers</a:t>
            </a:r>
          </a:p>
          <a:p>
            <a:pPr marL="685800" lvl="1" indent="-228600" fontAlgn="auto">
              <a:spcBef>
                <a:spcPts val="0"/>
              </a:spcBef>
              <a:spcAft>
                <a:spcPts val="0"/>
              </a:spcAft>
              <a:buFont typeface="+mj-lt"/>
              <a:buAutoNum type="arabicPeriod"/>
              <a:defRPr/>
            </a:pPr>
            <a:r>
              <a:rPr lang="en-US" dirty="0" smtClean="0"/>
              <a:t>Third Tool (Coastal Protection) – Not yet available</a:t>
            </a:r>
          </a:p>
          <a:p>
            <a:pPr marL="228600" indent="-228600" fontAlgn="auto">
              <a:spcBef>
                <a:spcPts val="0"/>
              </a:spcBef>
              <a:spcAft>
                <a:spcPts val="0"/>
              </a:spcAft>
              <a:buFont typeface="+mj-lt"/>
              <a:buAutoNum type="arabicPeriod"/>
              <a:defRPr/>
            </a:pPr>
            <a:r>
              <a:rPr lang="en-US" dirty="0" smtClean="0"/>
              <a:t>Value Transfer:</a:t>
            </a:r>
          </a:p>
          <a:p>
            <a:pPr marL="685800" lvl="1" indent="-228600" fontAlgn="auto">
              <a:spcBef>
                <a:spcPts val="0"/>
              </a:spcBef>
              <a:spcAft>
                <a:spcPts val="0"/>
              </a:spcAft>
              <a:buFont typeface="+mj-lt"/>
              <a:buAutoNum type="arabicPeriod"/>
              <a:defRPr/>
            </a:pPr>
            <a:r>
              <a:rPr lang="en-US" dirty="0" smtClean="0"/>
              <a:t>Figure is low, most likely due to multipliers/coefficients being incorrect.  Area calculations had a high degree of accuracy based on 2001 Sat image and should therefore be much closer to, if not higher than World Bank results.</a:t>
            </a:r>
          </a:p>
        </p:txBody>
      </p:sp>
      <p:sp>
        <p:nvSpPr>
          <p:cNvPr id="614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807DF94-1A7E-42E3-9536-F2373DCAEEDC}" type="slidenum">
              <a:rPr lang="en-US"/>
              <a:pPr fontAlgn="base">
                <a:spcBef>
                  <a:spcPct val="0"/>
                </a:spcBef>
                <a:spcAft>
                  <a:spcPct val="0"/>
                </a:spcAft>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382CB13-D14D-4C5F-91E3-60A685D8BAB4}" type="slidenum">
              <a:rPr lang="en-US"/>
              <a:pPr fontAlgn="base">
                <a:spcBef>
                  <a:spcPct val="0"/>
                </a:spcBef>
                <a:spcAft>
                  <a:spcPct val="0"/>
                </a:spcAft>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C7F6B26-DAAC-4AAC-9831-151F759C1170}" type="slidenum">
              <a:rPr lang="en-US"/>
              <a:pPr fontAlgn="base">
                <a:spcBef>
                  <a:spcPct val="0"/>
                </a:spcBef>
                <a:spcAft>
                  <a:spcPct val="0"/>
                </a:spcAft>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C3908C8-2C86-45B0-A956-956A3E8AB3F2}" type="slidenum">
              <a:rPr lang="en-US"/>
              <a:pPr fontAlgn="base">
                <a:spcBef>
                  <a:spcPct val="0"/>
                </a:spcBef>
                <a:spcAft>
                  <a:spcPct val="0"/>
                </a:spcAft>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Habitats for which we did not have multiplier coefficients: grass/shrubland and seagrass beds.  Both habitats exist in notable amounts and should also be incorporated in future valuations.</a:t>
            </a:r>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A25745-C08E-4958-92B3-3BAA27C180EB}" type="slidenum">
              <a:rPr lang="en-US"/>
              <a:pPr fontAlgn="base">
                <a:spcBef>
                  <a:spcPct val="0"/>
                </a:spcBef>
                <a:spcAft>
                  <a:spcPct val="0"/>
                </a:spcAft>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Despite abundance of Mangroves (25% of the total calculated area of Coral Reefs), they represent only a fraction of the $ value of corals, due to the lower multiplier value.</a:t>
            </a:r>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8C9A305-069F-4A33-8FA0-4CD4E420B638}" type="slidenum">
              <a:rPr lang="en-US"/>
              <a:pPr fontAlgn="base">
                <a:spcBef>
                  <a:spcPct val="0"/>
                </a:spcBef>
                <a:spcAft>
                  <a:spcPct val="0"/>
                </a:spcAft>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Discussion</a:t>
            </a:r>
          </a:p>
          <a:p>
            <a:pPr>
              <a:spcBef>
                <a:spcPct val="0"/>
              </a:spcBef>
            </a:pPr>
            <a:r>
              <a:rPr lang="en-US" smtClean="0"/>
              <a:t>Higher values for beaches?</a:t>
            </a:r>
          </a:p>
          <a:p>
            <a:pPr>
              <a:spcBef>
                <a:spcPct val="0"/>
              </a:spcBef>
            </a:pPr>
            <a:r>
              <a:rPr lang="en-US" smtClean="0"/>
              <a:t>Urban &amp; Disturbed Beaches - Buffer zone value?  Currently set at $0/hectare/yr</a:t>
            </a:r>
          </a:p>
          <a:p>
            <a:pPr>
              <a:spcBef>
                <a:spcPct val="0"/>
              </a:spcBef>
            </a:pPr>
            <a:endParaRPr lang="en-US" smtClean="0"/>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0798C84-4A20-447B-8897-F7FEE8A4C6D4}" type="slidenum">
              <a:rPr lang="en-US"/>
              <a:pPr fontAlgn="base">
                <a:spcBef>
                  <a:spcPct val="0"/>
                </a:spcBef>
                <a:spcAft>
                  <a:spcPct val="0"/>
                </a:spcAft>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9DA3C3B-0BAA-4671-8AEA-1ED09635EC6E}" type="slidenum">
              <a:rPr lang="en-US" smtClean="0"/>
              <a:pPr>
                <a:defRPr/>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World Resources Institute has developed a comprehensive methodology for calculating the economic value of Coral Reefs against three primary indices: Tourism and Recreation; Fisheries production; and Shoreline Protection.</a:t>
            </a:r>
          </a:p>
          <a:p>
            <a:pPr>
              <a:spcBef>
                <a:spcPct val="0"/>
              </a:spcBef>
            </a:pPr>
            <a:endParaRPr lang="en-US" smtClean="0"/>
          </a:p>
          <a:p>
            <a:pPr>
              <a:spcBef>
                <a:spcPct val="0"/>
              </a:spcBef>
            </a:pPr>
            <a:r>
              <a:rPr lang="en-US" smtClean="0"/>
              <a:t>As suggested by the title: “Economic Valuation of Coral Reefs”, this methodology focuses primarily on the role played by Coral Reefs.  In contrast to the previous methodology, which focused on a range of habitats within the coastal zone, WRI drills down into sectoral benefits of the Coral Reefs.</a:t>
            </a:r>
          </a:p>
          <a:p>
            <a:pPr>
              <a:spcBef>
                <a:spcPct val="0"/>
              </a:spcBef>
            </a:pPr>
            <a:endParaRPr lang="en-US" smtClean="0"/>
          </a:p>
          <a:p>
            <a:pPr>
              <a:spcBef>
                <a:spcPct val="0"/>
              </a:spcBef>
            </a:pPr>
            <a:r>
              <a:rPr lang="en-US" smtClean="0"/>
              <a:t>A second substantial difference between the two approaches is the level of formal data required.  This will become more apparent as we move forward through the WRI methodology.</a:t>
            </a:r>
          </a:p>
        </p:txBody>
      </p:sp>
      <p:sp>
        <p:nvSpPr>
          <p:cNvPr id="471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D882750-D61B-43AF-82D5-FB1DFB92A1BB}" type="slidenum">
              <a:rPr lang="en-US"/>
              <a:pPr fontAlgn="base">
                <a:spcBef>
                  <a:spcPct val="0"/>
                </a:spcBef>
                <a:spcAft>
                  <a:spcPct val="0"/>
                </a:spcAft>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fld id="{166C58BA-B70C-48B3-BBE1-79197ABDA2F6}" type="datetime1">
              <a:rPr lang="en-US" smtClean="0"/>
              <a:pPr>
                <a:defRPr/>
              </a:pPr>
              <a:t>4/26/2009</a:t>
            </a:fld>
            <a:endParaRPr lang="en-US"/>
          </a:p>
        </p:txBody>
      </p:sp>
      <p:sp>
        <p:nvSpPr>
          <p:cNvPr id="17" name="Footer Placeholder 16"/>
          <p:cNvSpPr>
            <a:spLocks noGrp="1"/>
          </p:cNvSpPr>
          <p:nvPr>
            <p:ph type="ftr" sz="quarter" idx="11"/>
          </p:nvPr>
        </p:nvSpPr>
        <p:spPr/>
        <p:txBody>
          <a:bodyPr/>
          <a:lstStyle/>
          <a:p>
            <a:pPr>
              <a:defRPr/>
            </a:pPr>
            <a:r>
              <a:rPr lang="en-US" smtClean="0"/>
              <a:t>Brian L. Zane</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60F247BF-73A7-44FB-A257-D3CF9E267A5E}" type="slidenum">
              <a:rPr lang="en-US" smtClean="0"/>
              <a:pPr>
                <a:defRPr/>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med">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D86D0FA-DF1B-4EF0-AC4D-8CA7BB3E0DA0}" type="datetime1">
              <a:rPr lang="en-US" smtClean="0"/>
              <a:pPr>
                <a:defRPr/>
              </a:pPr>
              <a:t>4/26/2009</a:t>
            </a:fld>
            <a:endParaRPr lang="en-US"/>
          </a:p>
        </p:txBody>
      </p:sp>
      <p:sp>
        <p:nvSpPr>
          <p:cNvPr id="5" name="Footer Placeholder 4"/>
          <p:cNvSpPr>
            <a:spLocks noGrp="1"/>
          </p:cNvSpPr>
          <p:nvPr>
            <p:ph type="ftr" sz="quarter" idx="11"/>
          </p:nvPr>
        </p:nvSpPr>
        <p:spPr/>
        <p:txBody>
          <a:bodyPr/>
          <a:lstStyle/>
          <a:p>
            <a:pPr>
              <a:defRPr/>
            </a:pPr>
            <a:r>
              <a:rPr lang="en-US" smtClean="0"/>
              <a:t>Brian L. Zane</a:t>
            </a:r>
            <a:endParaRPr lang="en-US"/>
          </a:p>
        </p:txBody>
      </p:sp>
      <p:sp>
        <p:nvSpPr>
          <p:cNvPr id="6" name="Slide Number Placeholder 5"/>
          <p:cNvSpPr>
            <a:spLocks noGrp="1"/>
          </p:cNvSpPr>
          <p:nvPr>
            <p:ph type="sldNum" sz="quarter" idx="12"/>
          </p:nvPr>
        </p:nvSpPr>
        <p:spPr/>
        <p:txBody>
          <a:bodyPr/>
          <a:lstStyle/>
          <a:p>
            <a:pPr>
              <a:defRPr/>
            </a:pPr>
            <a:fld id="{0E6C8A97-6130-4B39-BD72-40FDFEA85834}"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transition spd="med">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pPr>
              <a:defRPr/>
            </a:pPr>
            <a:fld id="{25C0A5ED-C2BE-4A63-A6BB-961D51910AAB}" type="slidenum">
              <a:rPr lang="en-US" smtClean="0"/>
              <a:pPr>
                <a:defRPr/>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89C793B1-7371-449E-80A0-D63B340D3DF7}" type="datetime1">
              <a:rPr lang="en-US" smtClean="0"/>
              <a:pPr>
                <a:defRPr/>
              </a:pPr>
              <a:t>4/26/2009</a:t>
            </a:fld>
            <a:endParaRPr lang="en-US"/>
          </a:p>
        </p:txBody>
      </p:sp>
      <p:sp>
        <p:nvSpPr>
          <p:cNvPr id="5" name="Footer Placeholder 4"/>
          <p:cNvSpPr>
            <a:spLocks noGrp="1"/>
          </p:cNvSpPr>
          <p:nvPr>
            <p:ph type="ftr" sz="quarter" idx="11"/>
          </p:nvPr>
        </p:nvSpPr>
        <p:spPr/>
        <p:txBody>
          <a:bodyPr/>
          <a:lstStyle/>
          <a:p>
            <a:pPr>
              <a:defRPr/>
            </a:pPr>
            <a:r>
              <a:rPr lang="en-US" smtClean="0"/>
              <a:t>Brian L. Zane</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med">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45D36964-8044-42DD-8447-0CACB6D840B4}" type="datetime1">
              <a:rPr lang="en-US" smtClean="0"/>
              <a:pPr>
                <a:defRPr/>
              </a:pPr>
              <a:t>4/26/2009</a:t>
            </a:fld>
            <a:endParaRPr lang="en-US"/>
          </a:p>
        </p:txBody>
      </p:sp>
      <p:sp>
        <p:nvSpPr>
          <p:cNvPr id="5" name="Footer Placeholder 4"/>
          <p:cNvSpPr>
            <a:spLocks noGrp="1"/>
          </p:cNvSpPr>
          <p:nvPr>
            <p:ph type="ftr" sz="quarter" idx="11"/>
          </p:nvPr>
        </p:nvSpPr>
        <p:spPr/>
        <p:txBody>
          <a:bodyPr/>
          <a:lstStyle/>
          <a:p>
            <a:pPr>
              <a:defRPr/>
            </a:pPr>
            <a:r>
              <a:rPr lang="en-US" smtClean="0"/>
              <a:t>Brian L. Zane</a:t>
            </a:r>
            <a:endParaRPr lang="en-US"/>
          </a:p>
        </p:txBody>
      </p:sp>
      <p:sp>
        <p:nvSpPr>
          <p:cNvPr id="6" name="Slide Number Placeholder 5"/>
          <p:cNvSpPr>
            <a:spLocks noGrp="1"/>
          </p:cNvSpPr>
          <p:nvPr>
            <p:ph type="sldNum" sz="quarter" idx="12"/>
          </p:nvPr>
        </p:nvSpPr>
        <p:spPr>
          <a:xfrm>
            <a:off x="4361688" y="1026372"/>
            <a:ext cx="457200" cy="441325"/>
          </a:xfrm>
        </p:spPr>
        <p:txBody>
          <a:bodyPr/>
          <a:lstStyle/>
          <a:p>
            <a:pPr>
              <a:defRPr/>
            </a:pPr>
            <a:fld id="{7E6885AD-242F-400F-B8A4-EC3A1FFDA9D6}" type="slidenum">
              <a:rPr lang="en-US" smtClean="0"/>
              <a:pPr>
                <a:defRPr/>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spd="med">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pPr>
              <a:defRPr/>
            </a:pPr>
            <a:r>
              <a:rPr lang="en-US" smtClean="0"/>
              <a:t>Brian L. Zane</a:t>
            </a:r>
            <a:endParaRPr lang="en-US"/>
          </a:p>
        </p:txBody>
      </p:sp>
      <p:sp>
        <p:nvSpPr>
          <p:cNvPr id="4" name="Date Placeholder 3"/>
          <p:cNvSpPr>
            <a:spLocks noGrp="1"/>
          </p:cNvSpPr>
          <p:nvPr>
            <p:ph type="dt" sz="half" idx="10"/>
          </p:nvPr>
        </p:nvSpPr>
        <p:spPr/>
        <p:txBody>
          <a:bodyPr/>
          <a:lstStyle/>
          <a:p>
            <a:pPr>
              <a:defRPr/>
            </a:pPr>
            <a:fld id="{4A642E7F-B7D3-4B5D-9833-B4A4853C789B}" type="datetime1">
              <a:rPr lang="en-US" smtClean="0"/>
              <a:pPr>
                <a:defRPr/>
              </a:pPr>
              <a:t>4/26/2009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21154CC7-6847-4170-B16A-3C8300B2035F}" type="slidenum">
              <a:rPr lang="en-US" smtClean="0"/>
              <a:pPr>
                <a:defRPr/>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med">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a:defRPr/>
            </a:pPr>
            <a:fld id="{60869D6D-FFDC-4E7B-8350-897D675AA9A6}" type="datetime1">
              <a:rPr lang="en-US" smtClean="0"/>
              <a:pPr>
                <a:defRPr/>
              </a:pPr>
              <a:t>4/26/2009</a:t>
            </a:fld>
            <a:endParaRPr lang="en-US"/>
          </a:p>
        </p:txBody>
      </p:sp>
      <p:sp>
        <p:nvSpPr>
          <p:cNvPr id="6" name="Footer Placeholder 5"/>
          <p:cNvSpPr>
            <a:spLocks noGrp="1"/>
          </p:cNvSpPr>
          <p:nvPr>
            <p:ph type="ftr" sz="quarter" idx="11"/>
          </p:nvPr>
        </p:nvSpPr>
        <p:spPr/>
        <p:txBody>
          <a:bodyPr/>
          <a:lstStyle/>
          <a:p>
            <a:pPr>
              <a:defRPr/>
            </a:pPr>
            <a:r>
              <a:rPr lang="en-US" smtClean="0"/>
              <a:t>Brian L. Zane</a:t>
            </a:r>
            <a:endParaRPr lang="en-US"/>
          </a:p>
        </p:txBody>
      </p:sp>
      <p:sp>
        <p:nvSpPr>
          <p:cNvPr id="7" name="Slide Number Placeholder 6"/>
          <p:cNvSpPr>
            <a:spLocks noGrp="1"/>
          </p:cNvSpPr>
          <p:nvPr>
            <p:ph type="sldNum" sz="quarter" idx="12"/>
          </p:nvPr>
        </p:nvSpPr>
        <p:spPr/>
        <p:txBody>
          <a:bodyPr/>
          <a:lstStyle/>
          <a:p>
            <a:pPr>
              <a:defRPr/>
            </a:pPr>
            <a:fld id="{267B81CA-A757-4F1A-909E-B9344F53F08C}" type="slidenum">
              <a:rPr lang="en-US" smtClean="0"/>
              <a:pPr>
                <a:defRPr/>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spd="med">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689AC2CA-8088-4DD3-B369-0FF1BA499FC3}" type="datetime1">
              <a:rPr lang="en-US" smtClean="0"/>
              <a:pPr>
                <a:defRPr/>
              </a:pPr>
              <a:t>4/26/2009</a:t>
            </a:fld>
            <a:endParaRPr lang="en-US"/>
          </a:p>
        </p:txBody>
      </p:sp>
      <p:sp>
        <p:nvSpPr>
          <p:cNvPr id="8" name="Footer Placeholder 7"/>
          <p:cNvSpPr>
            <a:spLocks noGrp="1"/>
          </p:cNvSpPr>
          <p:nvPr>
            <p:ph type="ftr" sz="quarter" idx="11"/>
          </p:nvPr>
        </p:nvSpPr>
        <p:spPr>
          <a:xfrm>
            <a:off x="304800" y="6409944"/>
            <a:ext cx="3581400" cy="365760"/>
          </a:xfrm>
        </p:spPr>
        <p:txBody>
          <a:bodyPr/>
          <a:lstStyle/>
          <a:p>
            <a:pPr>
              <a:defRPr/>
            </a:pPr>
            <a:r>
              <a:rPr lang="en-US" smtClean="0"/>
              <a:t>Brian L. Zane</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defRPr/>
            </a:pPr>
            <a:fld id="{B5BCDD0E-C3C0-4FC0-A352-3E4016A873A7}" type="slidenum">
              <a:rPr lang="en-US" smtClean="0"/>
              <a:pPr>
                <a:defRPr/>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med">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2D174E9F-C0AD-4094-8F8E-CA6258E04F64}" type="datetime1">
              <a:rPr lang="en-US" smtClean="0"/>
              <a:pPr>
                <a:defRPr/>
              </a:pPr>
              <a:t>4/26/2009</a:t>
            </a:fld>
            <a:endParaRPr lang="en-US"/>
          </a:p>
        </p:txBody>
      </p:sp>
      <p:sp>
        <p:nvSpPr>
          <p:cNvPr id="4" name="Footer Placeholder 3"/>
          <p:cNvSpPr>
            <a:spLocks noGrp="1"/>
          </p:cNvSpPr>
          <p:nvPr>
            <p:ph type="ftr" sz="quarter" idx="11"/>
          </p:nvPr>
        </p:nvSpPr>
        <p:spPr/>
        <p:txBody>
          <a:bodyPr/>
          <a:lstStyle/>
          <a:p>
            <a:pPr>
              <a:defRPr/>
            </a:pPr>
            <a:r>
              <a:rPr lang="en-US" smtClean="0"/>
              <a:t>Brian L. Zane</a:t>
            </a:r>
            <a:endParaRPr lang="en-US"/>
          </a:p>
        </p:txBody>
      </p:sp>
      <p:sp>
        <p:nvSpPr>
          <p:cNvPr id="5" name="Slide Number Placeholder 4"/>
          <p:cNvSpPr>
            <a:spLocks noGrp="1"/>
          </p:cNvSpPr>
          <p:nvPr>
            <p:ph type="sldNum" sz="quarter" idx="12"/>
          </p:nvPr>
        </p:nvSpPr>
        <p:spPr>
          <a:xfrm>
            <a:off x="4343400" y="1036020"/>
            <a:ext cx="457200" cy="441325"/>
          </a:xfrm>
        </p:spPr>
        <p:txBody>
          <a:bodyPr/>
          <a:lstStyle/>
          <a:p>
            <a:pPr>
              <a:defRPr/>
            </a:pPr>
            <a:fld id="{C0B38D18-2076-4D08-B6C1-645C9B12474F}" type="slidenum">
              <a:rPr lang="en-US" smtClean="0"/>
              <a:pPr>
                <a:defRPr/>
              </a:pPr>
              <a:t>‹#›</a:t>
            </a:fld>
            <a:endParaRPr lang="en-US"/>
          </a:p>
        </p:txBody>
      </p:sp>
    </p:spTree>
  </p:cSld>
  <p:clrMapOvr>
    <a:masterClrMapping/>
  </p:clrMapOvr>
  <p:transition spd="med">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a:defRPr/>
            </a:pPr>
            <a:fld id="{8F122966-2B55-4D8D-8C88-39FE6F2556F2}" type="datetime1">
              <a:rPr lang="en-US" smtClean="0"/>
              <a:pPr>
                <a:defRPr/>
              </a:pPr>
              <a:t>4/26/2009</a:t>
            </a:fld>
            <a:endParaRPr lang="en-US"/>
          </a:p>
        </p:txBody>
      </p:sp>
      <p:sp>
        <p:nvSpPr>
          <p:cNvPr id="3" name="Footer Placeholder 2"/>
          <p:cNvSpPr>
            <a:spLocks noGrp="1"/>
          </p:cNvSpPr>
          <p:nvPr>
            <p:ph type="ftr" sz="quarter" idx="11"/>
          </p:nvPr>
        </p:nvSpPr>
        <p:spPr/>
        <p:txBody>
          <a:bodyPr/>
          <a:lstStyle/>
          <a:p>
            <a:pPr>
              <a:defRPr/>
            </a:pPr>
            <a:r>
              <a:rPr lang="en-US" smtClean="0"/>
              <a:t>Brian L. Zane</a:t>
            </a: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pPr>
              <a:defRPr/>
            </a:pPr>
            <a:fld id="{C461D81D-26E3-4463-B9BB-1630B564E8D0}" type="slidenum">
              <a:rPr lang="en-US" smtClean="0"/>
              <a:pPr>
                <a:defRPr/>
              </a:pPr>
              <a:t>‹#›</a:t>
            </a:fld>
            <a:endParaRPr lang="en-US"/>
          </a:p>
        </p:txBody>
      </p:sp>
    </p:spTree>
  </p:cSld>
  <p:clrMapOvr>
    <a:masterClrMapping/>
  </p:clrMapOvr>
  <p:transition spd="med">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pPr>
              <a:defRPr/>
            </a:pPr>
            <a:fld id="{0696F18B-2048-445A-A86A-677A091DDA89}" type="slidenum">
              <a:rPr lang="en-US" smtClean="0"/>
              <a:pPr>
                <a:defRPr/>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a:defRPr/>
            </a:pPr>
            <a:fld id="{EDF5B4D7-2EC7-4121-B394-779081B13891}" type="datetime1">
              <a:rPr lang="en-US" smtClean="0"/>
              <a:pPr>
                <a:defRPr/>
              </a:pPr>
              <a:t>4/26/2009</a:t>
            </a:fld>
            <a:endParaRPr lang="en-US"/>
          </a:p>
        </p:txBody>
      </p:sp>
      <p:sp>
        <p:nvSpPr>
          <p:cNvPr id="6" name="Footer Placeholder 5"/>
          <p:cNvSpPr>
            <a:spLocks noGrp="1"/>
          </p:cNvSpPr>
          <p:nvPr>
            <p:ph type="ftr" sz="quarter" idx="11"/>
          </p:nvPr>
        </p:nvSpPr>
        <p:spPr>
          <a:xfrm>
            <a:off x="301752" y="6410848"/>
            <a:ext cx="3383280" cy="365760"/>
          </a:xfrm>
        </p:spPr>
        <p:txBody>
          <a:bodyPr/>
          <a:lstStyle/>
          <a:p>
            <a:pPr>
              <a:defRPr/>
            </a:pPr>
            <a:r>
              <a:rPr lang="en-US" smtClean="0"/>
              <a:t>Brian L. Zane</a:t>
            </a:r>
            <a:endParaRPr lang="en-US"/>
          </a:p>
        </p:txBody>
      </p:sp>
    </p:spTree>
  </p:cSld>
  <p:clrMapOvr>
    <a:overrideClrMapping bg1="lt1" tx1="dk1" bg2="lt2" tx2="dk2" accent1="accent1" accent2="accent2" accent3="accent3" accent4="accent4" accent5="accent5" accent6="accent6" hlink="hlink" folHlink="folHlink"/>
  </p:clrMapOvr>
  <p:transition spd="med">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pPr>
              <a:defRPr/>
            </a:pPr>
            <a:fld id="{60D7FA11-CD0C-49C2-8C6A-7CF63FAC526E}" type="slidenum">
              <a:rPr lang="en-US" smtClean="0"/>
              <a:pPr>
                <a:defRPr/>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a:defRPr/>
            </a:pPr>
            <a:fld id="{183244BA-DAA7-44DA-BFEB-DCED4EE7777B}" type="datetime1">
              <a:rPr lang="en-US" smtClean="0"/>
              <a:pPr>
                <a:defRPr/>
              </a:pPr>
              <a:t>4/26/2009</a:t>
            </a:fld>
            <a:endParaRPr lang="en-US"/>
          </a:p>
        </p:txBody>
      </p:sp>
      <p:sp>
        <p:nvSpPr>
          <p:cNvPr id="6" name="Footer Placeholder 5"/>
          <p:cNvSpPr>
            <a:spLocks noGrp="1"/>
          </p:cNvSpPr>
          <p:nvPr>
            <p:ph type="ftr" sz="quarter" idx="11"/>
          </p:nvPr>
        </p:nvSpPr>
        <p:spPr>
          <a:xfrm>
            <a:off x="301752" y="6410848"/>
            <a:ext cx="3584448" cy="365760"/>
          </a:xfrm>
        </p:spPr>
        <p:txBody>
          <a:bodyPr/>
          <a:lstStyle/>
          <a:p>
            <a:pPr>
              <a:defRPr/>
            </a:pPr>
            <a:r>
              <a:rPr lang="en-US" smtClean="0"/>
              <a:t>Brian L. Zane</a:t>
            </a:r>
            <a:endParaRPr lang="en-US"/>
          </a:p>
        </p:txBody>
      </p:sp>
    </p:spTree>
  </p:cSld>
  <p:clrMapOvr>
    <a:masterClrMapping/>
  </p:clrMapOvr>
  <p:transition spd="med">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fld id="{0A8277C1-6525-4347-ABD2-4B3ADB392278}" type="datetime1">
              <a:rPr lang="en-US" smtClean="0"/>
              <a:pPr>
                <a:defRPr/>
              </a:pPr>
              <a:t>4/26/2009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r>
              <a:rPr lang="en-US" smtClean="0"/>
              <a:t>Brian L. Zane</a:t>
            </a: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FD482A2C-5191-4C69-96D3-0515057F249B}" type="slidenum">
              <a:rPr lang="en-US" smtClean="0"/>
              <a:pPr>
                <a:defRPr/>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ransition spd="med">
    <p:wipe dir="d"/>
  </p:transition>
  <p:timing>
    <p:tnLst>
      <p:par>
        <p:cTn id="1" dur="indefinite" restart="never" nodeType="tmRoot"/>
      </p:par>
    </p:tnLst>
  </p:timing>
  <p:hf sldNum="0"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2.jpeg"/><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57400" y="3684588"/>
            <a:ext cx="6437313" cy="914400"/>
          </a:xfrm>
        </p:spPr>
        <p:txBody>
          <a:bodyPr>
            <a:normAutofit/>
          </a:bodyPr>
          <a:lstStyle/>
          <a:p>
            <a:pPr fontAlgn="auto">
              <a:spcAft>
                <a:spcPts val="0"/>
              </a:spcAft>
              <a:buFont typeface="Wingdings 2"/>
              <a:buNone/>
              <a:defRPr/>
            </a:pPr>
            <a:r>
              <a:rPr lang="en-US" dirty="0" smtClean="0"/>
              <a:t>Methodology Test Cases</a:t>
            </a:r>
            <a:endParaRPr lang="en-US" dirty="0"/>
          </a:p>
        </p:txBody>
      </p:sp>
      <p:sp>
        <p:nvSpPr>
          <p:cNvPr id="5" name="Footer Placeholder 4"/>
          <p:cNvSpPr>
            <a:spLocks noGrp="1"/>
          </p:cNvSpPr>
          <p:nvPr>
            <p:ph type="ftr" sz="quarter" idx="11"/>
          </p:nvPr>
        </p:nvSpPr>
        <p:spPr>
          <a:xfrm>
            <a:off x="5029200" y="5486400"/>
            <a:ext cx="3581400" cy="365760"/>
          </a:xfrm>
        </p:spPr>
        <p:txBody>
          <a:bodyPr/>
          <a:lstStyle/>
          <a:p>
            <a:pPr algn="r">
              <a:defRPr/>
            </a:pPr>
            <a:r>
              <a:rPr lang="en-US" sz="2000" dirty="0">
                <a:solidFill>
                  <a:schemeClr val="accent5">
                    <a:lumMod val="50000"/>
                  </a:schemeClr>
                </a:solidFill>
                <a:latin typeface="+mn-lt"/>
              </a:rPr>
              <a:t>Presenter</a:t>
            </a:r>
            <a:r>
              <a:rPr lang="en-US" sz="2000" dirty="0">
                <a:solidFill>
                  <a:schemeClr val="accent5">
                    <a:lumMod val="50000"/>
                  </a:schemeClr>
                </a:solidFill>
              </a:rPr>
              <a:t>:</a:t>
            </a:r>
          </a:p>
          <a:p>
            <a:pPr algn="r">
              <a:defRPr/>
            </a:pPr>
            <a:r>
              <a:rPr lang="en-US" sz="2000" dirty="0" err="1" smtClean="0">
                <a:solidFill>
                  <a:schemeClr val="accent5">
                    <a:lumMod val="50000"/>
                  </a:schemeClr>
                </a:solidFill>
                <a:latin typeface="+mn-lt"/>
              </a:rPr>
              <a:t>Olethea</a:t>
            </a:r>
            <a:r>
              <a:rPr lang="en-US" sz="2000" dirty="0" smtClean="0">
                <a:solidFill>
                  <a:schemeClr val="accent5">
                    <a:lumMod val="50000"/>
                  </a:schemeClr>
                </a:solidFill>
                <a:latin typeface="+mn-lt"/>
              </a:rPr>
              <a:t> Gardiner</a:t>
            </a:r>
            <a:endParaRPr lang="en-US" sz="2000" dirty="0">
              <a:solidFill>
                <a:schemeClr val="accent5">
                  <a:lumMod val="50000"/>
                </a:schemeClr>
              </a:solidFill>
              <a:latin typeface="+mn-lt"/>
            </a:endParaRPr>
          </a:p>
        </p:txBody>
      </p:sp>
      <p:sp>
        <p:nvSpPr>
          <p:cNvPr id="2" name="Title 1"/>
          <p:cNvSpPr>
            <a:spLocks noGrp="1"/>
          </p:cNvSpPr>
          <p:nvPr>
            <p:ph type="ctrTitle"/>
          </p:nvPr>
        </p:nvSpPr>
        <p:spPr>
          <a:xfrm>
            <a:off x="685800" y="457200"/>
            <a:ext cx="7772400" cy="1470025"/>
          </a:xfrm>
        </p:spPr>
        <p:txBody>
          <a:bodyPr>
            <a:normAutofit/>
          </a:bodyPr>
          <a:lstStyle/>
          <a:p>
            <a:pPr algn="ctr" fontAlgn="auto">
              <a:spcAft>
                <a:spcPts val="0"/>
              </a:spcAft>
              <a:defRPr/>
            </a:pPr>
            <a:r>
              <a:rPr lang="en-US" dirty="0" smtClean="0"/>
              <a:t>Economic Valuation of </a:t>
            </a:r>
            <a:r>
              <a:rPr lang="en-US" dirty="0" err="1" smtClean="0"/>
              <a:t>Moriah</a:t>
            </a:r>
            <a:r>
              <a:rPr lang="en-US" dirty="0" smtClean="0"/>
              <a:t> </a:t>
            </a:r>
            <a:r>
              <a:rPr lang="en-US" dirty="0" err="1" smtClean="0"/>
              <a:t>Harbour</a:t>
            </a:r>
            <a:r>
              <a:rPr lang="en-US" dirty="0" smtClean="0"/>
              <a:t> Cay, </a:t>
            </a:r>
            <a:r>
              <a:rPr lang="en-US" dirty="0" err="1" smtClean="0"/>
              <a:t>Exuma</a:t>
            </a:r>
            <a:r>
              <a:rPr lang="en-US" dirty="0" smtClean="0"/>
              <a:t>, Bahamas</a:t>
            </a:r>
            <a:endParaRPr lang="en-US" dirty="0"/>
          </a:p>
        </p:txBody>
      </p:sp>
      <p:pic>
        <p:nvPicPr>
          <p:cNvPr id="7" name="Picture 6" descr="OAS Logo.png"/>
          <p:cNvPicPr>
            <a:picLocks noChangeAspect="1"/>
          </p:cNvPicPr>
          <p:nvPr/>
        </p:nvPicPr>
        <p:blipFill>
          <a:blip r:embed="rId2"/>
          <a:srcRect/>
          <a:stretch>
            <a:fillRect/>
          </a:stretch>
        </p:blipFill>
        <p:spPr bwMode="auto">
          <a:xfrm>
            <a:off x="838200" y="4267200"/>
            <a:ext cx="1447800" cy="1447800"/>
          </a:xfrm>
          <a:prstGeom prst="rect">
            <a:avLst/>
          </a:prstGeom>
          <a:noFill/>
          <a:ln w="9525">
            <a:noFill/>
            <a:miter lim="800000"/>
            <a:headEnd/>
            <a:tailEnd/>
          </a:ln>
        </p:spPr>
      </p:pic>
      <p:pic>
        <p:nvPicPr>
          <p:cNvPr id="8" name="Picture 7" descr="iabin logo.gif"/>
          <p:cNvPicPr>
            <a:picLocks noChangeAspect="1"/>
          </p:cNvPicPr>
          <p:nvPr/>
        </p:nvPicPr>
        <p:blipFill>
          <a:blip r:embed="rId3"/>
          <a:srcRect/>
          <a:stretch>
            <a:fillRect/>
          </a:stretch>
        </p:blipFill>
        <p:spPr bwMode="auto">
          <a:xfrm>
            <a:off x="2647950" y="4495800"/>
            <a:ext cx="2533650" cy="1085850"/>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par>
                          <p:cTn id="14" fill="hold">
                            <p:stCondLst>
                              <p:cond delay="3000"/>
                            </p:stCondLst>
                            <p:childTnLst>
                              <p:par>
                                <p:cTn id="15" presetID="49" presetClass="entr" presetSubtype="0" decel="10000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 calcmode="lin" valueType="num">
                                      <p:cBhvr>
                                        <p:cTn id="19" dur="500" fill="hold"/>
                                        <p:tgtEl>
                                          <p:spTgt spid="7"/>
                                        </p:tgtEl>
                                        <p:attrNameLst>
                                          <p:attrName>style.rotation</p:attrName>
                                        </p:attrNameLst>
                                      </p:cBhvr>
                                      <p:tavLst>
                                        <p:tav tm="0">
                                          <p:val>
                                            <p:fltVal val="360"/>
                                          </p:val>
                                        </p:tav>
                                        <p:tav tm="100000">
                                          <p:val>
                                            <p:fltVal val="0"/>
                                          </p:val>
                                        </p:tav>
                                      </p:tavLst>
                                    </p:anim>
                                    <p:animEffect transition="in" filter="fade">
                                      <p:cBhvr>
                                        <p:cTn id="20" dur="500"/>
                                        <p:tgtEl>
                                          <p:spTgt spid="7"/>
                                        </p:tgtEl>
                                      </p:cBhvr>
                                    </p:animEffect>
                                  </p:childTnLst>
                                </p:cTn>
                              </p:par>
                            </p:childTnLst>
                          </p:cTn>
                        </p:par>
                        <p:par>
                          <p:cTn id="21" fill="hold">
                            <p:stCondLst>
                              <p:cond delay="3500"/>
                            </p:stCondLst>
                            <p:childTnLst>
                              <p:par>
                                <p:cTn id="22" presetID="49" presetClass="entr" presetSubtype="0" decel="100000"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 calcmode="lin" valueType="num">
                                      <p:cBhvr>
                                        <p:cTn id="26" dur="500" fill="hold"/>
                                        <p:tgtEl>
                                          <p:spTgt spid="8"/>
                                        </p:tgtEl>
                                        <p:attrNameLst>
                                          <p:attrName>style.rotation</p:attrName>
                                        </p:attrNameLst>
                                      </p:cBhvr>
                                      <p:tavLst>
                                        <p:tav tm="0">
                                          <p:val>
                                            <p:fltVal val="360"/>
                                          </p:val>
                                        </p:tav>
                                        <p:tav tm="100000">
                                          <p:val>
                                            <p:fltVal val="0"/>
                                          </p:val>
                                        </p:tav>
                                      </p:tavLst>
                                    </p:anim>
                                    <p:animEffect transition="in" filter="fade">
                                      <p:cBhvr>
                                        <p:cTn id="27" dur="500"/>
                                        <p:tgtEl>
                                          <p:spTgt spid="8"/>
                                        </p:tgtEl>
                                      </p:cBhvr>
                                    </p:animEffect>
                                  </p:childTnLst>
                                </p:cTn>
                              </p:par>
                            </p:childTnLst>
                          </p:cTn>
                        </p:par>
                        <p:par>
                          <p:cTn id="28" fill="hold">
                            <p:stCondLst>
                              <p:cond delay="4000"/>
                            </p:stCondLst>
                            <p:childTnLst>
                              <p:par>
                                <p:cTn id="29" presetID="10" presetClass="entr" presetSubtype="0"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tint val="88000"/>
                    <a:satMod val="150000"/>
                  </a:schemeClr>
                </a:solidFill>
              </a:rPr>
              <a:t>Summary</a:t>
            </a:r>
            <a:endParaRPr lang="en-US" dirty="0">
              <a:solidFill>
                <a:schemeClr val="accent1">
                  <a:tint val="88000"/>
                  <a:satMod val="150000"/>
                </a:schemeClr>
              </a:solidFill>
            </a:endParaRPr>
          </a:p>
        </p:txBody>
      </p:sp>
      <p:sp>
        <p:nvSpPr>
          <p:cNvPr id="3" name="Content Placeholder 2"/>
          <p:cNvSpPr>
            <a:spLocks noGrp="1"/>
          </p:cNvSpPr>
          <p:nvPr>
            <p:ph sz="quarter" idx="1"/>
          </p:nvPr>
        </p:nvSpPr>
        <p:spPr>
          <a:xfrm>
            <a:off x="503238" y="1216025"/>
            <a:ext cx="8183562" cy="5032375"/>
          </a:xfrm>
        </p:spPr>
        <p:txBody>
          <a:bodyPr>
            <a:normAutofit/>
          </a:bodyPr>
          <a:lstStyle/>
          <a:p>
            <a:pPr marL="265176" indent="-265176" fontAlgn="auto">
              <a:spcAft>
                <a:spcPts val="0"/>
              </a:spcAft>
              <a:buFont typeface="Wingdings 2"/>
              <a:buChar char=""/>
              <a:defRPr/>
            </a:pPr>
            <a:r>
              <a:rPr lang="en-US" dirty="0" smtClean="0"/>
              <a:t>Pros</a:t>
            </a:r>
          </a:p>
          <a:p>
            <a:pPr marL="548640" lvl="1" indent="-201168" fontAlgn="auto">
              <a:spcAft>
                <a:spcPts val="0"/>
              </a:spcAft>
              <a:buFont typeface="Verdana"/>
              <a:buChar char="◦"/>
              <a:defRPr/>
            </a:pPr>
            <a:r>
              <a:rPr lang="en-US" dirty="0" smtClean="0"/>
              <a:t>User friendly</a:t>
            </a:r>
          </a:p>
          <a:p>
            <a:pPr marL="548640" lvl="1" indent="-201168" fontAlgn="auto">
              <a:spcAft>
                <a:spcPts val="0"/>
              </a:spcAft>
              <a:buFont typeface="Verdana"/>
              <a:buChar char="◦"/>
              <a:defRPr/>
            </a:pPr>
            <a:r>
              <a:rPr lang="en-US" dirty="0" smtClean="0"/>
              <a:t>Low dependence on external/hard to locate data sources</a:t>
            </a:r>
          </a:p>
          <a:p>
            <a:pPr marL="548640" lvl="1" indent="-201168" fontAlgn="auto">
              <a:spcAft>
                <a:spcPts val="0"/>
              </a:spcAft>
              <a:buFont typeface="Verdana"/>
              <a:buChar char="◦"/>
              <a:defRPr/>
            </a:pPr>
            <a:r>
              <a:rPr lang="en-US" dirty="0" smtClean="0"/>
              <a:t>Produces both graphic and numeric results</a:t>
            </a:r>
          </a:p>
          <a:p>
            <a:pPr marL="265176" indent="-265176" fontAlgn="auto">
              <a:spcAft>
                <a:spcPts val="0"/>
              </a:spcAft>
              <a:buFont typeface="Wingdings 2"/>
              <a:buChar char=""/>
              <a:defRPr/>
            </a:pPr>
            <a:r>
              <a:rPr lang="en-US" dirty="0" smtClean="0"/>
              <a:t>Cons</a:t>
            </a:r>
          </a:p>
          <a:p>
            <a:pPr marL="548640" lvl="1" indent="-201168" fontAlgn="auto">
              <a:spcAft>
                <a:spcPts val="0"/>
              </a:spcAft>
              <a:buFont typeface="Verdana"/>
              <a:buChar char="◦"/>
              <a:defRPr/>
            </a:pPr>
            <a:r>
              <a:rPr lang="en-US" dirty="0" smtClean="0"/>
              <a:t>Multipliers (values) developed for NE United States</a:t>
            </a:r>
          </a:p>
          <a:p>
            <a:pPr marL="548640" lvl="1" indent="-201168" fontAlgn="auto">
              <a:spcAft>
                <a:spcPts val="0"/>
              </a:spcAft>
              <a:buFont typeface="Verdana"/>
              <a:buChar char="◦"/>
              <a:defRPr/>
            </a:pPr>
            <a:r>
              <a:rPr lang="en-US" dirty="0" smtClean="0"/>
              <a:t>Not all local habitats represented</a:t>
            </a:r>
          </a:p>
          <a:p>
            <a:pPr marL="548640" lvl="1" indent="-201168" fontAlgn="auto">
              <a:spcAft>
                <a:spcPts val="0"/>
              </a:spcAft>
              <a:buFont typeface="Verdana"/>
              <a:buChar char="◦"/>
              <a:defRPr/>
            </a:pPr>
            <a:r>
              <a:rPr lang="en-US" dirty="0" smtClean="0"/>
              <a:t>Does not provide exact numbers for hectares outside of the NE United States</a:t>
            </a:r>
          </a:p>
          <a:p>
            <a:pPr marL="548640" lvl="1" indent="-201168" fontAlgn="auto">
              <a:spcAft>
                <a:spcPts val="0"/>
              </a:spcAft>
              <a:buFont typeface="Verdana"/>
              <a:buChar char="◦"/>
              <a:defRPr/>
            </a:pPr>
            <a:r>
              <a:rPr lang="en-US" dirty="0" smtClean="0"/>
              <a:t>Challenging to develop local values, which are critical to the accuracy and validity of the tool</a:t>
            </a:r>
          </a:p>
          <a:p>
            <a:pPr marL="548640" lvl="1" indent="-201168" fontAlgn="auto">
              <a:spcAft>
                <a:spcPts val="0"/>
              </a:spcAft>
              <a:buFont typeface="Verdana"/>
              <a:buChar char="◦"/>
              <a:defRPr/>
            </a:pPr>
            <a:r>
              <a:rPr lang="en-US" dirty="0" smtClean="0"/>
              <a:t>Time consuming – lack of proper software in local depts. </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10"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par>
                          <p:cTn id="14" fill="hold">
                            <p:stCondLst>
                              <p:cond delay="3000"/>
                            </p:stCondLst>
                            <p:childTnLst>
                              <p:par>
                                <p:cTn id="15" presetID="10" presetClass="entr" presetSubtype="0"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par>
                          <p:cTn id="18" fill="hold">
                            <p:stCondLst>
                              <p:cond delay="5000"/>
                            </p:stCondLst>
                            <p:childTnLst>
                              <p:par>
                                <p:cTn id="19" presetID="10" presetClass="entr" presetSubtype="0"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par>
                          <p:cTn id="22" fill="hold">
                            <p:stCondLst>
                              <p:cond delay="7000"/>
                            </p:stCondLst>
                            <p:childTnLst>
                              <p:par>
                                <p:cTn id="23" presetID="10"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2000"/>
                                        <p:tgtEl>
                                          <p:spTgt spid="3">
                                            <p:txEl>
                                              <p:pRg st="4" end="4"/>
                                            </p:txEl>
                                          </p:spTgt>
                                        </p:tgtEl>
                                      </p:cBhvr>
                                    </p:animEffect>
                                  </p:childTnLst>
                                </p:cTn>
                              </p:par>
                            </p:childTnLst>
                          </p:cTn>
                        </p:par>
                        <p:par>
                          <p:cTn id="31" fill="hold">
                            <p:stCondLst>
                              <p:cond delay="2000"/>
                            </p:stCondLst>
                            <p:childTnLst>
                              <p:par>
                                <p:cTn id="32" presetID="10" presetClass="entr" presetSubtype="0" fill="hold"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2000"/>
                                        <p:tgtEl>
                                          <p:spTgt spid="3">
                                            <p:txEl>
                                              <p:pRg st="5" end="5"/>
                                            </p:txEl>
                                          </p:spTgt>
                                        </p:tgtEl>
                                      </p:cBhvr>
                                    </p:animEffect>
                                  </p:childTnLst>
                                </p:cTn>
                              </p:par>
                            </p:childTnLst>
                          </p:cTn>
                        </p:par>
                        <p:par>
                          <p:cTn id="35" fill="hold">
                            <p:stCondLst>
                              <p:cond delay="4000"/>
                            </p:stCondLst>
                            <p:childTnLst>
                              <p:par>
                                <p:cTn id="36" presetID="10" presetClass="entr" presetSubtype="0" fill="hold"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2000"/>
                                        <p:tgtEl>
                                          <p:spTgt spid="3">
                                            <p:txEl>
                                              <p:pRg st="6" end="6"/>
                                            </p:txEl>
                                          </p:spTgt>
                                        </p:tgtEl>
                                      </p:cBhvr>
                                    </p:animEffect>
                                  </p:childTnLst>
                                </p:cTn>
                              </p:par>
                            </p:childTnLst>
                          </p:cTn>
                        </p:par>
                        <p:par>
                          <p:cTn id="39" fill="hold">
                            <p:stCondLst>
                              <p:cond delay="6000"/>
                            </p:stCondLst>
                            <p:childTnLst>
                              <p:par>
                                <p:cTn id="40" presetID="10" presetClass="entr" presetSubtype="0" fill="hold"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par>
                          <p:cTn id="43" fill="hold">
                            <p:stCondLst>
                              <p:cond delay="8000"/>
                            </p:stCondLst>
                            <p:childTnLst>
                              <p:par>
                                <p:cTn id="44" presetID="10" presetClass="entr" presetSubtype="0" fill="hold" nodeType="after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fade">
                                      <p:cBhvr>
                                        <p:cTn id="46" dur="2000"/>
                                        <p:tgtEl>
                                          <p:spTgt spid="3">
                                            <p:txEl>
                                              <p:pRg st="8" end="8"/>
                                            </p:txEl>
                                          </p:spTgt>
                                        </p:tgtEl>
                                      </p:cBhvr>
                                    </p:animEffect>
                                  </p:childTnLst>
                                </p:cTn>
                              </p:par>
                            </p:childTnLst>
                          </p:cTn>
                        </p:par>
                        <p:par>
                          <p:cTn id="47" fill="hold">
                            <p:stCondLst>
                              <p:cond delay="10000"/>
                            </p:stCondLst>
                            <p:childTnLst>
                              <p:par>
                                <p:cTn id="48" presetID="10" presetClass="entr" presetSubtype="0" fill="hold" nodeType="after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Effect transition="in" filter="fade">
                                      <p:cBhvr>
                                        <p:cTn id="50"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Value Transfer</a:t>
            </a:r>
            <a:endParaRPr lang="en-US" dirty="0"/>
          </a:p>
        </p:txBody>
      </p:sp>
      <p:graphicFrame>
        <p:nvGraphicFramePr>
          <p:cNvPr id="6" name="Content Placeholder 5"/>
          <p:cNvGraphicFramePr>
            <a:graphicFrameLocks noGrp="1"/>
          </p:cNvGraphicFramePr>
          <p:nvPr>
            <p:ph sz="quarter" idx="1"/>
          </p:nvPr>
        </p:nvGraphicFramePr>
        <p:xfrm>
          <a:off x="301625" y="1527175"/>
          <a:ext cx="8504240" cy="2499360"/>
        </p:xfrm>
        <a:graphic>
          <a:graphicData uri="http://schemas.openxmlformats.org/drawingml/2006/table">
            <a:tbl>
              <a:tblPr firstRow="1" bandRow="1">
                <a:tableStyleId>{5C22544A-7EE6-4342-B048-85BDC9FD1C3A}</a:tableStyleId>
              </a:tblPr>
              <a:tblGrid>
                <a:gridCol w="2126060"/>
                <a:gridCol w="2126060"/>
                <a:gridCol w="2126060"/>
                <a:gridCol w="2126060"/>
              </a:tblGrid>
              <a:tr h="275111">
                <a:tc>
                  <a:txBody>
                    <a:bodyPr/>
                    <a:lstStyle/>
                    <a:p>
                      <a:r>
                        <a:rPr lang="en-US" sz="2000" dirty="0" smtClean="0">
                          <a:latin typeface="Calibri" pitchFamily="34" charset="0"/>
                        </a:rPr>
                        <a:t>“Future” Tax</a:t>
                      </a:r>
                      <a:endParaRPr lang="en-US" sz="2000" dirty="0">
                        <a:latin typeface="Calibri" pitchFamily="34" charset="0"/>
                      </a:endParaRPr>
                    </a:p>
                  </a:txBody>
                  <a:tcPr/>
                </a:tc>
                <a:tc>
                  <a:txBody>
                    <a:bodyPr/>
                    <a:lstStyle/>
                    <a:p>
                      <a:r>
                        <a:rPr lang="en-US" sz="2000" dirty="0" smtClean="0">
                          <a:latin typeface="Calibri" pitchFamily="34" charset="0"/>
                        </a:rPr>
                        <a:t>$/ha/yr (per year)</a:t>
                      </a:r>
                      <a:endParaRPr lang="en-US" sz="2000" dirty="0">
                        <a:latin typeface="Calibri" pitchFamily="34" charset="0"/>
                      </a:endParaRPr>
                    </a:p>
                  </a:txBody>
                  <a:tcPr/>
                </a:tc>
                <a:tc>
                  <a:txBody>
                    <a:bodyPr/>
                    <a:lstStyle/>
                    <a:p>
                      <a:r>
                        <a:rPr lang="en-US" sz="2000" dirty="0" smtClean="0">
                          <a:latin typeface="Calibri" pitchFamily="34" charset="0"/>
                        </a:rPr>
                        <a:t>Total Hectares</a:t>
                      </a:r>
                      <a:endParaRPr lang="en-US" sz="2000" dirty="0">
                        <a:latin typeface="Calibri" pitchFamily="34" charset="0"/>
                      </a:endParaRPr>
                    </a:p>
                  </a:txBody>
                  <a:tcPr/>
                </a:tc>
                <a:tc>
                  <a:txBody>
                    <a:bodyPr/>
                    <a:lstStyle/>
                    <a:p>
                      <a:r>
                        <a:rPr lang="en-US" sz="2000" dirty="0" smtClean="0">
                          <a:latin typeface="Calibri" pitchFamily="34" charset="0"/>
                        </a:rPr>
                        <a:t>Total Contribution</a:t>
                      </a:r>
                      <a:endParaRPr lang="en-US" sz="2000" dirty="0">
                        <a:latin typeface="Calibri" pitchFamily="34" charset="0"/>
                      </a:endParaRPr>
                    </a:p>
                  </a:txBody>
                  <a:tcPr/>
                </a:tc>
              </a:tr>
              <a:tr h="444410">
                <a:tc>
                  <a:txBody>
                    <a:bodyPr/>
                    <a:lstStyle/>
                    <a:p>
                      <a:r>
                        <a:rPr lang="en-US" dirty="0" smtClean="0">
                          <a:latin typeface="Calibri" pitchFamily="34" charset="0"/>
                        </a:rPr>
                        <a:t>Mooring-</a:t>
                      </a:r>
                      <a:r>
                        <a:rPr lang="en-US" dirty="0" err="1" smtClean="0">
                          <a:latin typeface="Calibri" pitchFamily="34" charset="0"/>
                        </a:rPr>
                        <a:t>commer</a:t>
                      </a:r>
                      <a:r>
                        <a:rPr lang="en-US" dirty="0" smtClean="0">
                          <a:latin typeface="Calibri" pitchFamily="34" charset="0"/>
                        </a:rPr>
                        <a:t>.</a:t>
                      </a:r>
                    </a:p>
                    <a:p>
                      <a:r>
                        <a:rPr lang="en-US" dirty="0" smtClean="0">
                          <a:latin typeface="Calibri" pitchFamily="34" charset="0"/>
                        </a:rPr>
                        <a:t>Mooring-private</a:t>
                      </a:r>
                      <a:endParaRPr lang="en-US" dirty="0">
                        <a:latin typeface="Calibri" pitchFamily="34" charset="0"/>
                      </a:endParaRPr>
                    </a:p>
                  </a:txBody>
                  <a:tcPr/>
                </a:tc>
                <a:tc>
                  <a:txBody>
                    <a:bodyPr/>
                    <a:lstStyle/>
                    <a:p>
                      <a:r>
                        <a:rPr lang="en-US" sz="1400" dirty="0" smtClean="0">
                          <a:latin typeface="Calibri" pitchFamily="34" charset="0"/>
                        </a:rPr>
                        <a:t>$75.oo per</a:t>
                      </a:r>
                      <a:r>
                        <a:rPr lang="en-US" sz="1400" baseline="0" dirty="0" smtClean="0">
                          <a:latin typeface="Calibri" pitchFamily="34" charset="0"/>
                        </a:rPr>
                        <a:t> year</a:t>
                      </a:r>
                    </a:p>
                    <a:p>
                      <a:r>
                        <a:rPr lang="en-US" sz="1400" baseline="0" dirty="0" smtClean="0">
                          <a:latin typeface="Calibri" pitchFamily="34" charset="0"/>
                        </a:rPr>
                        <a:t>$15.00 per year</a:t>
                      </a:r>
                      <a:endParaRPr lang="en-US" sz="1400" dirty="0">
                        <a:latin typeface="Calibri" pitchFamily="34" charset="0"/>
                      </a:endParaRPr>
                    </a:p>
                  </a:txBody>
                  <a:tcPr/>
                </a:tc>
                <a:tc>
                  <a:txBody>
                    <a:bodyPr/>
                    <a:lstStyle/>
                    <a:p>
                      <a:endParaRPr lang="en-US" dirty="0"/>
                    </a:p>
                  </a:txBody>
                  <a:tcPr/>
                </a:tc>
                <a:tc>
                  <a:txBody>
                    <a:bodyPr/>
                    <a:lstStyle/>
                    <a:p>
                      <a:r>
                        <a:rPr lang="en-US" sz="1600" dirty="0" smtClean="0">
                          <a:latin typeface="Calibri" pitchFamily="34" charset="0"/>
                        </a:rPr>
                        <a:t>$75.00</a:t>
                      </a:r>
                    </a:p>
                    <a:p>
                      <a:r>
                        <a:rPr lang="en-US" sz="1600" dirty="0" smtClean="0">
                          <a:latin typeface="Calibri" pitchFamily="34" charset="0"/>
                        </a:rPr>
                        <a:t>$15.00</a:t>
                      </a:r>
                    </a:p>
                  </a:txBody>
                  <a:tcPr/>
                </a:tc>
              </a:tr>
              <a:tr h="257476">
                <a:tc>
                  <a:txBody>
                    <a:bodyPr/>
                    <a:lstStyle/>
                    <a:p>
                      <a:r>
                        <a:rPr lang="en-US" dirty="0" smtClean="0">
                          <a:latin typeface="Calibri" pitchFamily="34" charset="0"/>
                        </a:rPr>
                        <a:t>Boat</a:t>
                      </a:r>
                      <a:r>
                        <a:rPr lang="en-US" baseline="0" dirty="0" smtClean="0">
                          <a:latin typeface="Calibri" pitchFamily="34" charset="0"/>
                        </a:rPr>
                        <a:t> Rental</a:t>
                      </a:r>
                      <a:endParaRPr lang="en-US" dirty="0">
                        <a:latin typeface="Calibri" pitchFamily="34" charset="0"/>
                      </a:endParaRPr>
                    </a:p>
                  </a:txBody>
                  <a:tcPr/>
                </a:tc>
                <a:tc>
                  <a:txBody>
                    <a:bodyPr/>
                    <a:lstStyle/>
                    <a:p>
                      <a:r>
                        <a:rPr lang="en-US" sz="1400" dirty="0" smtClean="0">
                          <a:latin typeface="Calibri" pitchFamily="34" charset="0"/>
                        </a:rPr>
                        <a:t>$35.00 per trip</a:t>
                      </a:r>
                      <a:endParaRPr lang="en-US" sz="1400" dirty="0">
                        <a:latin typeface="Calibri" pitchFamily="34" charset="0"/>
                      </a:endParaRPr>
                    </a:p>
                  </a:txBody>
                  <a:tcPr/>
                </a:tc>
                <a:tc>
                  <a:txBody>
                    <a:bodyPr/>
                    <a:lstStyle/>
                    <a:p>
                      <a:endParaRPr lang="en-US" dirty="0"/>
                    </a:p>
                  </a:txBody>
                  <a:tcPr/>
                </a:tc>
                <a:tc>
                  <a:txBody>
                    <a:bodyPr/>
                    <a:lstStyle/>
                    <a:p>
                      <a:r>
                        <a:rPr lang="en-US" sz="1600" dirty="0" smtClean="0">
                          <a:latin typeface="Calibri" pitchFamily="34" charset="0"/>
                        </a:rPr>
                        <a:t>$35.00</a:t>
                      </a:r>
                    </a:p>
                  </a:txBody>
                  <a:tcPr/>
                </a:tc>
              </a:tr>
              <a:tr h="257476">
                <a:tc>
                  <a:txBody>
                    <a:bodyPr/>
                    <a:lstStyle/>
                    <a:p>
                      <a:r>
                        <a:rPr lang="en-US" dirty="0" smtClean="0">
                          <a:latin typeface="Calibri" pitchFamily="34" charset="0"/>
                        </a:rPr>
                        <a:t>Boat Registration</a:t>
                      </a:r>
                      <a:endParaRPr lang="en-US" dirty="0">
                        <a:latin typeface="Calibri" pitchFamily="34" charset="0"/>
                      </a:endParaRPr>
                    </a:p>
                  </a:txBody>
                  <a:tcPr/>
                </a:tc>
                <a:tc>
                  <a:txBody>
                    <a:bodyPr/>
                    <a:lstStyle/>
                    <a:p>
                      <a:r>
                        <a:rPr lang="en-US" sz="1400" dirty="0" smtClean="0">
                          <a:latin typeface="Calibri" pitchFamily="34" charset="0"/>
                        </a:rPr>
                        <a:t>$20.00 per boat</a:t>
                      </a:r>
                      <a:endParaRPr lang="en-US" sz="1400" dirty="0">
                        <a:latin typeface="Calibri" pitchFamily="34" charset="0"/>
                      </a:endParaRPr>
                    </a:p>
                  </a:txBody>
                  <a:tcPr/>
                </a:tc>
                <a:tc>
                  <a:txBody>
                    <a:bodyPr/>
                    <a:lstStyle/>
                    <a:p>
                      <a:endParaRPr lang="en-US" dirty="0"/>
                    </a:p>
                  </a:txBody>
                  <a:tcPr/>
                </a:tc>
                <a:tc>
                  <a:txBody>
                    <a:bodyPr/>
                    <a:lstStyle/>
                    <a:p>
                      <a:r>
                        <a:rPr lang="en-US" sz="1600" dirty="0" smtClean="0">
                          <a:latin typeface="Calibri" pitchFamily="34" charset="0"/>
                        </a:rPr>
                        <a:t>$20.00</a:t>
                      </a:r>
                      <a:endParaRPr lang="en-US" sz="1600" dirty="0">
                        <a:latin typeface="Calibri" pitchFamily="34" charset="0"/>
                      </a:endParaRPr>
                    </a:p>
                  </a:txBody>
                  <a:tcPr/>
                </a:tc>
              </a:tr>
              <a:tr h="257476">
                <a:tc>
                  <a:txBody>
                    <a:bodyPr/>
                    <a:lstStyle/>
                    <a:p>
                      <a:r>
                        <a:rPr lang="en-US" dirty="0" smtClean="0">
                          <a:latin typeface="Calibri" pitchFamily="34" charset="0"/>
                        </a:rPr>
                        <a:t>Boat</a:t>
                      </a:r>
                      <a:r>
                        <a:rPr lang="en-US" baseline="0" dirty="0" smtClean="0">
                          <a:latin typeface="Calibri" pitchFamily="34" charset="0"/>
                        </a:rPr>
                        <a:t> Entry/License</a:t>
                      </a:r>
                      <a:endParaRPr lang="en-US" dirty="0">
                        <a:latin typeface="Calibri" pitchFamily="34" charset="0"/>
                      </a:endParaRPr>
                    </a:p>
                  </a:txBody>
                  <a:tcPr/>
                </a:tc>
                <a:tc>
                  <a:txBody>
                    <a:bodyPr/>
                    <a:lstStyle/>
                    <a:p>
                      <a:r>
                        <a:rPr lang="en-US" sz="1400" dirty="0" smtClean="0">
                          <a:latin typeface="Calibri" pitchFamily="34" charset="0"/>
                        </a:rPr>
                        <a:t>$300.00 per</a:t>
                      </a:r>
                      <a:r>
                        <a:rPr lang="en-US" sz="1400" baseline="0" dirty="0" smtClean="0">
                          <a:latin typeface="Calibri" pitchFamily="34" charset="0"/>
                        </a:rPr>
                        <a:t> trip</a:t>
                      </a:r>
                      <a:endParaRPr lang="en-US" sz="1400" dirty="0">
                        <a:latin typeface="Calibri" pitchFamily="34" charset="0"/>
                      </a:endParaRPr>
                    </a:p>
                  </a:txBody>
                  <a:tcPr/>
                </a:tc>
                <a:tc>
                  <a:txBody>
                    <a:bodyPr/>
                    <a:lstStyle/>
                    <a:p>
                      <a:endParaRPr lang="en-US" dirty="0"/>
                    </a:p>
                  </a:txBody>
                  <a:tcPr/>
                </a:tc>
                <a:tc>
                  <a:txBody>
                    <a:bodyPr/>
                    <a:lstStyle/>
                    <a:p>
                      <a:r>
                        <a:rPr lang="en-US" sz="1600" dirty="0" smtClean="0">
                          <a:latin typeface="Calibri" pitchFamily="34" charset="0"/>
                        </a:rPr>
                        <a:t>$300.00</a:t>
                      </a:r>
                      <a:endParaRPr lang="en-US" sz="1600" dirty="0">
                        <a:latin typeface="Calibri" pitchFamily="34" charset="0"/>
                      </a:endParaRPr>
                    </a:p>
                  </a:txBody>
                  <a:tcPr/>
                </a:tc>
              </a:tr>
              <a:tr h="257476">
                <a:tc>
                  <a:txBody>
                    <a:bodyPr/>
                    <a:lstStyle/>
                    <a:p>
                      <a:endParaRPr lang="en-US" dirty="0"/>
                    </a:p>
                  </a:txBody>
                  <a:tcPr/>
                </a:tc>
                <a:tc>
                  <a:txBody>
                    <a:bodyPr/>
                    <a:lstStyle/>
                    <a:p>
                      <a:endParaRPr lang="en-US" dirty="0"/>
                    </a:p>
                  </a:txBody>
                  <a:tcPr/>
                </a:tc>
                <a:tc>
                  <a:txBody>
                    <a:bodyPr/>
                    <a:lstStyle/>
                    <a:p>
                      <a:r>
                        <a:rPr lang="en-US" b="1" dirty="0" smtClean="0">
                          <a:latin typeface="Calibri" pitchFamily="34" charset="0"/>
                        </a:rPr>
                        <a:t>TOTAL</a:t>
                      </a:r>
                      <a:endParaRPr lang="en-US" b="1" dirty="0">
                        <a:latin typeface="Calibri" pitchFamily="34" charset="0"/>
                      </a:endParaRPr>
                    </a:p>
                  </a:txBody>
                  <a:tcPr/>
                </a:tc>
                <a:tc>
                  <a:txBody>
                    <a:bodyPr/>
                    <a:lstStyle/>
                    <a:p>
                      <a:r>
                        <a:rPr lang="en-US" sz="1800" b="1" dirty="0" smtClean="0">
                          <a:latin typeface="Calibri" pitchFamily="34" charset="0"/>
                        </a:rPr>
                        <a:t>$445.00 </a:t>
                      </a:r>
                      <a:endParaRPr lang="en-US" sz="1800" b="1" dirty="0">
                        <a:latin typeface="Calibri" pitchFamily="34" charset="0"/>
                      </a:endParaRPr>
                    </a:p>
                  </a:txBody>
                  <a:tcPr/>
                </a:tc>
              </a:tr>
            </a:tbl>
          </a:graphicData>
        </a:graphic>
      </p:graphicFrame>
    </p:spTree>
  </p:cSld>
  <p:clrMapOvr>
    <a:masterClrMapping/>
  </p:clrMapOvr>
  <p:transition spd="med">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p:txBody>
          <a:bodyPr>
            <a:normAutofit/>
          </a:bodyPr>
          <a:lstStyle/>
          <a:p>
            <a:pPr fontAlgn="auto">
              <a:spcAft>
                <a:spcPts val="0"/>
              </a:spcAft>
              <a:buFont typeface="Wingdings 2"/>
              <a:buNone/>
              <a:defRPr/>
            </a:pPr>
            <a:r>
              <a:rPr lang="en-US" dirty="0" smtClean="0"/>
              <a:t>Coral Reef Valuation</a:t>
            </a:r>
            <a:endParaRPr lang="en-US" dirty="0"/>
          </a:p>
        </p:txBody>
      </p:sp>
      <p:sp>
        <p:nvSpPr>
          <p:cNvPr id="5" name="Title 4"/>
          <p:cNvSpPr>
            <a:spLocks noGrp="1"/>
          </p:cNvSpPr>
          <p:nvPr>
            <p:ph type="ctrTitle"/>
          </p:nvPr>
        </p:nvSpPr>
        <p:spPr/>
        <p:txBody>
          <a:bodyPr/>
          <a:lstStyle/>
          <a:p>
            <a:pPr fontAlgn="auto">
              <a:spcAft>
                <a:spcPts val="0"/>
              </a:spcAft>
              <a:defRPr/>
            </a:pPr>
            <a:r>
              <a:rPr lang="en-US" sz="4000" dirty="0" smtClean="0"/>
              <a:t>World Resources Institute</a:t>
            </a:r>
            <a:endParaRPr lang="en-US" sz="4000" dirty="0"/>
          </a:p>
        </p:txBody>
      </p:sp>
      <p:pic>
        <p:nvPicPr>
          <p:cNvPr id="7" name="Picture 6" descr="Cinner's Photo.jpg"/>
          <p:cNvPicPr>
            <a:picLocks noChangeAspect="1"/>
          </p:cNvPicPr>
          <p:nvPr/>
        </p:nvPicPr>
        <p:blipFill>
          <a:blip r:embed="rId3"/>
          <a:srcRect/>
          <a:stretch>
            <a:fillRect/>
          </a:stretch>
        </p:blipFill>
        <p:spPr bwMode="auto">
          <a:xfrm>
            <a:off x="3124200" y="4000500"/>
            <a:ext cx="2895600" cy="2171700"/>
          </a:xfrm>
          <a:prstGeom prst="rect">
            <a:avLst/>
          </a:prstGeom>
          <a:noFill/>
          <a:ln w="9525">
            <a:noFill/>
            <a:miter lim="800000"/>
            <a:headEnd/>
            <a:tailEnd/>
          </a:ln>
        </p:spPr>
      </p:pic>
      <p:pic>
        <p:nvPicPr>
          <p:cNvPr id="9" name="Picture 8" descr="dedfish.jpg"/>
          <p:cNvPicPr>
            <a:picLocks noChangeAspect="1"/>
          </p:cNvPicPr>
          <p:nvPr/>
        </p:nvPicPr>
        <p:blipFill>
          <a:blip r:embed="rId4"/>
          <a:srcRect/>
          <a:stretch>
            <a:fillRect/>
          </a:stretch>
        </p:blipFill>
        <p:spPr bwMode="auto">
          <a:xfrm>
            <a:off x="6477000" y="2590800"/>
            <a:ext cx="2438400" cy="1828800"/>
          </a:xfrm>
          <a:prstGeom prst="rect">
            <a:avLst/>
          </a:prstGeom>
          <a:noFill/>
          <a:ln w="9525">
            <a:noFill/>
            <a:miter lim="800000"/>
            <a:headEnd/>
            <a:tailEnd/>
          </a:ln>
        </p:spPr>
      </p:pic>
      <p:pic>
        <p:nvPicPr>
          <p:cNvPr id="12" name="Picture 11" descr="flatreef.jpg"/>
          <p:cNvPicPr>
            <a:picLocks noChangeAspect="1"/>
          </p:cNvPicPr>
          <p:nvPr/>
        </p:nvPicPr>
        <p:blipFill>
          <a:blip r:embed="rId5"/>
          <a:srcRect r="13068"/>
          <a:stretch>
            <a:fillRect/>
          </a:stretch>
        </p:blipFill>
        <p:spPr bwMode="auto">
          <a:xfrm>
            <a:off x="228600" y="2590800"/>
            <a:ext cx="2438400" cy="1828800"/>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2000"/>
                                        <p:tgtEl>
                                          <p:spTgt spid="6">
                                            <p:txEl>
                                              <p:pRg st="0" end="0"/>
                                            </p:txEl>
                                          </p:spTgt>
                                        </p:tgtEl>
                                      </p:cBhvr>
                                    </p:animEffect>
                                  </p:childTnLst>
                                </p:cTn>
                              </p:par>
                            </p:childTnLst>
                          </p:cTn>
                        </p:par>
                        <p:par>
                          <p:cTn id="14" fill="hold">
                            <p:stCondLst>
                              <p:cond delay="3000"/>
                            </p:stCondLst>
                            <p:childTnLst>
                              <p:par>
                                <p:cTn id="15" presetID="10" presetClass="entr" presetSubtype="0"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2000"/>
                                        <p:tgtEl>
                                          <p:spTgt spid="12"/>
                                        </p:tgtEl>
                                      </p:cBhvr>
                                    </p:animEffect>
                                  </p:childTnLst>
                                </p:cTn>
                              </p:par>
                            </p:childTnLst>
                          </p:cTn>
                        </p:par>
                        <p:par>
                          <p:cTn id="18" fill="hold">
                            <p:stCondLst>
                              <p:cond delay="5000"/>
                            </p:stCondLst>
                            <p:childTnLst>
                              <p:par>
                                <p:cTn id="19" presetID="10" presetClass="entr" presetSubtype="0"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2000"/>
                                        <p:tgtEl>
                                          <p:spTgt spid="9"/>
                                        </p:tgtEl>
                                      </p:cBhvr>
                                    </p:animEffect>
                                  </p:childTnLst>
                                </p:cTn>
                              </p:par>
                            </p:childTnLst>
                          </p:cTn>
                        </p:par>
                        <p:par>
                          <p:cTn id="22" fill="hold">
                            <p:stCondLst>
                              <p:cond delay="7000"/>
                            </p:stCondLst>
                            <p:childTnLst>
                              <p:par>
                                <p:cTn id="23" presetID="10" presetClass="entr" presetSubtype="0"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fontAlgn="auto">
              <a:spcAft>
                <a:spcPts val="0"/>
              </a:spcAft>
              <a:defRPr/>
            </a:pPr>
            <a:r>
              <a:rPr lang="en-US" dirty="0" smtClean="0">
                <a:solidFill>
                  <a:schemeClr val="accent1">
                    <a:tint val="88000"/>
                    <a:satMod val="150000"/>
                  </a:schemeClr>
                </a:solidFill>
              </a:rPr>
              <a:t>Theory</a:t>
            </a:r>
            <a:endParaRPr lang="en-US" dirty="0">
              <a:solidFill>
                <a:schemeClr val="accent1">
                  <a:tint val="88000"/>
                  <a:satMod val="150000"/>
                </a:schemeClr>
              </a:solidFill>
            </a:endParaRPr>
          </a:p>
        </p:txBody>
      </p:sp>
      <p:graphicFrame>
        <p:nvGraphicFramePr>
          <p:cNvPr id="10" name="Content Placeholder 9"/>
          <p:cNvGraphicFramePr>
            <a:graphicFrameLocks noGrp="1"/>
          </p:cNvGraphicFramePr>
          <p:nvPr>
            <p:ph sz="quarter" idx="1"/>
          </p:nvPr>
        </p:nvGraphicFramePr>
        <p:xfrm>
          <a:off x="503238" y="530225"/>
          <a:ext cx="8183562" cy="5718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Graphic spid="10"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tint val="88000"/>
                    <a:satMod val="150000"/>
                  </a:schemeClr>
                </a:solidFill>
              </a:rPr>
              <a:t>Overview</a:t>
            </a:r>
            <a:endParaRPr lang="en-US" dirty="0">
              <a:solidFill>
                <a:schemeClr val="accent1">
                  <a:tint val="88000"/>
                  <a:satMod val="150000"/>
                </a:schemeClr>
              </a:solidFill>
            </a:endParaRPr>
          </a:p>
        </p:txBody>
      </p:sp>
      <p:sp>
        <p:nvSpPr>
          <p:cNvPr id="3" name="Content Placeholder 2"/>
          <p:cNvSpPr>
            <a:spLocks noGrp="1"/>
          </p:cNvSpPr>
          <p:nvPr>
            <p:ph sz="quarter" idx="1"/>
          </p:nvPr>
        </p:nvSpPr>
        <p:spPr>
          <a:xfrm>
            <a:off x="457200" y="1447800"/>
            <a:ext cx="8183563" cy="5410200"/>
          </a:xfrm>
        </p:spPr>
        <p:txBody>
          <a:bodyPr>
            <a:normAutofit fontScale="77500" lnSpcReduction="20000"/>
          </a:bodyPr>
          <a:lstStyle/>
          <a:p>
            <a:pPr marL="265176" indent="-265176" fontAlgn="auto">
              <a:spcAft>
                <a:spcPts val="0"/>
              </a:spcAft>
              <a:buFont typeface="Wingdings 2"/>
              <a:buNone/>
              <a:defRPr/>
            </a:pPr>
            <a:r>
              <a:rPr lang="en-US" b="1" u="sng" dirty="0" smtClean="0"/>
              <a:t>Process</a:t>
            </a:r>
          </a:p>
          <a:p>
            <a:pPr marL="519811" indent="-514350" fontAlgn="auto">
              <a:spcAft>
                <a:spcPts val="0"/>
              </a:spcAft>
              <a:buFont typeface="Wingdings 2"/>
              <a:buChar char=""/>
              <a:defRPr/>
            </a:pPr>
            <a:r>
              <a:rPr lang="en-US" dirty="0" smtClean="0">
                <a:solidFill>
                  <a:schemeClr val="accent3">
                    <a:lumMod val="75000"/>
                  </a:schemeClr>
                </a:solidFill>
              </a:rPr>
              <a:t>Review spreadsheets &amp; manuals</a:t>
            </a:r>
          </a:p>
          <a:p>
            <a:pPr marL="519811" indent="-514350" fontAlgn="auto">
              <a:spcAft>
                <a:spcPts val="0"/>
              </a:spcAft>
              <a:buFont typeface="Wingdings 2"/>
              <a:buChar char=""/>
              <a:defRPr/>
            </a:pPr>
            <a:r>
              <a:rPr lang="en-US" dirty="0" smtClean="0">
                <a:solidFill>
                  <a:schemeClr val="accent3">
                    <a:lumMod val="75000"/>
                  </a:schemeClr>
                </a:solidFill>
              </a:rPr>
              <a:t>Analyze Data requirements</a:t>
            </a:r>
          </a:p>
          <a:p>
            <a:pPr marL="519811" indent="-514350" fontAlgn="auto">
              <a:spcAft>
                <a:spcPts val="0"/>
              </a:spcAft>
              <a:buFont typeface="Wingdings 2"/>
              <a:buChar char=""/>
              <a:defRPr/>
            </a:pPr>
            <a:r>
              <a:rPr lang="en-US" dirty="0" smtClean="0">
                <a:solidFill>
                  <a:schemeClr val="accent3">
                    <a:lumMod val="75000"/>
                  </a:schemeClr>
                </a:solidFill>
              </a:rPr>
              <a:t>Collect Data</a:t>
            </a:r>
          </a:p>
          <a:p>
            <a:pPr marL="519811" indent="-514350" fontAlgn="auto">
              <a:spcAft>
                <a:spcPts val="0"/>
              </a:spcAft>
              <a:buFont typeface="Wingdings 2"/>
              <a:buChar char=""/>
              <a:defRPr/>
            </a:pPr>
            <a:r>
              <a:rPr lang="en-US" dirty="0" smtClean="0">
                <a:solidFill>
                  <a:schemeClr val="accent3">
                    <a:lumMod val="75000"/>
                  </a:schemeClr>
                </a:solidFill>
              </a:rPr>
              <a:t>Enter data, review results, modify, review, modify…</a:t>
            </a:r>
          </a:p>
          <a:p>
            <a:pPr marL="519811" indent="-514350" fontAlgn="auto">
              <a:spcAft>
                <a:spcPts val="0"/>
              </a:spcAft>
              <a:buFont typeface="Wingdings 2"/>
              <a:buChar char=""/>
              <a:defRPr/>
            </a:pPr>
            <a:r>
              <a:rPr lang="en-US" dirty="0" smtClean="0">
                <a:solidFill>
                  <a:schemeClr val="accent3">
                    <a:lumMod val="75000"/>
                  </a:schemeClr>
                </a:solidFill>
              </a:rPr>
              <a:t>Calculate scenarios</a:t>
            </a:r>
          </a:p>
          <a:p>
            <a:pPr marL="265176" indent="-265176" fontAlgn="auto">
              <a:spcAft>
                <a:spcPts val="0"/>
              </a:spcAft>
              <a:buFont typeface="Wingdings 2"/>
              <a:buNone/>
              <a:defRPr/>
            </a:pPr>
            <a:r>
              <a:rPr lang="en-US" b="1" u="sng" dirty="0" smtClean="0"/>
              <a:t>Strengths</a:t>
            </a:r>
            <a:endParaRPr lang="en-US" dirty="0" smtClean="0"/>
          </a:p>
          <a:p>
            <a:pPr marL="521208" indent="-457200" fontAlgn="auto">
              <a:spcAft>
                <a:spcPts val="0"/>
              </a:spcAft>
              <a:buFont typeface="Wingdings 2"/>
              <a:buChar char=""/>
              <a:defRPr/>
            </a:pPr>
            <a:r>
              <a:rPr lang="en-US" sz="3000" dirty="0" smtClean="0">
                <a:solidFill>
                  <a:schemeClr val="accent3">
                    <a:lumMod val="75000"/>
                  </a:schemeClr>
                </a:solidFill>
              </a:rPr>
              <a:t>Highly detailed results</a:t>
            </a:r>
          </a:p>
          <a:p>
            <a:pPr marL="521208" indent="-457200" fontAlgn="auto">
              <a:spcAft>
                <a:spcPts val="0"/>
              </a:spcAft>
              <a:buFont typeface="Wingdings 2"/>
              <a:buChar char=""/>
              <a:defRPr/>
            </a:pPr>
            <a:r>
              <a:rPr lang="en-US" sz="3000" dirty="0" smtClean="0">
                <a:solidFill>
                  <a:schemeClr val="accent3">
                    <a:lumMod val="75000"/>
                  </a:schemeClr>
                </a:solidFill>
              </a:rPr>
              <a:t>Triangulates ESV of coral reefs</a:t>
            </a:r>
          </a:p>
          <a:p>
            <a:pPr marL="521208" indent="-457200" fontAlgn="auto">
              <a:spcAft>
                <a:spcPts val="0"/>
              </a:spcAft>
              <a:buFont typeface="Wingdings 2"/>
              <a:buChar char=""/>
              <a:defRPr/>
            </a:pPr>
            <a:r>
              <a:rPr lang="en-US" sz="3000" dirty="0" smtClean="0">
                <a:solidFill>
                  <a:schemeClr val="accent3">
                    <a:lumMod val="75000"/>
                  </a:schemeClr>
                </a:solidFill>
              </a:rPr>
              <a:t>Tools – MS Excel</a:t>
            </a:r>
            <a:endParaRPr lang="en-US" sz="2500" dirty="0" smtClean="0">
              <a:solidFill>
                <a:schemeClr val="accent3">
                  <a:lumMod val="75000"/>
                </a:schemeClr>
              </a:solidFill>
            </a:endParaRPr>
          </a:p>
          <a:p>
            <a:pPr marL="265176" indent="-265176" fontAlgn="auto">
              <a:spcAft>
                <a:spcPts val="0"/>
              </a:spcAft>
              <a:buFont typeface="Wingdings 2"/>
              <a:buNone/>
              <a:defRPr/>
            </a:pPr>
            <a:r>
              <a:rPr lang="en-US" b="1" u="sng" dirty="0" smtClean="0"/>
              <a:t>Weaknesses</a:t>
            </a:r>
          </a:p>
          <a:p>
            <a:pPr marL="265176" indent="-265176" fontAlgn="auto">
              <a:spcAft>
                <a:spcPts val="0"/>
              </a:spcAft>
              <a:buFont typeface="Wingdings 2"/>
              <a:buChar char=""/>
              <a:defRPr/>
            </a:pPr>
            <a:r>
              <a:rPr lang="en-US" dirty="0" smtClean="0">
                <a:solidFill>
                  <a:schemeClr val="accent3">
                    <a:lumMod val="75000"/>
                  </a:schemeClr>
                </a:solidFill>
              </a:rPr>
              <a:t>Data  - Heavily dependent upon external data sources</a:t>
            </a:r>
          </a:p>
          <a:p>
            <a:pPr marL="265176" indent="-265176" fontAlgn="auto">
              <a:spcAft>
                <a:spcPts val="0"/>
              </a:spcAft>
              <a:buFont typeface="Wingdings 2"/>
              <a:buChar char=""/>
              <a:defRPr/>
            </a:pPr>
            <a:r>
              <a:rPr lang="en-US" dirty="0" smtClean="0">
                <a:solidFill>
                  <a:schemeClr val="accent3">
                    <a:lumMod val="75000"/>
                  </a:schemeClr>
                </a:solidFill>
              </a:rPr>
              <a:t>Aspects not yet developed (Coastal Protection)</a:t>
            </a:r>
          </a:p>
          <a:p>
            <a:pPr marL="265176" indent="-265176" fontAlgn="auto">
              <a:spcAft>
                <a:spcPts val="0"/>
              </a:spcAft>
              <a:buFont typeface="Wingdings 2"/>
              <a:buChar char=""/>
              <a:defRPr/>
            </a:pPr>
            <a:r>
              <a:rPr lang="en-US" dirty="0" smtClean="0">
                <a:solidFill>
                  <a:schemeClr val="accent3">
                    <a:lumMod val="75000"/>
                  </a:schemeClr>
                </a:solidFill>
              </a:rPr>
              <a:t>Dependencies/Assumptions (built into formulas)</a:t>
            </a:r>
          </a:p>
          <a:p>
            <a:pPr marL="265176" indent="-265176" fontAlgn="auto">
              <a:spcAft>
                <a:spcPts val="0"/>
              </a:spcAft>
              <a:buFont typeface="Wingdings 2"/>
              <a:buChar char=""/>
              <a:defRPr/>
            </a:pPr>
            <a:r>
              <a:rPr lang="en-US" dirty="0" smtClean="0">
                <a:solidFill>
                  <a:schemeClr val="accent3">
                    <a:lumMod val="75000"/>
                  </a:schemeClr>
                </a:solidFill>
              </a:rPr>
              <a:t>Missing data proves WRI format “inadequate” </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10"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par>
                          <p:cTn id="19" fill="hold">
                            <p:stCondLst>
                              <p:cond delay="2000"/>
                            </p:stCondLst>
                            <p:childTnLst>
                              <p:par>
                                <p:cTn id="20" presetID="10" presetClass="entr" presetSubtype="0" fill="hold"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par>
                          <p:cTn id="23" fill="hold">
                            <p:stCondLst>
                              <p:cond delay="4000"/>
                            </p:stCondLst>
                            <p:childTnLst>
                              <p:par>
                                <p:cTn id="24" presetID="10" presetClass="entr" presetSubtype="0"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childTnLst>
                                </p:cTn>
                              </p:par>
                            </p:childTnLst>
                          </p:cTn>
                        </p:par>
                        <p:par>
                          <p:cTn id="27" fill="hold">
                            <p:stCondLst>
                              <p:cond delay="6000"/>
                            </p:stCondLst>
                            <p:childTnLst>
                              <p:par>
                                <p:cTn id="28" presetID="10" presetClass="entr" presetSubtype="0" fill="hold"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2000"/>
                                        <p:tgtEl>
                                          <p:spTgt spid="3">
                                            <p:txEl>
                                              <p:pRg st="4" end="4"/>
                                            </p:txEl>
                                          </p:spTgt>
                                        </p:tgtEl>
                                      </p:cBhvr>
                                    </p:animEffect>
                                  </p:childTnLst>
                                </p:cTn>
                              </p:par>
                            </p:childTnLst>
                          </p:cTn>
                        </p:par>
                        <p:par>
                          <p:cTn id="31" fill="hold">
                            <p:stCondLst>
                              <p:cond delay="8000"/>
                            </p:stCondLst>
                            <p:childTnLst>
                              <p:par>
                                <p:cTn id="32" presetID="10" presetClass="entr" presetSubtype="0" fill="hold"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20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2000"/>
                                        <p:tgtEl>
                                          <p:spTgt spid="3">
                                            <p:txEl>
                                              <p:pRg st="6" end="6"/>
                                            </p:txEl>
                                          </p:spTgt>
                                        </p:tgtEl>
                                      </p:cBhvr>
                                    </p:animEffect>
                                  </p:childTnLst>
                                </p:cTn>
                              </p:par>
                            </p:childTnLst>
                          </p:cTn>
                        </p:par>
                        <p:par>
                          <p:cTn id="40" fill="hold">
                            <p:stCondLst>
                              <p:cond delay="2000"/>
                            </p:stCondLst>
                            <p:childTnLst>
                              <p:par>
                                <p:cTn id="41" presetID="10" presetClass="entr" presetSubtype="0" fill="hold"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2000"/>
                                        <p:tgtEl>
                                          <p:spTgt spid="3">
                                            <p:txEl>
                                              <p:pRg st="7" end="7"/>
                                            </p:txEl>
                                          </p:spTgt>
                                        </p:tgtEl>
                                      </p:cBhvr>
                                    </p:animEffect>
                                  </p:childTnLst>
                                </p:cTn>
                              </p:par>
                            </p:childTnLst>
                          </p:cTn>
                        </p:par>
                        <p:par>
                          <p:cTn id="44" fill="hold">
                            <p:stCondLst>
                              <p:cond delay="4000"/>
                            </p:stCondLst>
                            <p:childTnLst>
                              <p:par>
                                <p:cTn id="45" presetID="10" presetClass="entr" presetSubtype="0" fill="hold"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par>
                          <p:cTn id="48" fill="hold">
                            <p:stCondLst>
                              <p:cond delay="6000"/>
                            </p:stCondLst>
                            <p:childTnLst>
                              <p:par>
                                <p:cTn id="49" presetID="10" presetClass="entr" presetSubtype="0" fill="hold"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fade">
                                      <p:cBhvr>
                                        <p:cTn id="51" dur="2000"/>
                                        <p:tgtEl>
                                          <p:spTgt spid="3">
                                            <p:txEl>
                                              <p:pRg st="9" end="9"/>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fade">
                                      <p:cBhvr>
                                        <p:cTn id="56" dur="2000"/>
                                        <p:tgtEl>
                                          <p:spTgt spid="3">
                                            <p:txEl>
                                              <p:pRg st="10" end="10"/>
                                            </p:txEl>
                                          </p:spTgt>
                                        </p:tgtEl>
                                      </p:cBhvr>
                                    </p:animEffect>
                                  </p:childTnLst>
                                </p:cTn>
                              </p:par>
                            </p:childTnLst>
                          </p:cTn>
                        </p:par>
                        <p:par>
                          <p:cTn id="57" fill="hold">
                            <p:stCondLst>
                              <p:cond delay="2000"/>
                            </p:stCondLst>
                            <p:childTnLst>
                              <p:par>
                                <p:cTn id="58" presetID="10" presetClass="entr" presetSubtype="0" fill="hold" nodeType="afterEffect">
                                  <p:stCondLst>
                                    <p:cond delay="0"/>
                                  </p:stCondLst>
                                  <p:childTnLst>
                                    <p:set>
                                      <p:cBhvr>
                                        <p:cTn id="59" dur="1" fill="hold">
                                          <p:stCondLst>
                                            <p:cond delay="0"/>
                                          </p:stCondLst>
                                        </p:cTn>
                                        <p:tgtEl>
                                          <p:spTgt spid="3">
                                            <p:txEl>
                                              <p:pRg st="11" end="11"/>
                                            </p:txEl>
                                          </p:spTgt>
                                        </p:tgtEl>
                                        <p:attrNameLst>
                                          <p:attrName>style.visibility</p:attrName>
                                        </p:attrNameLst>
                                      </p:cBhvr>
                                      <p:to>
                                        <p:strVal val="visible"/>
                                      </p:to>
                                    </p:set>
                                    <p:animEffect transition="in" filter="fade">
                                      <p:cBhvr>
                                        <p:cTn id="60" dur="2000"/>
                                        <p:tgtEl>
                                          <p:spTgt spid="3">
                                            <p:txEl>
                                              <p:pRg st="11" end="11"/>
                                            </p:txEl>
                                          </p:spTgt>
                                        </p:tgtEl>
                                      </p:cBhvr>
                                    </p:animEffect>
                                  </p:childTnLst>
                                </p:cTn>
                              </p:par>
                            </p:childTnLst>
                          </p:cTn>
                        </p:par>
                        <p:par>
                          <p:cTn id="61" fill="hold">
                            <p:stCondLst>
                              <p:cond delay="4000"/>
                            </p:stCondLst>
                            <p:childTnLst>
                              <p:par>
                                <p:cTn id="62" presetID="10" presetClass="entr" presetSubtype="0" fill="hold" nodeType="afterEffect">
                                  <p:stCondLst>
                                    <p:cond delay="0"/>
                                  </p:stCondLst>
                                  <p:childTnLst>
                                    <p:set>
                                      <p:cBhvr>
                                        <p:cTn id="63" dur="1" fill="hold">
                                          <p:stCondLst>
                                            <p:cond delay="0"/>
                                          </p:stCondLst>
                                        </p:cTn>
                                        <p:tgtEl>
                                          <p:spTgt spid="3">
                                            <p:txEl>
                                              <p:pRg st="12" end="12"/>
                                            </p:txEl>
                                          </p:spTgt>
                                        </p:tgtEl>
                                        <p:attrNameLst>
                                          <p:attrName>style.visibility</p:attrName>
                                        </p:attrNameLst>
                                      </p:cBhvr>
                                      <p:to>
                                        <p:strVal val="visible"/>
                                      </p:to>
                                    </p:set>
                                    <p:animEffect transition="in" filter="fade">
                                      <p:cBhvr>
                                        <p:cTn id="64" dur="2000"/>
                                        <p:tgtEl>
                                          <p:spTgt spid="3">
                                            <p:txEl>
                                              <p:pRg st="12" end="12"/>
                                            </p:txEl>
                                          </p:spTgt>
                                        </p:tgtEl>
                                      </p:cBhvr>
                                    </p:animEffect>
                                  </p:childTnLst>
                                </p:cTn>
                              </p:par>
                            </p:childTnLst>
                          </p:cTn>
                        </p:par>
                        <p:par>
                          <p:cTn id="65" fill="hold">
                            <p:stCondLst>
                              <p:cond delay="6000"/>
                            </p:stCondLst>
                            <p:childTnLst>
                              <p:par>
                                <p:cTn id="66" presetID="10" presetClass="entr" presetSubtype="0" fill="hold" nodeType="afterEffect">
                                  <p:stCondLst>
                                    <p:cond delay="0"/>
                                  </p:stCondLst>
                                  <p:childTnLst>
                                    <p:set>
                                      <p:cBhvr>
                                        <p:cTn id="67" dur="1" fill="hold">
                                          <p:stCondLst>
                                            <p:cond delay="0"/>
                                          </p:stCondLst>
                                        </p:cTn>
                                        <p:tgtEl>
                                          <p:spTgt spid="3">
                                            <p:txEl>
                                              <p:pRg st="13" end="13"/>
                                            </p:txEl>
                                          </p:spTgt>
                                        </p:tgtEl>
                                        <p:attrNameLst>
                                          <p:attrName>style.visibility</p:attrName>
                                        </p:attrNameLst>
                                      </p:cBhvr>
                                      <p:to>
                                        <p:strVal val="visible"/>
                                      </p:to>
                                    </p:set>
                                    <p:animEffect transition="in" filter="fade">
                                      <p:cBhvr>
                                        <p:cTn id="68" dur="2000"/>
                                        <p:tgtEl>
                                          <p:spTgt spid="3">
                                            <p:txEl>
                                              <p:pRg st="13" end="13"/>
                                            </p:txEl>
                                          </p:spTgt>
                                        </p:tgtEl>
                                      </p:cBhvr>
                                    </p:animEffect>
                                  </p:childTnLst>
                                </p:cTn>
                              </p:par>
                            </p:childTnLst>
                          </p:cTn>
                        </p:par>
                        <p:par>
                          <p:cTn id="69" fill="hold">
                            <p:stCondLst>
                              <p:cond delay="8000"/>
                            </p:stCondLst>
                            <p:childTnLst>
                              <p:par>
                                <p:cTn id="70" presetID="10" presetClass="entr" presetSubtype="0" fill="hold" nodeType="afterEffect">
                                  <p:stCondLst>
                                    <p:cond delay="0"/>
                                  </p:stCondLst>
                                  <p:childTnLst>
                                    <p:set>
                                      <p:cBhvr>
                                        <p:cTn id="71" dur="1" fill="hold">
                                          <p:stCondLst>
                                            <p:cond delay="0"/>
                                          </p:stCondLst>
                                        </p:cTn>
                                        <p:tgtEl>
                                          <p:spTgt spid="3">
                                            <p:txEl>
                                              <p:pRg st="14" end="14"/>
                                            </p:txEl>
                                          </p:spTgt>
                                        </p:tgtEl>
                                        <p:attrNameLst>
                                          <p:attrName>style.visibility</p:attrName>
                                        </p:attrNameLst>
                                      </p:cBhvr>
                                      <p:to>
                                        <p:strVal val="visible"/>
                                      </p:to>
                                    </p:set>
                                    <p:animEffect transition="in" filter="fade">
                                      <p:cBhvr>
                                        <p:cTn id="72" dur="2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sz="quarter" idx="2"/>
          </p:nvPr>
        </p:nvGraphicFramePr>
        <p:xfrm>
          <a:off x="533400" y="1427480"/>
          <a:ext cx="8002588" cy="4820920"/>
        </p:xfrm>
        <a:graphic>
          <a:graphicData uri="http://schemas.openxmlformats.org/drawingml/2006/table">
            <a:tbl>
              <a:tblPr firstRow="1" bandRow="1">
                <a:tableStyleId>{5C22544A-7EE6-4342-B048-85BDC9FD1C3A}</a:tableStyleId>
              </a:tblPr>
              <a:tblGrid>
                <a:gridCol w="6172200"/>
                <a:gridCol w="1830388"/>
              </a:tblGrid>
              <a:tr h="370840">
                <a:tc>
                  <a:txBody>
                    <a:bodyPr/>
                    <a:lstStyle/>
                    <a:p>
                      <a:pPr algn="ctr" fontAlgn="b"/>
                      <a:r>
                        <a:rPr lang="en-US" sz="1800" b="1" i="0" u="none" strike="noStrike" dirty="0" smtClean="0">
                          <a:solidFill>
                            <a:srgbClr val="000000"/>
                          </a:solidFill>
                          <a:latin typeface="Calibri"/>
                        </a:rPr>
                        <a:t>Category (Calculated</a:t>
                      </a:r>
                      <a:r>
                        <a:rPr lang="en-US" sz="1800" b="1" i="0" u="none" strike="noStrike" baseline="0" dirty="0" smtClean="0">
                          <a:solidFill>
                            <a:srgbClr val="000000"/>
                          </a:solidFill>
                          <a:latin typeface="Calibri"/>
                        </a:rPr>
                        <a:t> for peak season May – Sept)</a:t>
                      </a:r>
                      <a:endParaRPr lang="en-US" sz="1800" b="1" i="0" u="none" strike="noStrike" dirty="0">
                        <a:solidFill>
                          <a:srgbClr val="000000"/>
                        </a:solidFill>
                        <a:latin typeface="Calibri"/>
                      </a:endParaRPr>
                    </a:p>
                  </a:txBody>
                  <a:tcPr marL="9525" marR="9525" marT="9525" marB="0" anchor="b"/>
                </a:tc>
                <a:tc>
                  <a:txBody>
                    <a:bodyPr/>
                    <a:lstStyle/>
                    <a:p>
                      <a:pPr algn="ctr" fontAlgn="b"/>
                      <a:r>
                        <a:rPr lang="en-US" sz="1800" b="1" i="0" u="none" strike="noStrike" dirty="0" smtClean="0">
                          <a:solidFill>
                            <a:srgbClr val="000000"/>
                          </a:solidFill>
                          <a:latin typeface="Calibri"/>
                        </a:rPr>
                        <a:t>Value</a:t>
                      </a:r>
                      <a:endParaRPr lang="en-US" sz="1800" b="1" i="0" u="none" strike="noStrike" dirty="0">
                        <a:solidFill>
                          <a:srgbClr val="000000"/>
                        </a:solidFill>
                        <a:latin typeface="Calibri"/>
                      </a:endParaRPr>
                    </a:p>
                  </a:txBody>
                  <a:tcPr marL="9525" marR="9525" marT="9525" marB="0" anchor="b"/>
                </a:tc>
              </a:tr>
              <a:tr h="370840">
                <a:tc>
                  <a:txBody>
                    <a:bodyPr/>
                    <a:lstStyle/>
                    <a:p>
                      <a:pPr marL="342900" marR="0" indent="-342900" algn="l" defTabSz="914400" rtl="0" eaLnBrk="1" fontAlgn="b" latinLnBrk="0" hangingPunct="1">
                        <a:lnSpc>
                          <a:spcPct val="100000"/>
                        </a:lnSpc>
                        <a:spcBef>
                          <a:spcPts val="0"/>
                        </a:spcBef>
                        <a:spcAft>
                          <a:spcPts val="0"/>
                        </a:spcAft>
                        <a:buClrTx/>
                        <a:buSzTx/>
                        <a:buFontTx/>
                        <a:buAutoNum type="arabicPeriod"/>
                        <a:tabLst/>
                        <a:defRPr/>
                      </a:pPr>
                      <a:r>
                        <a:rPr lang="en-US" sz="1800" b="1" i="0" u="none" strike="noStrike" dirty="0" smtClean="0">
                          <a:solidFill>
                            <a:srgbClr val="000000"/>
                          </a:solidFill>
                          <a:latin typeface="Calibri"/>
                        </a:rPr>
                        <a:t>Accommodation</a:t>
                      </a:r>
                    </a:p>
                  </a:txBody>
                  <a:tcPr marL="9525" marR="9525" marT="9525" marB="0" anchor="b"/>
                </a:tc>
                <a:tc>
                  <a:txBody>
                    <a:bodyPr/>
                    <a:lstStyle/>
                    <a:p>
                      <a:pPr algn="r" fontAlgn="b"/>
                      <a:r>
                        <a:rPr lang="en-US" sz="1800" b="0" i="0" u="none" strike="noStrike" dirty="0" smtClean="0">
                          <a:solidFill>
                            <a:srgbClr val="000000"/>
                          </a:solidFill>
                          <a:latin typeface="Calibri"/>
                        </a:rPr>
                        <a:t>$30, 542.82</a:t>
                      </a:r>
                      <a:endParaRPr lang="en-US" sz="1800" b="0" i="0" u="none" strike="noStrike" dirty="0">
                        <a:solidFill>
                          <a:srgbClr val="000000"/>
                        </a:solidFill>
                        <a:latin typeface="Calibri"/>
                      </a:endParaRPr>
                    </a:p>
                  </a:txBody>
                  <a:tcPr marL="9525" marR="9525" marT="9525" marB="0" anchor="b"/>
                </a:tc>
              </a:tr>
              <a:tr h="370840">
                <a:tc>
                  <a:txBody>
                    <a:bodyPr/>
                    <a:lstStyle/>
                    <a:p>
                      <a:pPr algn="l" fontAlgn="b"/>
                      <a:r>
                        <a:rPr lang="en-US" sz="1800" b="1" i="0" u="none" strike="noStrike" dirty="0">
                          <a:solidFill>
                            <a:srgbClr val="000000"/>
                          </a:solidFill>
                          <a:latin typeface="Calibri"/>
                        </a:rPr>
                        <a:t>2. Diving</a:t>
                      </a:r>
                    </a:p>
                  </a:txBody>
                  <a:tcPr marL="9525" marR="9525" marT="9525" marB="0" anchor="b"/>
                </a:tc>
                <a:tc>
                  <a:txBody>
                    <a:bodyPr/>
                    <a:lstStyle/>
                    <a:p>
                      <a:pPr algn="r" fontAlgn="b"/>
                      <a:r>
                        <a:rPr lang="en-US" sz="1800" b="0" i="0" u="none" strike="noStrike" dirty="0" smtClean="0">
                          <a:solidFill>
                            <a:srgbClr val="000000"/>
                          </a:solidFill>
                          <a:latin typeface="Calibri"/>
                        </a:rPr>
                        <a:t>$30,940.00</a:t>
                      </a:r>
                      <a:endParaRPr lang="en-US" sz="1800" b="0" i="0" u="none" strike="noStrike" dirty="0">
                        <a:solidFill>
                          <a:srgbClr val="000000"/>
                        </a:solidFill>
                        <a:latin typeface="Calibri"/>
                      </a:endParaRPr>
                    </a:p>
                  </a:txBody>
                  <a:tcPr marL="9525" marR="9525" marT="9525" marB="0" anchor="b"/>
                </a:tc>
              </a:tr>
              <a:tr h="370840">
                <a:tc>
                  <a:txBody>
                    <a:bodyPr/>
                    <a:lstStyle/>
                    <a:p>
                      <a:pPr algn="l" fontAlgn="b"/>
                      <a:r>
                        <a:rPr lang="en-US" sz="1800" b="1" i="0" u="none" strike="noStrike" dirty="0">
                          <a:solidFill>
                            <a:srgbClr val="000000"/>
                          </a:solidFill>
                          <a:latin typeface="Calibri"/>
                        </a:rPr>
                        <a:t>3. Snorkeling and </a:t>
                      </a:r>
                      <a:r>
                        <a:rPr lang="en-US" sz="1800" b="1" i="0" u="none" strike="noStrike" dirty="0" smtClean="0">
                          <a:solidFill>
                            <a:srgbClr val="000000"/>
                          </a:solidFill>
                          <a:latin typeface="Calibri"/>
                        </a:rPr>
                        <a:t>Boating </a:t>
                      </a:r>
                      <a:endParaRPr lang="en-US" sz="1800" b="1" i="0" u="none" strike="noStrike" dirty="0">
                        <a:solidFill>
                          <a:srgbClr val="000000"/>
                        </a:solidFill>
                        <a:latin typeface="Calibri"/>
                      </a:endParaRPr>
                    </a:p>
                  </a:txBody>
                  <a:tcPr marL="9525" marR="9525" marT="9525" marB="0" anchor="b"/>
                </a:tc>
                <a:tc>
                  <a:txBody>
                    <a:bodyPr/>
                    <a:lstStyle/>
                    <a:p>
                      <a:pPr algn="r" fontAlgn="b"/>
                      <a:r>
                        <a:rPr lang="en-US" sz="1800" b="0" i="0" u="none" strike="noStrike" dirty="0" smtClean="0">
                          <a:solidFill>
                            <a:srgbClr val="000000"/>
                          </a:solidFill>
                          <a:latin typeface="Calibri"/>
                        </a:rPr>
                        <a:t>$</a:t>
                      </a:r>
                      <a:r>
                        <a:rPr lang="en-US" sz="1800" b="0" i="0" u="none" strike="noStrike" dirty="0" smtClean="0">
                          <a:solidFill>
                            <a:srgbClr val="000000"/>
                          </a:solidFill>
                          <a:latin typeface="Calibri"/>
                        </a:rPr>
                        <a:t>28,600.00</a:t>
                      </a:r>
                      <a:endParaRPr lang="en-US" sz="1800" b="0" i="0" u="none" strike="noStrike" dirty="0">
                        <a:solidFill>
                          <a:srgbClr val="000000"/>
                        </a:solidFill>
                        <a:latin typeface="Calibri"/>
                      </a:endParaRPr>
                    </a:p>
                  </a:txBody>
                  <a:tcPr marL="9525" marR="9525" marT="9525" marB="0" anchor="b"/>
                </a:tc>
              </a:tr>
              <a:tr h="370840">
                <a:tc>
                  <a:txBody>
                    <a:bodyPr/>
                    <a:lstStyle/>
                    <a:p>
                      <a:pPr algn="l" fontAlgn="b"/>
                      <a:r>
                        <a:rPr lang="en-US" sz="1800" b="1" i="0" u="none" strike="noStrike" dirty="0">
                          <a:solidFill>
                            <a:srgbClr val="000000"/>
                          </a:solidFill>
                          <a:latin typeface="Calibri"/>
                        </a:rPr>
                        <a:t>4. Marine Parks</a:t>
                      </a:r>
                    </a:p>
                  </a:txBody>
                  <a:tcPr marL="9525" marR="9525" marT="9525" marB="0" anchor="b"/>
                </a:tc>
                <a:tc>
                  <a:txBody>
                    <a:bodyPr/>
                    <a:lstStyle/>
                    <a:p>
                      <a:pPr algn="r" fontAlgn="b"/>
                      <a:r>
                        <a:rPr lang="en-US" sz="1800" b="0" i="0" u="none" strike="noStrike" dirty="0">
                          <a:solidFill>
                            <a:srgbClr val="000000"/>
                          </a:solidFill>
                          <a:latin typeface="Calibri"/>
                        </a:rPr>
                        <a:t>$0</a:t>
                      </a:r>
                    </a:p>
                  </a:txBody>
                  <a:tcPr marL="9525" marR="9525" marT="9525" marB="0" anchor="b"/>
                </a:tc>
              </a:tr>
              <a:tr h="370840">
                <a:tc>
                  <a:txBody>
                    <a:bodyPr/>
                    <a:lstStyle/>
                    <a:p>
                      <a:pPr algn="l" fontAlgn="b"/>
                      <a:r>
                        <a:rPr lang="en-US" sz="1800" b="1" i="0" u="none" strike="noStrike" dirty="0">
                          <a:solidFill>
                            <a:srgbClr val="000000"/>
                          </a:solidFill>
                          <a:latin typeface="Calibri"/>
                        </a:rPr>
                        <a:t>5. Other Direct Expenditures - Total Value</a:t>
                      </a:r>
                    </a:p>
                  </a:txBody>
                  <a:tcPr marL="9525" marR="9525" marT="9525" marB="0" anchor="b"/>
                </a:tc>
                <a:tc>
                  <a:txBody>
                    <a:bodyPr/>
                    <a:lstStyle/>
                    <a:p>
                      <a:pPr algn="r" fontAlgn="b"/>
                      <a:r>
                        <a:rPr lang="en-US" sz="1800" b="0" i="0" u="none" strike="noStrike" dirty="0">
                          <a:solidFill>
                            <a:srgbClr val="000000"/>
                          </a:solidFill>
                          <a:latin typeface="Calibri"/>
                        </a:rPr>
                        <a:t>$0</a:t>
                      </a:r>
                    </a:p>
                  </a:txBody>
                  <a:tcPr marL="9525" marR="9525" marT="9525" marB="0" anchor="b"/>
                </a:tc>
              </a:tr>
              <a:tr h="370840">
                <a:tc>
                  <a:txBody>
                    <a:bodyPr/>
                    <a:lstStyle/>
                    <a:p>
                      <a:pPr lvl="1" algn="ctr" fontAlgn="b"/>
                      <a:r>
                        <a:rPr lang="en-US" sz="1800" b="1" i="0" u="none" strike="noStrike" dirty="0">
                          <a:solidFill>
                            <a:srgbClr val="000000"/>
                          </a:solidFill>
                          <a:latin typeface="Calibri"/>
                        </a:rPr>
                        <a:t>TOTAL DIRECT ECONOMIC IMPACTS </a:t>
                      </a:r>
                    </a:p>
                  </a:txBody>
                  <a:tcPr marL="9525" marR="9525" marT="9525" marB="0" anchor="b"/>
                </a:tc>
                <a:tc>
                  <a:txBody>
                    <a:bodyPr/>
                    <a:lstStyle/>
                    <a:p>
                      <a:pPr algn="r" fontAlgn="b"/>
                      <a:r>
                        <a:rPr lang="en-US" sz="1800" b="0" i="0" u="none" strike="noStrike" dirty="0" smtClean="0">
                          <a:solidFill>
                            <a:srgbClr val="000000"/>
                          </a:solidFill>
                          <a:latin typeface="Calibri"/>
                        </a:rPr>
                        <a:t>$90,082.82</a:t>
                      </a:r>
                      <a:endParaRPr lang="en-US" sz="1800" b="0" i="0" u="none" strike="noStrike" dirty="0">
                        <a:solidFill>
                          <a:srgbClr val="000000"/>
                        </a:solidFill>
                        <a:latin typeface="Calibri"/>
                      </a:endParaRPr>
                    </a:p>
                  </a:txBody>
                  <a:tcPr marL="9525" marR="9525" marT="9525" marB="0" anchor="b"/>
                </a:tc>
              </a:tr>
              <a:tr h="370840">
                <a:tc>
                  <a:txBody>
                    <a:bodyPr/>
                    <a:lstStyle/>
                    <a:p>
                      <a:pPr algn="l" fontAlgn="b"/>
                      <a:r>
                        <a:rPr lang="en-US" sz="1800" b="1" i="0" u="none" strike="noStrike" dirty="0">
                          <a:solidFill>
                            <a:srgbClr val="000000"/>
                          </a:solidFill>
                          <a:latin typeface="Calibri"/>
                        </a:rPr>
                        <a:t>6. Total Indirect (secondary) Impacts (from multipliers)</a:t>
                      </a:r>
                    </a:p>
                  </a:txBody>
                  <a:tcPr marL="9525" marR="9525" marT="9525" marB="0" anchor="b"/>
                </a:tc>
                <a:tc>
                  <a:txBody>
                    <a:bodyPr/>
                    <a:lstStyle/>
                    <a:p>
                      <a:pPr algn="r" fontAlgn="b"/>
                      <a:r>
                        <a:rPr lang="en-US" sz="1800" b="0" i="0" u="none" strike="noStrike" dirty="0" smtClean="0">
                          <a:solidFill>
                            <a:srgbClr val="000000"/>
                          </a:solidFill>
                          <a:latin typeface="Calibri"/>
                        </a:rPr>
                        <a:t>$4,343,242.40</a:t>
                      </a:r>
                      <a:endParaRPr lang="en-US" sz="1800" b="0" i="0" u="none" strike="noStrike" dirty="0">
                        <a:solidFill>
                          <a:srgbClr val="000000"/>
                        </a:solidFill>
                        <a:latin typeface="Calibri"/>
                      </a:endParaRPr>
                    </a:p>
                  </a:txBody>
                  <a:tcPr marL="9525" marR="9525" marT="9525" marB="0" anchor="b"/>
                </a:tc>
              </a:tr>
              <a:tr h="370840">
                <a:tc>
                  <a:txBody>
                    <a:bodyPr/>
                    <a:lstStyle/>
                    <a:p>
                      <a:pPr lvl="1" algn="ctr" fontAlgn="b"/>
                      <a:r>
                        <a:rPr lang="en-US" sz="1800" b="1" i="0" u="none" strike="noStrike" dirty="0">
                          <a:solidFill>
                            <a:srgbClr val="000000"/>
                          </a:solidFill>
                          <a:latin typeface="Calibri"/>
                        </a:rPr>
                        <a:t>TOTAL DIRECT AND INDIRECT IMPACTS</a:t>
                      </a:r>
                    </a:p>
                  </a:txBody>
                  <a:tcPr marL="9525" marR="9525" marT="9525" marB="0" anchor="b"/>
                </a:tc>
                <a:tc>
                  <a:txBody>
                    <a:bodyPr/>
                    <a:lstStyle/>
                    <a:p>
                      <a:pPr algn="r" fontAlgn="b"/>
                      <a:r>
                        <a:rPr lang="en-US" sz="1800" b="0" i="0" u="none" strike="noStrike" dirty="0" smtClean="0">
                          <a:solidFill>
                            <a:srgbClr val="000000"/>
                          </a:solidFill>
                          <a:latin typeface="Calibri"/>
                        </a:rPr>
                        <a:t>$</a:t>
                      </a:r>
                      <a:r>
                        <a:rPr lang="en-US" sz="1800" b="0" i="0" u="none" strike="noStrike" dirty="0" smtClean="0">
                          <a:solidFill>
                            <a:srgbClr val="000000"/>
                          </a:solidFill>
                          <a:latin typeface="Calibri"/>
                        </a:rPr>
                        <a:t>4,433,324.82</a:t>
                      </a:r>
                      <a:endParaRPr lang="en-US" sz="1800" b="0" i="0" u="none" strike="noStrike" dirty="0">
                        <a:solidFill>
                          <a:srgbClr val="000000"/>
                        </a:solidFill>
                        <a:latin typeface="Calibri"/>
                      </a:endParaRPr>
                    </a:p>
                  </a:txBody>
                  <a:tcPr marL="9525" marR="9525" marT="9525" marB="0" anchor="b"/>
                </a:tc>
              </a:tr>
              <a:tr h="370840">
                <a:tc>
                  <a:txBody>
                    <a:bodyPr/>
                    <a:lstStyle/>
                    <a:p>
                      <a:pPr algn="l" fontAlgn="b"/>
                      <a:r>
                        <a:rPr lang="en-US" sz="1800" b="1" i="0" u="none" strike="noStrike" dirty="0">
                          <a:solidFill>
                            <a:srgbClr val="000000"/>
                          </a:solidFill>
                          <a:latin typeface="Calibri"/>
                        </a:rPr>
                        <a:t>7. </a:t>
                      </a:r>
                      <a:r>
                        <a:rPr lang="en-US" sz="1800" b="1" i="0" u="none" strike="noStrike" dirty="0" smtClean="0">
                          <a:solidFill>
                            <a:srgbClr val="000000"/>
                          </a:solidFill>
                          <a:latin typeface="Calibri"/>
                        </a:rPr>
                        <a:t>Un-captured </a:t>
                      </a:r>
                      <a:r>
                        <a:rPr lang="en-US" sz="1800" b="1" i="0" u="none" strike="noStrike" dirty="0">
                          <a:solidFill>
                            <a:srgbClr val="000000"/>
                          </a:solidFill>
                          <a:latin typeface="Calibri"/>
                        </a:rPr>
                        <a:t>Value</a:t>
                      </a:r>
                    </a:p>
                  </a:txBody>
                  <a:tcPr marL="9525" marR="9525" marT="9525" marB="0" anchor="b"/>
                </a:tc>
                <a:tc>
                  <a:txBody>
                    <a:bodyPr/>
                    <a:lstStyle/>
                    <a:p>
                      <a:pPr algn="l" fontAlgn="b"/>
                      <a:endParaRPr lang="en-US" sz="1800" b="0" i="0" u="none" strike="noStrike" dirty="0">
                        <a:solidFill>
                          <a:srgbClr val="000000"/>
                        </a:solidFill>
                        <a:latin typeface="Calibri"/>
                      </a:endParaRPr>
                    </a:p>
                  </a:txBody>
                  <a:tcPr marL="9525" marR="9525" marT="9525" marB="0" anchor="b"/>
                </a:tc>
              </a:tr>
              <a:tr h="370840">
                <a:tc>
                  <a:txBody>
                    <a:bodyPr/>
                    <a:lstStyle/>
                    <a:p>
                      <a:pPr lvl="1" algn="l" fontAlgn="b"/>
                      <a:r>
                        <a:rPr lang="en-US" sz="1800" b="1" i="0" u="none" strike="noStrike" dirty="0">
                          <a:solidFill>
                            <a:srgbClr val="000000"/>
                          </a:solidFill>
                          <a:latin typeface="Calibri"/>
                        </a:rPr>
                        <a:t>Local Use of Coralline Beaches</a:t>
                      </a:r>
                    </a:p>
                  </a:txBody>
                  <a:tcPr marL="9525" marR="9525" marT="9525" marB="0" anchor="b"/>
                </a:tc>
                <a:tc>
                  <a:txBody>
                    <a:bodyPr/>
                    <a:lstStyle/>
                    <a:p>
                      <a:pPr algn="r" fontAlgn="b"/>
                      <a:r>
                        <a:rPr lang="en-US" sz="1800" b="0" i="0" u="none" strike="noStrike" dirty="0" smtClean="0">
                          <a:solidFill>
                            <a:srgbClr val="000000"/>
                          </a:solidFill>
                          <a:latin typeface="Calibri"/>
                        </a:rPr>
                        <a:t>$</a:t>
                      </a:r>
                      <a:endParaRPr lang="en-US" sz="1800" b="0" i="0" u="none" strike="noStrike" dirty="0">
                        <a:solidFill>
                          <a:srgbClr val="000000"/>
                        </a:solidFill>
                        <a:latin typeface="Calibri"/>
                      </a:endParaRPr>
                    </a:p>
                  </a:txBody>
                  <a:tcPr marL="9525" marR="9525" marT="9525" marB="0" anchor="b"/>
                </a:tc>
              </a:tr>
              <a:tr h="370840">
                <a:tc>
                  <a:txBody>
                    <a:bodyPr/>
                    <a:lstStyle/>
                    <a:p>
                      <a:pPr lvl="1" algn="l" fontAlgn="b"/>
                      <a:r>
                        <a:rPr lang="en-US" sz="1800" b="1" i="0" u="none" strike="noStrike" dirty="0">
                          <a:solidFill>
                            <a:srgbClr val="000000"/>
                          </a:solidFill>
                          <a:latin typeface="Calibri"/>
                        </a:rPr>
                        <a:t>Local Use from reef recreation</a:t>
                      </a:r>
                    </a:p>
                  </a:txBody>
                  <a:tcPr marL="9525" marR="9525" marT="9525" marB="0" anchor="b"/>
                </a:tc>
                <a:tc>
                  <a:txBody>
                    <a:bodyPr/>
                    <a:lstStyle/>
                    <a:p>
                      <a:pPr algn="r" fontAlgn="b"/>
                      <a:r>
                        <a:rPr lang="en-US" sz="1800" b="0" i="0" u="none" strike="noStrike" dirty="0" smtClean="0">
                          <a:solidFill>
                            <a:srgbClr val="000000"/>
                          </a:solidFill>
                          <a:latin typeface="Calibri"/>
                        </a:rPr>
                        <a:t>$9,350</a:t>
                      </a:r>
                      <a:endParaRPr lang="en-US" sz="1800" b="0" i="0" u="none" strike="noStrike" dirty="0">
                        <a:solidFill>
                          <a:srgbClr val="000000"/>
                        </a:solidFill>
                        <a:latin typeface="Calibri"/>
                      </a:endParaRPr>
                    </a:p>
                  </a:txBody>
                  <a:tcPr marL="9525" marR="9525" marT="9525" marB="0" anchor="b"/>
                </a:tc>
              </a:tr>
              <a:tr h="370840">
                <a:tc>
                  <a:txBody>
                    <a:bodyPr/>
                    <a:lstStyle/>
                    <a:p>
                      <a:pPr algn="ctr" fontAlgn="b"/>
                      <a:r>
                        <a:rPr lang="en-US" sz="1800" b="1" i="0" u="none" strike="noStrike" dirty="0">
                          <a:solidFill>
                            <a:srgbClr val="000000"/>
                          </a:solidFill>
                          <a:latin typeface="Calibri"/>
                        </a:rPr>
                        <a:t>TOTAL </a:t>
                      </a:r>
                      <a:r>
                        <a:rPr lang="en-US" sz="1800" b="1" i="0" u="none" strike="noStrike" dirty="0" smtClean="0">
                          <a:solidFill>
                            <a:srgbClr val="000000"/>
                          </a:solidFill>
                          <a:latin typeface="Calibri"/>
                        </a:rPr>
                        <a:t>IMPACT </a:t>
                      </a:r>
                      <a:r>
                        <a:rPr lang="en-US" sz="1800" b="1" i="0" u="none" strike="noStrike" dirty="0">
                          <a:solidFill>
                            <a:srgbClr val="000000"/>
                          </a:solidFill>
                          <a:latin typeface="Calibri"/>
                        </a:rPr>
                        <a:t>OF REEF-RELATED TOURISM AND RECREATION</a:t>
                      </a:r>
                    </a:p>
                  </a:txBody>
                  <a:tcPr marL="9525" marR="9525" marT="9525" marB="0" anchor="b"/>
                </a:tc>
                <a:tc>
                  <a:txBody>
                    <a:bodyPr/>
                    <a:lstStyle/>
                    <a:p>
                      <a:pPr algn="r" fontAlgn="b"/>
                      <a:r>
                        <a:rPr lang="en-US" sz="1800" b="1" i="0" u="none" strike="noStrike" dirty="0" smtClean="0">
                          <a:solidFill>
                            <a:srgbClr val="000000"/>
                          </a:solidFill>
                          <a:latin typeface="Calibri"/>
                        </a:rPr>
                        <a:t>$</a:t>
                      </a:r>
                      <a:r>
                        <a:rPr lang="en-US" sz="1800" b="1" i="0" u="none" strike="noStrike" dirty="0" smtClean="0">
                          <a:solidFill>
                            <a:srgbClr val="000000"/>
                          </a:solidFill>
                          <a:latin typeface="Calibri"/>
                        </a:rPr>
                        <a:t>4,442,674.82</a:t>
                      </a:r>
                      <a:endParaRPr lang="en-US" sz="1800" b="1" i="0" u="none" strike="noStrike" dirty="0">
                        <a:solidFill>
                          <a:srgbClr val="000000"/>
                        </a:solidFill>
                        <a:latin typeface="Calibri"/>
                      </a:endParaRPr>
                    </a:p>
                  </a:txBody>
                  <a:tcPr marL="9525" marR="9525" marT="9525" marB="0" anchor="b"/>
                </a:tc>
              </a:tr>
            </a:tbl>
          </a:graphicData>
        </a:graphic>
      </p:graphicFrame>
      <p:sp>
        <p:nvSpPr>
          <p:cNvPr id="2" name="Title 1"/>
          <p:cNvSpPr>
            <a:spLocks noGrp="1"/>
          </p:cNvSpPr>
          <p:nvPr>
            <p:ph type="title"/>
          </p:nvPr>
        </p:nvSpPr>
        <p:spPr/>
        <p:txBody>
          <a:bodyPr/>
          <a:lstStyle/>
          <a:p>
            <a:pPr fontAlgn="auto">
              <a:spcAft>
                <a:spcPts val="0"/>
              </a:spcAft>
              <a:defRPr/>
            </a:pPr>
            <a:r>
              <a:rPr lang="en-US" sz="3200" dirty="0" smtClean="0">
                <a:solidFill>
                  <a:schemeClr val="accent1">
                    <a:tint val="88000"/>
                    <a:satMod val="150000"/>
                  </a:schemeClr>
                </a:solidFill>
              </a:rPr>
              <a:t>Coral Reef Valuation - Tourism</a:t>
            </a:r>
            <a:endParaRPr lang="en-US" sz="3200" dirty="0">
              <a:solidFill>
                <a:schemeClr val="accent1">
                  <a:tint val="88000"/>
                  <a:satMod val="150000"/>
                </a:schemeClr>
              </a:solidFill>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blinds(horizontal)">
                                      <p:cBhvr>
                                        <p:cTn id="1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sz="3000" dirty="0" smtClean="0">
                <a:solidFill>
                  <a:schemeClr val="accent1">
                    <a:tint val="88000"/>
                    <a:satMod val="150000"/>
                  </a:schemeClr>
                </a:solidFill>
              </a:rPr>
              <a:t>Anomalies – National Park Revenue</a:t>
            </a:r>
            <a:endParaRPr lang="en-US" sz="3000" dirty="0">
              <a:solidFill>
                <a:schemeClr val="accent1">
                  <a:tint val="88000"/>
                  <a:satMod val="150000"/>
                </a:schemeClr>
              </a:solidFill>
            </a:endParaRPr>
          </a:p>
        </p:txBody>
      </p:sp>
      <p:sp>
        <p:nvSpPr>
          <p:cNvPr id="3" name="Content Placeholder 2"/>
          <p:cNvSpPr>
            <a:spLocks noGrp="1"/>
          </p:cNvSpPr>
          <p:nvPr>
            <p:ph sz="quarter" idx="1"/>
          </p:nvPr>
        </p:nvSpPr>
        <p:spPr/>
        <p:txBody>
          <a:bodyPr>
            <a:normAutofit fontScale="70000" lnSpcReduction="20000"/>
          </a:bodyPr>
          <a:lstStyle/>
          <a:p>
            <a:pPr marL="0" indent="0" fontAlgn="auto">
              <a:spcAft>
                <a:spcPts val="0"/>
              </a:spcAft>
              <a:buFont typeface="Wingdings 2"/>
              <a:buNone/>
              <a:defRPr/>
            </a:pPr>
            <a:r>
              <a:rPr lang="en-US" b="1" dirty="0" err="1" smtClean="0"/>
              <a:t>Moriah</a:t>
            </a:r>
            <a:r>
              <a:rPr lang="en-US" b="1" dirty="0" smtClean="0"/>
              <a:t> </a:t>
            </a:r>
            <a:r>
              <a:rPr lang="en-US" b="1" dirty="0" err="1" smtClean="0"/>
              <a:t>Harbour</a:t>
            </a:r>
            <a:r>
              <a:rPr lang="en-US" b="1" dirty="0" smtClean="0"/>
              <a:t> National Park Category (Zero Rated) – WHY?</a:t>
            </a:r>
          </a:p>
          <a:p>
            <a:pPr marL="539496" indent="-457200" fontAlgn="auto">
              <a:spcAft>
                <a:spcPts val="0"/>
              </a:spcAft>
              <a:buFont typeface="+mj-lt"/>
              <a:buAutoNum type="arabicPeriod"/>
              <a:defRPr/>
            </a:pPr>
            <a:r>
              <a:rPr lang="en-US" b="1" dirty="0" smtClean="0"/>
              <a:t>Visitor Fees</a:t>
            </a:r>
          </a:p>
          <a:p>
            <a:pPr marL="708660" lvl="1" indent="-342900" fontAlgn="auto">
              <a:spcAft>
                <a:spcPts val="0"/>
              </a:spcAft>
              <a:buFont typeface="Verdana"/>
              <a:buChar char="◦"/>
              <a:defRPr/>
            </a:pPr>
            <a:r>
              <a:rPr lang="en-US" dirty="0" smtClean="0"/>
              <a:t>Entrance – No single entry point</a:t>
            </a:r>
          </a:p>
          <a:p>
            <a:pPr marL="708660" lvl="1" indent="-342900" fontAlgn="auto">
              <a:spcAft>
                <a:spcPts val="0"/>
              </a:spcAft>
              <a:buFont typeface="Verdana"/>
              <a:buChar char="◦"/>
              <a:defRPr/>
            </a:pPr>
            <a:r>
              <a:rPr lang="en-US" dirty="0" smtClean="0"/>
              <a:t>Diving – No fees in place</a:t>
            </a:r>
          </a:p>
          <a:p>
            <a:pPr marL="708660" lvl="1" indent="-342900" fontAlgn="auto">
              <a:spcAft>
                <a:spcPts val="0"/>
              </a:spcAft>
              <a:buFont typeface="Verdana"/>
              <a:buChar char="◦"/>
              <a:defRPr/>
            </a:pPr>
            <a:r>
              <a:rPr lang="en-US" dirty="0" smtClean="0"/>
              <a:t>Snorkeling – No fees in place</a:t>
            </a:r>
          </a:p>
          <a:p>
            <a:pPr marL="708660" lvl="1" indent="-342900" fontAlgn="auto">
              <a:spcAft>
                <a:spcPts val="0"/>
              </a:spcAft>
              <a:buFont typeface="Verdana"/>
              <a:buChar char="◦"/>
              <a:defRPr/>
            </a:pPr>
            <a:r>
              <a:rPr lang="en-US" dirty="0" smtClean="0"/>
              <a:t>Concessions – No concessions in operation</a:t>
            </a:r>
          </a:p>
          <a:p>
            <a:pPr marL="708660" lvl="1" indent="-342900" fontAlgn="auto">
              <a:spcAft>
                <a:spcPts val="0"/>
              </a:spcAft>
              <a:buNone/>
              <a:defRPr/>
            </a:pPr>
            <a:r>
              <a:rPr lang="en-US" dirty="0" smtClean="0"/>
              <a:t>(diving and snorkeling fees paid to dive shops)</a:t>
            </a:r>
          </a:p>
          <a:p>
            <a:pPr marL="539496" indent="-457200" fontAlgn="auto">
              <a:spcAft>
                <a:spcPts val="0"/>
              </a:spcAft>
              <a:buFont typeface="+mj-lt"/>
              <a:buAutoNum type="arabicPeriod"/>
              <a:defRPr/>
            </a:pPr>
            <a:r>
              <a:rPr lang="en-US" b="1" dirty="0" smtClean="0"/>
              <a:t>Vessel Fees</a:t>
            </a:r>
          </a:p>
          <a:p>
            <a:pPr marL="708660" lvl="1" indent="-342900" fontAlgn="auto">
              <a:spcAft>
                <a:spcPts val="0"/>
              </a:spcAft>
              <a:buFont typeface="Verdana"/>
              <a:buChar char="◦"/>
              <a:defRPr/>
            </a:pPr>
            <a:r>
              <a:rPr lang="en-US" dirty="0" smtClean="0"/>
              <a:t>No vessel </a:t>
            </a:r>
            <a:r>
              <a:rPr lang="en-US" dirty="0" smtClean="0"/>
              <a:t>fees</a:t>
            </a:r>
          </a:p>
          <a:p>
            <a:pPr marL="708660" lvl="1" indent="-342900" fontAlgn="auto">
              <a:spcAft>
                <a:spcPts val="0"/>
              </a:spcAft>
              <a:buFont typeface="Verdana"/>
              <a:buChar char="◦"/>
              <a:defRPr/>
            </a:pPr>
            <a:r>
              <a:rPr lang="en-US" dirty="0" smtClean="0"/>
              <a:t>No mooring fees </a:t>
            </a:r>
            <a:endParaRPr lang="en-US" dirty="0" smtClean="0"/>
          </a:p>
          <a:p>
            <a:pPr marL="539496" indent="-457200" fontAlgn="auto">
              <a:spcAft>
                <a:spcPts val="0"/>
              </a:spcAft>
              <a:buFont typeface="+mj-lt"/>
              <a:buAutoNum type="arabicPeriod"/>
              <a:defRPr/>
            </a:pPr>
            <a:r>
              <a:rPr lang="en-US" b="1" dirty="0" smtClean="0"/>
              <a:t>Other Fees</a:t>
            </a:r>
          </a:p>
          <a:p>
            <a:pPr marL="708660" lvl="1" indent="-342900" fontAlgn="auto">
              <a:spcAft>
                <a:spcPts val="0"/>
              </a:spcAft>
              <a:buFont typeface="Verdana"/>
              <a:buChar char="◦"/>
              <a:defRPr/>
            </a:pPr>
            <a:r>
              <a:rPr lang="en-US" dirty="0" smtClean="0"/>
              <a:t>Fishing Permits (Marine Resources Division)</a:t>
            </a:r>
          </a:p>
          <a:p>
            <a:pPr marL="708660" lvl="1" indent="-342900" fontAlgn="auto">
              <a:spcAft>
                <a:spcPts val="0"/>
              </a:spcAft>
              <a:buFont typeface="Verdana"/>
              <a:buChar char="◦"/>
              <a:defRPr/>
            </a:pPr>
            <a:endParaRPr lang="en-US" dirty="0" smtClean="0"/>
          </a:p>
          <a:p>
            <a:pPr marL="547751" lvl="1" indent="-265176" fontAlgn="auto">
              <a:spcAft>
                <a:spcPts val="0"/>
              </a:spcAft>
              <a:buNone/>
              <a:defRPr/>
            </a:pPr>
            <a:endParaRPr lang="en-US" b="1" dirty="0" smtClean="0"/>
          </a:p>
          <a:p>
            <a:pPr marL="547751" lvl="1" indent="-265176" fontAlgn="auto">
              <a:spcAft>
                <a:spcPts val="0"/>
              </a:spcAft>
              <a:buNone/>
              <a:defRPr/>
            </a:pPr>
            <a:r>
              <a:rPr lang="en-US" b="1" dirty="0" smtClean="0"/>
              <a:t>Fishing vessels recorded by Department of Marine Resources are 20 ft and larger</a:t>
            </a:r>
            <a:endParaRPr lang="en-US" dirty="0" smtClean="0"/>
          </a:p>
          <a:p>
            <a:pPr marL="786384" lvl="2" indent="-182880" fontAlgn="auto">
              <a:spcAft>
                <a:spcPts val="0"/>
              </a:spcAft>
              <a:buClr>
                <a:schemeClr val="accent2">
                  <a:tint val="85000"/>
                  <a:satMod val="285000"/>
                </a:schemeClr>
              </a:buClr>
              <a:buFont typeface="Wingdings 2"/>
              <a:buChar char=""/>
              <a:defRPr/>
            </a:pPr>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55"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1"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3">
                                            <p:txEl>
                                              <p:pRg st="1" end="1"/>
                                            </p:txEl>
                                          </p:spTgt>
                                        </p:tgtEl>
                                      </p:cBhvr>
                                    </p:animEffect>
                                  </p:childTnLst>
                                </p:cTn>
                              </p:par>
                              <p:par>
                                <p:cTn id="23" presetID="55" presetClass="entr" presetSubtype="0"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2" end="2"/>
                                            </p:txEl>
                                          </p:spTgt>
                                        </p:tgtEl>
                                      </p:cBhvr>
                                    </p:animEffect>
                                  </p:childTnLst>
                                </p:cTn>
                              </p:par>
                              <p:par>
                                <p:cTn id="28" presetID="55" presetClass="entr" presetSubtype="0" fill="hold"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1"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2" dur="1000"/>
                                        <p:tgtEl>
                                          <p:spTgt spid="3">
                                            <p:txEl>
                                              <p:pRg st="3" end="3"/>
                                            </p:txEl>
                                          </p:spTgt>
                                        </p:tgtEl>
                                      </p:cBhvr>
                                    </p:animEffect>
                                  </p:childTnLst>
                                </p:cTn>
                              </p:par>
                              <p:par>
                                <p:cTn id="33" presetID="55" presetClass="entr" presetSubtype="0"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par>
                                <p:cTn id="38" presetID="55" presetClass="entr" presetSubtype="0"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p:cTn id="40"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1"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2" dur="1000"/>
                                        <p:tgtEl>
                                          <p:spTgt spid="3">
                                            <p:txEl>
                                              <p:pRg st="5" end="5"/>
                                            </p:txEl>
                                          </p:spTgt>
                                        </p:tgtEl>
                                      </p:cBhvr>
                                    </p:animEffect>
                                  </p:childTnLst>
                                </p:cTn>
                              </p:par>
                              <p:par>
                                <p:cTn id="43" presetID="55" presetClass="entr" presetSubtype="0" fill="hold"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p:cTn id="45"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6"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7" dur="10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5" presetClass="entr" presetSubtype="0"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 calcmode="lin" valueType="num">
                                      <p:cBhvr>
                                        <p:cTn id="52"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3"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4" dur="1000"/>
                                        <p:tgtEl>
                                          <p:spTgt spid="3">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55" presetClass="entr" presetSubtype="0" fill="hold"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p:cTn id="59"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0"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61" dur="1000"/>
                                        <p:tgtEl>
                                          <p:spTgt spid="3">
                                            <p:txEl>
                                              <p:pRg st="8" end="8"/>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55" presetClass="entr" presetSubtype="0" fill="hold" nodeType="click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 calcmode="lin" valueType="num">
                                      <p:cBhvr>
                                        <p:cTn id="66" dur="10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7"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68" dur="1000"/>
                                        <p:tgtEl>
                                          <p:spTgt spid="3">
                                            <p:txEl>
                                              <p:pRg st="9" end="9"/>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55" presetClass="entr" presetSubtype="0" fill="hold"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p:cTn id="73" dur="10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4" dur="10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5" dur="1000"/>
                                        <p:tgtEl>
                                          <p:spTgt spid="3">
                                            <p:txEl>
                                              <p:pRg st="10" end="10"/>
                                            </p:txEl>
                                          </p:spTgt>
                                        </p:tgtEl>
                                      </p:cBhvr>
                                    </p:animEffect>
                                  </p:childTnLst>
                                </p:cTn>
                              </p:par>
                              <p:par>
                                <p:cTn id="76" presetID="55" presetClass="entr" presetSubtype="0" fill="hold" nodeType="withEffect">
                                  <p:stCondLst>
                                    <p:cond delay="0"/>
                                  </p:stCondLst>
                                  <p:childTnLst>
                                    <p:set>
                                      <p:cBhvr>
                                        <p:cTn id="77" dur="1" fill="hold">
                                          <p:stCondLst>
                                            <p:cond delay="0"/>
                                          </p:stCondLst>
                                        </p:cTn>
                                        <p:tgtEl>
                                          <p:spTgt spid="3">
                                            <p:txEl>
                                              <p:pRg st="11" end="11"/>
                                            </p:txEl>
                                          </p:spTgt>
                                        </p:tgtEl>
                                        <p:attrNameLst>
                                          <p:attrName>style.visibility</p:attrName>
                                        </p:attrNameLst>
                                      </p:cBhvr>
                                      <p:to>
                                        <p:strVal val="visible"/>
                                      </p:to>
                                    </p:set>
                                    <p:anim calcmode="lin" valueType="num">
                                      <p:cBhvr>
                                        <p:cTn id="78" dur="10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79" dur="10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80" dur="1000"/>
                                        <p:tgtEl>
                                          <p:spTgt spid="3">
                                            <p:txEl>
                                              <p:pRg st="11" end="11"/>
                                            </p:txEl>
                                          </p:spTgt>
                                        </p:tgtEl>
                                      </p:cBhvr>
                                    </p:animEffect>
                                  </p:childTnLst>
                                </p:cTn>
                              </p:par>
                              <p:par>
                                <p:cTn id="81" presetID="55" presetClass="entr" presetSubtype="0" fill="hold" nodeType="withEffect">
                                  <p:stCondLst>
                                    <p:cond delay="0"/>
                                  </p:stCondLst>
                                  <p:childTnLst>
                                    <p:set>
                                      <p:cBhvr>
                                        <p:cTn id="82" dur="1" fill="hold">
                                          <p:stCondLst>
                                            <p:cond delay="0"/>
                                          </p:stCondLst>
                                        </p:cTn>
                                        <p:tgtEl>
                                          <p:spTgt spid="3">
                                            <p:txEl>
                                              <p:pRg st="14" end="14"/>
                                            </p:txEl>
                                          </p:spTgt>
                                        </p:tgtEl>
                                        <p:attrNameLst>
                                          <p:attrName>style.visibility</p:attrName>
                                        </p:attrNameLst>
                                      </p:cBhvr>
                                      <p:to>
                                        <p:strVal val="visible"/>
                                      </p:to>
                                    </p:set>
                                    <p:anim calcmode="lin" valueType="num">
                                      <p:cBhvr>
                                        <p:cTn id="83" dur="1000" fill="hold"/>
                                        <p:tgtEl>
                                          <p:spTgt spid="3">
                                            <p:txEl>
                                              <p:pRg st="14" end="14"/>
                                            </p:txEl>
                                          </p:spTgt>
                                        </p:tgtEl>
                                        <p:attrNameLst>
                                          <p:attrName>ppt_w</p:attrName>
                                        </p:attrNameLst>
                                      </p:cBhvr>
                                      <p:tavLst>
                                        <p:tav tm="0">
                                          <p:val>
                                            <p:strVal val="#ppt_w*0.70"/>
                                          </p:val>
                                        </p:tav>
                                        <p:tav tm="100000">
                                          <p:val>
                                            <p:strVal val="#ppt_w"/>
                                          </p:val>
                                        </p:tav>
                                      </p:tavLst>
                                    </p:anim>
                                    <p:anim calcmode="lin" valueType="num">
                                      <p:cBhvr>
                                        <p:cTn id="84" dur="1000" fill="hold"/>
                                        <p:tgtEl>
                                          <p:spTgt spid="3">
                                            <p:txEl>
                                              <p:pRg st="14" end="14"/>
                                            </p:txEl>
                                          </p:spTgt>
                                        </p:tgtEl>
                                        <p:attrNameLst>
                                          <p:attrName>ppt_h</p:attrName>
                                        </p:attrNameLst>
                                      </p:cBhvr>
                                      <p:tavLst>
                                        <p:tav tm="0">
                                          <p:val>
                                            <p:strVal val="#ppt_h"/>
                                          </p:val>
                                        </p:tav>
                                        <p:tav tm="100000">
                                          <p:val>
                                            <p:strVal val="#ppt_h"/>
                                          </p:val>
                                        </p:tav>
                                      </p:tavLst>
                                    </p:anim>
                                    <p:animEffect transition="in" filter="fade">
                                      <p:cBhvr>
                                        <p:cTn id="85" dur="1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solidFill>
                  <a:schemeClr val="accent1">
                    <a:tint val="88000"/>
                    <a:satMod val="150000"/>
                  </a:schemeClr>
                </a:solidFill>
              </a:rPr>
              <a:t>Anomalies – Undervaluation</a:t>
            </a:r>
            <a:endParaRPr lang="en-US" dirty="0">
              <a:solidFill>
                <a:schemeClr val="accent1">
                  <a:tint val="88000"/>
                  <a:satMod val="150000"/>
                </a:schemeClr>
              </a:solidFill>
            </a:endParaRPr>
          </a:p>
        </p:txBody>
      </p:sp>
      <p:sp>
        <p:nvSpPr>
          <p:cNvPr id="4" name="Content Placeholder 3"/>
          <p:cNvSpPr>
            <a:spLocks noGrp="1"/>
          </p:cNvSpPr>
          <p:nvPr>
            <p:ph sz="half" idx="1"/>
          </p:nvPr>
        </p:nvSpPr>
        <p:spPr>
          <a:xfrm>
            <a:off x="457200" y="1368425"/>
            <a:ext cx="8229600" cy="5337175"/>
          </a:xfrm>
        </p:spPr>
        <p:txBody>
          <a:bodyPr/>
          <a:lstStyle/>
          <a:p>
            <a:pPr>
              <a:buFont typeface="Wingdings 2" pitchFamily="18" charset="2"/>
              <a:buNone/>
            </a:pPr>
            <a:r>
              <a:rPr lang="en-US" b="1" dirty="0" smtClean="0"/>
              <a:t>Coastal Protection</a:t>
            </a:r>
          </a:p>
          <a:p>
            <a:r>
              <a:rPr lang="en-US" dirty="0" smtClean="0"/>
              <a:t>Third valuation tool not yet developed</a:t>
            </a:r>
          </a:p>
          <a:p>
            <a:r>
              <a:rPr lang="en-US" dirty="0" smtClean="0"/>
              <a:t>Would add critical third figure to overall Coral Reef Valuation figure</a:t>
            </a:r>
          </a:p>
          <a:p>
            <a:pPr>
              <a:buFont typeface="Wingdings 2" pitchFamily="18" charset="2"/>
              <a:buNone/>
            </a:pPr>
            <a:r>
              <a:rPr lang="en-US" b="1" dirty="0" smtClean="0"/>
              <a:t>Multiplier</a:t>
            </a:r>
          </a:p>
          <a:p>
            <a:r>
              <a:rPr lang="en-US" dirty="0" smtClean="0"/>
              <a:t>Total Indirect Impacts</a:t>
            </a:r>
          </a:p>
          <a:p>
            <a:r>
              <a:rPr lang="en-US" dirty="0" smtClean="0"/>
              <a:t>Function did not work</a:t>
            </a:r>
          </a:p>
          <a:p>
            <a:r>
              <a:rPr lang="en-US" dirty="0" smtClean="0"/>
              <a:t>A lot of guessing </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1"/>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par>
                          <p:cTn id="17" fill="hold">
                            <p:stCondLst>
                              <p:cond delay="2600"/>
                            </p:stCondLst>
                            <p:childTnLst>
                              <p:par>
                                <p:cTn id="18" presetID="40" presetClass="entr" presetSubtype="0" fill="hold" nodeType="afterEffect">
                                  <p:stCondLst>
                                    <p:cond delay="0"/>
                                  </p:stCondLst>
                                  <p:iterate type="lt">
                                    <p:tmPct val="10000"/>
                                  </p:iterate>
                                  <p:childTnLst>
                                    <p:set>
                                      <p:cBhvr>
                                        <p:cTn id="19" dur="1" fill="hold">
                                          <p:stCondLst>
                                            <p:cond delay="0"/>
                                          </p:stCondLst>
                                        </p:cTn>
                                        <p:tgtEl>
                                          <p:spTgt spid="4">
                                            <p:txEl>
                                              <p:pRg st="1" end="1"/>
                                            </p:txEl>
                                          </p:spTgt>
                                        </p:tgtEl>
                                        <p:attrNameLst>
                                          <p:attrName>style.visibility</p:attrName>
                                        </p:attrNameLst>
                                      </p:cBhvr>
                                      <p:to>
                                        <p:strVal val="visible"/>
                                      </p:to>
                                    </p:set>
                                    <p:animEffect transition="in" filter="fade">
                                      <p:cBhvr>
                                        <p:cTn id="20" dur="1000"/>
                                        <p:tgtEl>
                                          <p:spTgt spid="4">
                                            <p:txEl>
                                              <p:pRg st="1" end="1"/>
                                            </p:txEl>
                                          </p:spTgt>
                                        </p:tgtEl>
                                      </p:cBhvr>
                                    </p:animEffect>
                                    <p:anim calcmode="lin" valueType="num">
                                      <p:cBhvr>
                                        <p:cTn id="21" dur="1000" fill="hold"/>
                                        <p:tgtEl>
                                          <p:spTgt spid="4">
                                            <p:txEl>
                                              <p:pRg st="1" end="1"/>
                                            </p:txEl>
                                          </p:spTgt>
                                        </p:tgtEl>
                                        <p:attrNameLst>
                                          <p:attrName>ppt_x</p:attrName>
                                        </p:attrNameLst>
                                      </p:cBhvr>
                                      <p:tavLst>
                                        <p:tav tm="0">
                                          <p:val>
                                            <p:strVal val="#ppt_x-.1"/>
                                          </p:val>
                                        </p:tav>
                                        <p:tav tm="100000">
                                          <p:val>
                                            <p:strVal val="#ppt_x"/>
                                          </p:val>
                                        </p:tav>
                                      </p:tavLst>
                                    </p:anim>
                                    <p:anim calcmode="lin" valueType="num">
                                      <p:cBhvr>
                                        <p:cTn id="22" dur="10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par>
                          <p:cTn id="23" fill="hold">
                            <p:stCondLst>
                              <p:cond delay="6800"/>
                            </p:stCondLst>
                            <p:childTnLst>
                              <p:par>
                                <p:cTn id="24" presetID="40" presetClass="entr" presetSubtype="0" fill="hold" nodeType="afterEffect">
                                  <p:stCondLst>
                                    <p:cond delay="0"/>
                                  </p:stCondLst>
                                  <p:iterate type="lt">
                                    <p:tmPct val="10000"/>
                                  </p:iterate>
                                  <p:childTnLst>
                                    <p:set>
                                      <p:cBhvr>
                                        <p:cTn id="25" dur="1" fill="hold">
                                          <p:stCondLst>
                                            <p:cond delay="0"/>
                                          </p:stCondLst>
                                        </p:cTn>
                                        <p:tgtEl>
                                          <p:spTgt spid="4">
                                            <p:txEl>
                                              <p:pRg st="2" end="2"/>
                                            </p:txEl>
                                          </p:spTgt>
                                        </p:tgtEl>
                                        <p:attrNameLst>
                                          <p:attrName>style.visibility</p:attrName>
                                        </p:attrNameLst>
                                      </p:cBhvr>
                                      <p:to>
                                        <p:strVal val="visible"/>
                                      </p:to>
                                    </p:set>
                                    <p:animEffect transition="in" filter="fade">
                                      <p:cBhvr>
                                        <p:cTn id="26" dur="1000"/>
                                        <p:tgtEl>
                                          <p:spTgt spid="4">
                                            <p:txEl>
                                              <p:pRg st="2" end="2"/>
                                            </p:txEl>
                                          </p:spTgt>
                                        </p:tgtEl>
                                      </p:cBhvr>
                                    </p:animEffect>
                                    <p:anim calcmode="lin" valueType="num">
                                      <p:cBhvr>
                                        <p:cTn id="27" dur="1000" fill="hold"/>
                                        <p:tgtEl>
                                          <p:spTgt spid="4">
                                            <p:txEl>
                                              <p:pRg st="2" end="2"/>
                                            </p:txEl>
                                          </p:spTgt>
                                        </p:tgtEl>
                                        <p:attrNameLst>
                                          <p:attrName>ppt_x</p:attrName>
                                        </p:attrNameLst>
                                      </p:cBhvr>
                                      <p:tavLst>
                                        <p:tav tm="0">
                                          <p:val>
                                            <p:strVal val="#ppt_x-.1"/>
                                          </p:val>
                                        </p:tav>
                                        <p:tav tm="100000">
                                          <p:val>
                                            <p:strVal val="#ppt_x"/>
                                          </p:val>
                                        </p:tav>
                                      </p:tavLst>
                                    </p:anim>
                                    <p:anim calcmode="lin" valueType="num">
                                      <p:cBhvr>
                                        <p:cTn id="28" dur="10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0" presetClass="entr" presetSubtype="0" fill="hold" nodeType="clickEffect">
                                  <p:stCondLst>
                                    <p:cond delay="0"/>
                                  </p:stCondLst>
                                  <p:iterate type="lt">
                                    <p:tmPct val="10000"/>
                                  </p:iterate>
                                  <p:childTnLst>
                                    <p:set>
                                      <p:cBhvr>
                                        <p:cTn id="32" dur="1" fill="hold">
                                          <p:stCondLst>
                                            <p:cond delay="0"/>
                                          </p:stCondLst>
                                        </p:cTn>
                                        <p:tgtEl>
                                          <p:spTgt spid="4">
                                            <p:txEl>
                                              <p:pRg st="3" end="3"/>
                                            </p:txEl>
                                          </p:spTgt>
                                        </p:tgtEl>
                                        <p:attrNameLst>
                                          <p:attrName>style.visibility</p:attrName>
                                        </p:attrNameLst>
                                      </p:cBhvr>
                                      <p:to>
                                        <p:strVal val="visible"/>
                                      </p:to>
                                    </p:set>
                                    <p:animEffect transition="in" filter="fade">
                                      <p:cBhvr>
                                        <p:cTn id="33" dur="1000"/>
                                        <p:tgtEl>
                                          <p:spTgt spid="4">
                                            <p:txEl>
                                              <p:pRg st="3" end="3"/>
                                            </p:txEl>
                                          </p:spTgt>
                                        </p:tgtEl>
                                      </p:cBhvr>
                                    </p:animEffect>
                                    <p:anim calcmode="lin" valueType="num">
                                      <p:cBhvr>
                                        <p:cTn id="34" dur="1000" fill="hold"/>
                                        <p:tgtEl>
                                          <p:spTgt spid="4">
                                            <p:txEl>
                                              <p:pRg st="3" end="3"/>
                                            </p:txEl>
                                          </p:spTgt>
                                        </p:tgtEl>
                                        <p:attrNameLst>
                                          <p:attrName>ppt_x</p:attrName>
                                        </p:attrNameLst>
                                      </p:cBhvr>
                                      <p:tavLst>
                                        <p:tav tm="0">
                                          <p:val>
                                            <p:strVal val="#ppt_x-.1"/>
                                          </p:val>
                                        </p:tav>
                                        <p:tav tm="100000">
                                          <p:val>
                                            <p:strVal val="#ppt_x"/>
                                          </p:val>
                                        </p:tav>
                                      </p:tavLst>
                                    </p:anim>
                                    <p:anim calcmode="lin" valueType="num">
                                      <p:cBhvr>
                                        <p:cTn id="35" dur="10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par>
                          <p:cTn id="36" fill="hold">
                            <p:stCondLst>
                              <p:cond delay="1900"/>
                            </p:stCondLst>
                            <p:childTnLst>
                              <p:par>
                                <p:cTn id="37" presetID="40" presetClass="entr" presetSubtype="0" fill="hold" nodeType="afterEffect">
                                  <p:stCondLst>
                                    <p:cond delay="0"/>
                                  </p:stCondLst>
                                  <p:iterate type="lt">
                                    <p:tmPct val="10000"/>
                                  </p:iterate>
                                  <p:childTnLst>
                                    <p:set>
                                      <p:cBhvr>
                                        <p:cTn id="38" dur="1" fill="hold">
                                          <p:stCondLst>
                                            <p:cond delay="0"/>
                                          </p:stCondLst>
                                        </p:cTn>
                                        <p:tgtEl>
                                          <p:spTgt spid="4">
                                            <p:txEl>
                                              <p:pRg st="4" end="4"/>
                                            </p:txEl>
                                          </p:spTgt>
                                        </p:tgtEl>
                                        <p:attrNameLst>
                                          <p:attrName>style.visibility</p:attrName>
                                        </p:attrNameLst>
                                      </p:cBhvr>
                                      <p:to>
                                        <p:strVal val="visible"/>
                                      </p:to>
                                    </p:set>
                                    <p:animEffect transition="in" filter="fade">
                                      <p:cBhvr>
                                        <p:cTn id="39" dur="1000"/>
                                        <p:tgtEl>
                                          <p:spTgt spid="4">
                                            <p:txEl>
                                              <p:pRg st="4" end="4"/>
                                            </p:txEl>
                                          </p:spTgt>
                                        </p:tgtEl>
                                      </p:cBhvr>
                                    </p:animEffect>
                                    <p:anim calcmode="lin" valueType="num">
                                      <p:cBhvr>
                                        <p:cTn id="40" dur="1000" fill="hold"/>
                                        <p:tgtEl>
                                          <p:spTgt spid="4">
                                            <p:txEl>
                                              <p:pRg st="4" end="4"/>
                                            </p:txEl>
                                          </p:spTgt>
                                        </p:tgtEl>
                                        <p:attrNameLst>
                                          <p:attrName>ppt_x</p:attrName>
                                        </p:attrNameLst>
                                      </p:cBhvr>
                                      <p:tavLst>
                                        <p:tav tm="0">
                                          <p:val>
                                            <p:strVal val="#ppt_x-.1"/>
                                          </p:val>
                                        </p:tav>
                                        <p:tav tm="100000">
                                          <p:val>
                                            <p:strVal val="#ppt_x"/>
                                          </p:val>
                                        </p:tav>
                                      </p:tavLst>
                                    </p:anim>
                                    <p:anim calcmode="lin" valueType="num">
                                      <p:cBhvr>
                                        <p:cTn id="41" dur="10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par>
                          <p:cTn id="42" fill="hold">
                            <p:stCondLst>
                              <p:cond delay="4800"/>
                            </p:stCondLst>
                            <p:childTnLst>
                              <p:par>
                                <p:cTn id="43" presetID="40" presetClass="entr" presetSubtype="0" fill="hold" nodeType="afterEffect">
                                  <p:stCondLst>
                                    <p:cond delay="0"/>
                                  </p:stCondLst>
                                  <p:iterate type="lt">
                                    <p:tmPct val="10000"/>
                                  </p:iterate>
                                  <p:childTnLst>
                                    <p:set>
                                      <p:cBhvr>
                                        <p:cTn id="44" dur="1" fill="hold">
                                          <p:stCondLst>
                                            <p:cond delay="0"/>
                                          </p:stCondLst>
                                        </p:cTn>
                                        <p:tgtEl>
                                          <p:spTgt spid="4">
                                            <p:txEl>
                                              <p:pRg st="5" end="5"/>
                                            </p:txEl>
                                          </p:spTgt>
                                        </p:tgtEl>
                                        <p:attrNameLst>
                                          <p:attrName>style.visibility</p:attrName>
                                        </p:attrNameLst>
                                      </p:cBhvr>
                                      <p:to>
                                        <p:strVal val="visible"/>
                                      </p:to>
                                    </p:set>
                                    <p:animEffect transition="in" filter="fade">
                                      <p:cBhvr>
                                        <p:cTn id="45" dur="1000"/>
                                        <p:tgtEl>
                                          <p:spTgt spid="4">
                                            <p:txEl>
                                              <p:pRg st="5" end="5"/>
                                            </p:txEl>
                                          </p:spTgt>
                                        </p:tgtEl>
                                      </p:cBhvr>
                                    </p:animEffect>
                                    <p:anim calcmode="lin" valueType="num">
                                      <p:cBhvr>
                                        <p:cTn id="46" dur="1000" fill="hold"/>
                                        <p:tgtEl>
                                          <p:spTgt spid="4">
                                            <p:txEl>
                                              <p:pRg st="5" end="5"/>
                                            </p:txEl>
                                          </p:spTgt>
                                        </p:tgtEl>
                                        <p:attrNameLst>
                                          <p:attrName>ppt_x</p:attrName>
                                        </p:attrNameLst>
                                      </p:cBhvr>
                                      <p:tavLst>
                                        <p:tav tm="0">
                                          <p:val>
                                            <p:strVal val="#ppt_x-.1"/>
                                          </p:val>
                                        </p:tav>
                                        <p:tav tm="100000">
                                          <p:val>
                                            <p:strVal val="#ppt_x"/>
                                          </p:val>
                                        </p:tav>
                                      </p:tavLst>
                                    </p:anim>
                                    <p:anim calcmode="lin" valueType="num">
                                      <p:cBhvr>
                                        <p:cTn id="47" dur="10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par>
                          <p:cTn id="48" fill="hold">
                            <p:stCondLst>
                              <p:cond delay="7500"/>
                            </p:stCondLst>
                            <p:childTnLst>
                              <p:par>
                                <p:cTn id="49" presetID="40" presetClass="entr" presetSubtype="0" fill="hold" nodeType="afterEffect">
                                  <p:stCondLst>
                                    <p:cond delay="0"/>
                                  </p:stCondLst>
                                  <p:iterate type="lt">
                                    <p:tmPct val="10000"/>
                                  </p:iterate>
                                  <p:childTnLst>
                                    <p:set>
                                      <p:cBhvr>
                                        <p:cTn id="50" dur="1" fill="hold">
                                          <p:stCondLst>
                                            <p:cond delay="0"/>
                                          </p:stCondLst>
                                        </p:cTn>
                                        <p:tgtEl>
                                          <p:spTgt spid="4">
                                            <p:txEl>
                                              <p:pRg st="6" end="6"/>
                                            </p:txEl>
                                          </p:spTgt>
                                        </p:tgtEl>
                                        <p:attrNameLst>
                                          <p:attrName>style.visibility</p:attrName>
                                        </p:attrNameLst>
                                      </p:cBhvr>
                                      <p:to>
                                        <p:strVal val="visible"/>
                                      </p:to>
                                    </p:set>
                                    <p:animEffect transition="in" filter="fade">
                                      <p:cBhvr>
                                        <p:cTn id="51" dur="1000"/>
                                        <p:tgtEl>
                                          <p:spTgt spid="4">
                                            <p:txEl>
                                              <p:pRg st="6" end="6"/>
                                            </p:txEl>
                                          </p:spTgt>
                                        </p:tgtEl>
                                      </p:cBhvr>
                                    </p:animEffect>
                                    <p:anim calcmode="lin" valueType="num">
                                      <p:cBhvr>
                                        <p:cTn id="52" dur="1000" fill="hold"/>
                                        <p:tgtEl>
                                          <p:spTgt spid="4">
                                            <p:txEl>
                                              <p:pRg st="6" end="6"/>
                                            </p:txEl>
                                          </p:spTgt>
                                        </p:tgtEl>
                                        <p:attrNameLst>
                                          <p:attrName>ppt_x</p:attrName>
                                        </p:attrNameLst>
                                      </p:cBhvr>
                                      <p:tavLst>
                                        <p:tav tm="0">
                                          <p:val>
                                            <p:strVal val="#ppt_x-.1"/>
                                          </p:val>
                                        </p:tav>
                                        <p:tav tm="100000">
                                          <p:val>
                                            <p:strVal val="#ppt_x"/>
                                          </p:val>
                                        </p:tav>
                                      </p:tavLst>
                                    </p:anim>
                                    <p:anim calcmode="lin" valueType="num">
                                      <p:cBhvr>
                                        <p:cTn id="53" dur="10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sz="quarter" idx="2"/>
          </p:nvPr>
        </p:nvGraphicFramePr>
        <p:xfrm>
          <a:off x="1143000" y="1752600"/>
          <a:ext cx="6553200" cy="2041525"/>
        </p:xfrm>
        <a:graphic>
          <a:graphicData uri="http://schemas.openxmlformats.org/drawingml/2006/table">
            <a:tbl>
              <a:tblPr firstRow="1" bandRow="1">
                <a:tableStyleId>{5C22544A-7EE6-4342-B048-85BDC9FD1C3A}</a:tableStyleId>
              </a:tblPr>
              <a:tblGrid>
                <a:gridCol w="4720712"/>
                <a:gridCol w="1832488"/>
              </a:tblGrid>
              <a:tr h="370840">
                <a:tc>
                  <a:txBody>
                    <a:bodyPr/>
                    <a:lstStyle/>
                    <a:p>
                      <a:pPr algn="ctr" fontAlgn="b"/>
                      <a:r>
                        <a:rPr lang="en-US" sz="1800" b="1" i="0" u="none" strike="noStrike" dirty="0" smtClean="0">
                          <a:solidFill>
                            <a:srgbClr val="000000"/>
                          </a:solidFill>
                          <a:latin typeface="Calibri"/>
                        </a:rPr>
                        <a:t>Category (entire Bahamas) </a:t>
                      </a:r>
                      <a:endParaRPr lang="en-US" sz="1800" b="1" i="0" u="none" strike="noStrike" dirty="0">
                        <a:solidFill>
                          <a:srgbClr val="000000"/>
                        </a:solidFill>
                        <a:latin typeface="Calibri"/>
                      </a:endParaRPr>
                    </a:p>
                  </a:txBody>
                  <a:tcPr marL="9525" marR="9525" marT="9525" marB="0" anchor="b"/>
                </a:tc>
                <a:tc>
                  <a:txBody>
                    <a:bodyPr/>
                    <a:lstStyle/>
                    <a:p>
                      <a:pPr algn="ctr" fontAlgn="b"/>
                      <a:r>
                        <a:rPr lang="en-US" sz="1800" b="1" i="0" u="none" strike="noStrike" dirty="0" smtClean="0">
                          <a:solidFill>
                            <a:srgbClr val="000000"/>
                          </a:solidFill>
                          <a:latin typeface="Calibri"/>
                        </a:rPr>
                        <a:t>Value</a:t>
                      </a:r>
                      <a:endParaRPr lang="en-US" sz="1800" b="1" i="0" u="none" strike="noStrike" dirty="0">
                        <a:solidFill>
                          <a:srgbClr val="000000"/>
                        </a:solidFill>
                        <a:latin typeface="Calibri"/>
                      </a:endParaRPr>
                    </a:p>
                  </a:txBody>
                  <a:tcPr marL="9525" marR="9525" marT="9525" marB="0" anchor="b"/>
                </a:tc>
              </a:tr>
              <a:tr h="370840">
                <a:tc>
                  <a:txBody>
                    <a:bodyPr/>
                    <a:lstStyle/>
                    <a:p>
                      <a:pPr algn="l" fontAlgn="b"/>
                      <a:r>
                        <a:rPr lang="en-US" sz="1800" b="0" i="0" u="none" strike="noStrike" dirty="0">
                          <a:solidFill>
                            <a:srgbClr val="000000"/>
                          </a:solidFill>
                          <a:latin typeface="Calibri"/>
                        </a:rPr>
                        <a:t>1. Commercial </a:t>
                      </a:r>
                      <a:r>
                        <a:rPr lang="en-US" sz="1800" b="0" i="0" u="none" strike="noStrike" dirty="0" smtClean="0">
                          <a:solidFill>
                            <a:srgbClr val="000000"/>
                          </a:solidFill>
                          <a:latin typeface="Calibri"/>
                        </a:rPr>
                        <a:t>Fishermen (data</a:t>
                      </a:r>
                      <a:r>
                        <a:rPr lang="en-US" sz="1800" b="0" i="0" u="none" strike="noStrike" baseline="0" dirty="0" smtClean="0">
                          <a:solidFill>
                            <a:srgbClr val="000000"/>
                          </a:solidFill>
                          <a:latin typeface="Calibri"/>
                        </a:rPr>
                        <a:t> from 2005)</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b="0" i="0" u="none" strike="noStrike" dirty="0" smtClean="0">
                          <a:solidFill>
                            <a:srgbClr val="000000"/>
                          </a:solidFill>
                          <a:latin typeface="Calibri"/>
                        </a:rPr>
                        <a:t>345</a:t>
                      </a:r>
                      <a:endParaRPr lang="en-US" sz="1800" b="0" i="0" u="none" strike="noStrike" dirty="0">
                        <a:solidFill>
                          <a:srgbClr val="000000"/>
                        </a:solidFill>
                        <a:latin typeface="Calibri"/>
                      </a:endParaRPr>
                    </a:p>
                  </a:txBody>
                  <a:tcPr marL="9525" marR="9525" marT="9525" marB="0" anchor="b"/>
                </a:tc>
              </a:tr>
              <a:tr h="370840">
                <a:tc>
                  <a:txBody>
                    <a:bodyPr/>
                    <a:lstStyle/>
                    <a:p>
                      <a:pPr algn="l" fontAlgn="b"/>
                      <a:r>
                        <a:rPr lang="en-US" sz="1800" b="0" i="0" u="none" strike="noStrike" dirty="0" smtClean="0">
                          <a:solidFill>
                            <a:srgbClr val="000000"/>
                          </a:solidFill>
                          <a:latin typeface="Calibri"/>
                        </a:rPr>
                        <a:t>   1a. </a:t>
                      </a:r>
                      <a:r>
                        <a:rPr lang="en-US" sz="1800" b="0" i="0" u="none" strike="noStrike" dirty="0">
                          <a:solidFill>
                            <a:srgbClr val="000000"/>
                          </a:solidFill>
                          <a:latin typeface="Calibri"/>
                        </a:rPr>
                        <a:t>Fish Processing and Cleaning</a:t>
                      </a:r>
                    </a:p>
                  </a:txBody>
                  <a:tcPr marL="9525" marR="9525" marT="9525" marB="0" anchor="b"/>
                </a:tc>
                <a:tc>
                  <a:txBody>
                    <a:bodyPr/>
                    <a:lstStyle/>
                    <a:p>
                      <a:pPr algn="r" fontAlgn="b"/>
                      <a:r>
                        <a:rPr lang="en-US" sz="1800" b="0" i="0" u="none" strike="noStrike" dirty="0" smtClean="0">
                          <a:solidFill>
                            <a:srgbClr val="000000"/>
                          </a:solidFill>
                          <a:latin typeface="Calibri"/>
                        </a:rPr>
                        <a:t>$30 per bag</a:t>
                      </a:r>
                      <a:endParaRPr lang="en-US" sz="1800" b="0" i="0" u="none" strike="noStrike" dirty="0">
                        <a:solidFill>
                          <a:srgbClr val="000000"/>
                        </a:solidFill>
                        <a:latin typeface="Calibri"/>
                      </a:endParaRPr>
                    </a:p>
                  </a:txBody>
                  <a:tcPr marL="9525" marR="9525" marT="9525" marB="0" anchor="b"/>
                </a:tc>
              </a:tr>
              <a:tr h="370840">
                <a:tc>
                  <a:txBody>
                    <a:bodyPr/>
                    <a:lstStyle/>
                    <a:p>
                      <a:pPr algn="l" fontAlgn="b"/>
                      <a:r>
                        <a:rPr lang="en-US" sz="1800" b="0" i="0" u="none" strike="noStrike" dirty="0">
                          <a:solidFill>
                            <a:srgbClr val="000000"/>
                          </a:solidFill>
                          <a:latin typeface="Calibri"/>
                        </a:rPr>
                        <a:t>3. </a:t>
                      </a:r>
                      <a:r>
                        <a:rPr lang="en-US" sz="1800" b="0" i="0" u="none" strike="noStrike" dirty="0" smtClean="0">
                          <a:solidFill>
                            <a:srgbClr val="000000"/>
                          </a:solidFill>
                          <a:latin typeface="Calibri"/>
                        </a:rPr>
                        <a:t>Value range</a:t>
                      </a:r>
                      <a:r>
                        <a:rPr lang="en-US" sz="1800" b="0" i="0" u="none" strike="noStrike" baseline="0" dirty="0" smtClean="0">
                          <a:solidFill>
                            <a:srgbClr val="000000"/>
                          </a:solidFill>
                          <a:latin typeface="Calibri"/>
                        </a:rPr>
                        <a:t> of fish collected </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b="0" i="0" u="none" strike="noStrike" dirty="0" smtClean="0">
                          <a:solidFill>
                            <a:srgbClr val="000000"/>
                          </a:solidFill>
                          <a:latin typeface="Calibri"/>
                        </a:rPr>
                        <a:t>$1.00 – 15.00 per fish </a:t>
                      </a:r>
                      <a:endParaRPr lang="en-US" sz="1800" b="0" i="0" u="none" strike="noStrike" dirty="0">
                        <a:solidFill>
                          <a:srgbClr val="000000"/>
                        </a:solidFill>
                        <a:latin typeface="Calibri"/>
                      </a:endParaRPr>
                    </a:p>
                  </a:txBody>
                  <a:tcPr marL="9525" marR="9525" marT="9525" marB="0" anchor="b"/>
                </a:tc>
              </a:tr>
              <a:tr h="370840">
                <a:tc>
                  <a:txBody>
                    <a:bodyPr/>
                    <a:lstStyle/>
                    <a:p>
                      <a:pPr algn="l" fontAlgn="b"/>
                      <a:endParaRPr lang="en-US" sz="1800" b="0" i="0" u="none" strike="noStrike" dirty="0">
                        <a:solidFill>
                          <a:srgbClr val="000000"/>
                        </a:solidFill>
                        <a:latin typeface="Calibri"/>
                      </a:endParaRPr>
                    </a:p>
                  </a:txBody>
                  <a:tcPr marL="9525" marR="9525" marT="9525" marB="0" anchor="b"/>
                </a:tc>
                <a:tc>
                  <a:txBody>
                    <a:bodyPr/>
                    <a:lstStyle/>
                    <a:p>
                      <a:pPr algn="r" fontAlgn="b"/>
                      <a:endParaRPr lang="en-US" sz="1800" b="1" i="0" u="none" strike="noStrike" dirty="0">
                        <a:solidFill>
                          <a:srgbClr val="000000"/>
                        </a:solidFill>
                        <a:latin typeface="Calibri"/>
                      </a:endParaRPr>
                    </a:p>
                  </a:txBody>
                  <a:tcPr marL="9525" marR="9525" marT="9525" marB="0" anchor="b"/>
                </a:tc>
              </a:tr>
            </a:tbl>
          </a:graphicData>
        </a:graphic>
      </p:graphicFrame>
      <p:sp>
        <p:nvSpPr>
          <p:cNvPr id="2" name="Title 1"/>
          <p:cNvSpPr>
            <a:spLocks noGrp="1"/>
          </p:cNvSpPr>
          <p:nvPr>
            <p:ph type="title"/>
          </p:nvPr>
        </p:nvSpPr>
        <p:spPr/>
        <p:txBody>
          <a:bodyPr>
            <a:normAutofit/>
          </a:bodyPr>
          <a:lstStyle/>
          <a:p>
            <a:pPr fontAlgn="auto">
              <a:spcAft>
                <a:spcPts val="0"/>
              </a:spcAft>
              <a:defRPr/>
            </a:pPr>
            <a:r>
              <a:rPr lang="en-US" dirty="0" smtClean="0">
                <a:solidFill>
                  <a:schemeClr val="accent1">
                    <a:tint val="88000"/>
                    <a:satMod val="150000"/>
                  </a:schemeClr>
                </a:solidFill>
              </a:rPr>
              <a:t>Coral Reef Valuation - Fisheries</a:t>
            </a:r>
            <a:endParaRPr lang="en-US" dirty="0">
              <a:solidFill>
                <a:schemeClr val="accent1">
                  <a:tint val="88000"/>
                  <a:satMod val="150000"/>
                </a:schemeClr>
              </a:solidFill>
            </a:endParaRPr>
          </a:p>
        </p:txBody>
      </p:sp>
      <p:sp>
        <p:nvSpPr>
          <p:cNvPr id="4" name="Rectangle 3"/>
          <p:cNvSpPr/>
          <p:nvPr/>
        </p:nvSpPr>
        <p:spPr>
          <a:xfrm>
            <a:off x="762000" y="4343400"/>
            <a:ext cx="7696200" cy="923330"/>
          </a:xfrm>
          <a:prstGeom prst="rect">
            <a:avLst/>
          </a:prstGeom>
        </p:spPr>
        <p:txBody>
          <a:bodyPr wrap="square">
            <a:spAutoFit/>
          </a:bodyPr>
          <a:lstStyle/>
          <a:p>
            <a:r>
              <a:rPr lang="en-US" dirty="0" smtClean="0">
                <a:latin typeface="+mn-lt"/>
              </a:rPr>
              <a:t>"commercial" in relation to fishing means the fishing for any fishery resource for the purpose of subsequent sale whether the person fishing for the same does so on a full-time basis or part-time basis;</a:t>
            </a:r>
            <a:endParaRPr lang="en-US" dirty="0">
              <a:latin typeface="+mn-lt"/>
            </a:endParaRPr>
          </a:p>
        </p:txBody>
      </p:sp>
      <p:sp>
        <p:nvSpPr>
          <p:cNvPr id="5" name="Rectangle 4"/>
          <p:cNvSpPr/>
          <p:nvPr/>
        </p:nvSpPr>
        <p:spPr>
          <a:xfrm>
            <a:off x="3810000" y="5791200"/>
            <a:ext cx="5105400" cy="261610"/>
          </a:xfrm>
          <a:prstGeom prst="rect">
            <a:avLst/>
          </a:prstGeom>
        </p:spPr>
        <p:txBody>
          <a:bodyPr wrap="square">
            <a:spAutoFit/>
          </a:bodyPr>
          <a:lstStyle/>
          <a:p>
            <a:r>
              <a:rPr lang="en-US" sz="1100" dirty="0" smtClean="0"/>
              <a:t>http://laws.bahamas.gov.bs/statutes/statute_CHAPTER_244.html#Ch244s19</a:t>
            </a:r>
            <a:endParaRPr lang="en-US" sz="1100"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blinds(horizontal)">
                                      <p:cBhvr>
                                        <p:cTn id="1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01752" y="0"/>
            <a:ext cx="8534400" cy="1143000"/>
          </a:xfrm>
        </p:spPr>
        <p:txBody>
          <a:bodyPr>
            <a:noAutofit/>
          </a:bodyPr>
          <a:lstStyle/>
          <a:p>
            <a:r>
              <a:rPr lang="en-US" sz="2000" dirty="0" smtClean="0"/>
              <a:t>CHAPTER 244</a:t>
            </a:r>
            <a:br>
              <a:rPr lang="en-US" sz="2000" dirty="0" smtClean="0"/>
            </a:br>
            <a:r>
              <a:rPr lang="en-US" sz="2000" dirty="0" smtClean="0"/>
              <a:t>FISHERIES RESOURCES (JURISDICTION AND CONSERVATION)</a:t>
            </a:r>
            <a:endParaRPr lang="en-US" sz="2000" dirty="0"/>
          </a:p>
        </p:txBody>
      </p:sp>
      <p:sp>
        <p:nvSpPr>
          <p:cNvPr id="9" name="Content Placeholder 8"/>
          <p:cNvSpPr>
            <a:spLocks noGrp="1"/>
          </p:cNvSpPr>
          <p:nvPr>
            <p:ph sz="quarter" idx="1"/>
          </p:nvPr>
        </p:nvSpPr>
        <p:spPr/>
        <p:txBody>
          <a:bodyPr>
            <a:normAutofit fontScale="25000" lnSpcReduction="20000"/>
          </a:bodyPr>
          <a:lstStyle/>
          <a:p>
            <a:r>
              <a:rPr lang="en-US" sz="7200" b="1" dirty="0" smtClean="0"/>
              <a:t>19.</a:t>
            </a:r>
            <a:r>
              <a:rPr lang="en-US" sz="7200" dirty="0" smtClean="0"/>
              <a:t> </a:t>
            </a:r>
            <a:r>
              <a:rPr lang="en-US" sz="5600" dirty="0" smtClean="0"/>
              <a:t>(1) The Minister may make regulations for any or all of the following purposes</a:t>
            </a:r>
          </a:p>
          <a:p>
            <a:r>
              <a:rPr lang="en-US" sz="5600" dirty="0" smtClean="0"/>
              <a:t>(a) for the conservation and management of the fishery resources of the exclusive fishery zone which are consistent with this Act and with the following standards-</a:t>
            </a:r>
          </a:p>
          <a:p>
            <a:endParaRPr lang="en-US" sz="5600" dirty="0" smtClean="0"/>
          </a:p>
          <a:p>
            <a:r>
              <a:rPr lang="en-US" sz="5600" dirty="0" smtClean="0"/>
              <a:t>(</a:t>
            </a:r>
            <a:r>
              <a:rPr lang="en-US" sz="5600" dirty="0" err="1" smtClean="0"/>
              <a:t>i</a:t>
            </a:r>
            <a:r>
              <a:rPr lang="en-US" sz="5600" dirty="0" smtClean="0"/>
              <a:t>) conservation and management measures shall prevent overfishing while achieving the optimum yield from each fishery resource;</a:t>
            </a:r>
          </a:p>
          <a:p>
            <a:endParaRPr lang="en-US" sz="5600" dirty="0" smtClean="0"/>
          </a:p>
          <a:p>
            <a:r>
              <a:rPr lang="en-US" sz="5600" dirty="0" smtClean="0"/>
              <a:t>(ii) conservation and management measures shall be based upon the best available scientific information;</a:t>
            </a:r>
          </a:p>
          <a:p>
            <a:endParaRPr lang="en-US" sz="5600" dirty="0" smtClean="0"/>
          </a:p>
          <a:p>
            <a:r>
              <a:rPr lang="en-US" sz="5600" dirty="0" smtClean="0"/>
              <a:t>(iii) to the extent practicable, an individual stock of fish shall be managed as a unit throughout its range, and interrelated stocks of fish shall be managed as a unit or in close co-ordination;</a:t>
            </a:r>
          </a:p>
          <a:p>
            <a:endParaRPr lang="en-US" sz="5600" dirty="0" smtClean="0"/>
          </a:p>
          <a:p>
            <a:r>
              <a:rPr lang="en-US" sz="5600" dirty="0" smtClean="0"/>
              <a:t>(iv) conservation and management measures, where practicable shall promote efficiency in the </a:t>
            </a:r>
            <a:r>
              <a:rPr lang="en-US" sz="5600" dirty="0" err="1" smtClean="0"/>
              <a:t>utilisation</a:t>
            </a:r>
            <a:r>
              <a:rPr lang="en-US" sz="5600" dirty="0" smtClean="0"/>
              <a:t> of fishery resources; except that no such measure shall have economic allocation as its sole purpose; </a:t>
            </a:r>
          </a:p>
          <a:p>
            <a:endParaRPr lang="en-US" sz="5600" dirty="0" smtClean="0"/>
          </a:p>
          <a:p>
            <a:r>
              <a:rPr lang="en-US" sz="5600" dirty="0" smtClean="0"/>
              <a:t>(v) conservation and management measures shall take into account and allow for variations among, and contingencies in, fisheries, fishery resources and catches;</a:t>
            </a:r>
          </a:p>
          <a:p>
            <a:endParaRPr lang="en-US" sz="5600" dirty="0" smtClean="0"/>
          </a:p>
          <a:p>
            <a:r>
              <a:rPr lang="en-US" sz="5600" dirty="0" smtClean="0"/>
              <a:t>(vi) conservation and management measures shall where practicable </a:t>
            </a:r>
            <a:r>
              <a:rPr lang="en-US" sz="5600" dirty="0" err="1" smtClean="0"/>
              <a:t>minimise</a:t>
            </a:r>
            <a:r>
              <a:rPr lang="en-US" sz="5600" dirty="0" smtClean="0"/>
              <a:t> costs and unnecessary duplication;</a:t>
            </a:r>
          </a:p>
          <a:p>
            <a:endParaRPr lang="en-US" sz="5600" dirty="0" smtClean="0"/>
          </a:p>
          <a:p>
            <a:endParaRPr lang="en-US" dirty="0"/>
          </a:p>
        </p:txBody>
      </p:sp>
    </p:spTree>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4" name="Content Placeholder 3"/>
          <p:cNvSpPr>
            <a:spLocks noGrp="1"/>
          </p:cNvSpPr>
          <p:nvPr>
            <p:ph sz="quarter" idx="1"/>
          </p:nvPr>
        </p:nvSpPr>
        <p:spPr/>
        <p:txBody>
          <a:bodyPr/>
          <a:lstStyle/>
          <a:p>
            <a:r>
              <a:rPr lang="en-US" sz="1900" dirty="0" err="1" smtClean="0"/>
              <a:t>Moriah</a:t>
            </a:r>
            <a:r>
              <a:rPr lang="en-US" sz="1900" dirty="0" smtClean="0"/>
              <a:t> </a:t>
            </a:r>
            <a:r>
              <a:rPr lang="en-US" sz="1900" dirty="0" err="1" smtClean="0"/>
              <a:t>Harbour</a:t>
            </a:r>
            <a:r>
              <a:rPr lang="en-US" sz="1900" dirty="0" smtClean="0"/>
              <a:t> Cay established 2002 </a:t>
            </a:r>
          </a:p>
          <a:p>
            <a:r>
              <a:rPr lang="en-US" sz="1900" dirty="0" smtClean="0"/>
              <a:t>Protects beaches, sand dunes, mangroves, sea grass beds, bird nesting areas, bonefish nesting </a:t>
            </a:r>
          </a:p>
          <a:p>
            <a:r>
              <a:rPr lang="en-US" sz="1900" dirty="0" smtClean="0"/>
              <a:t>Situated between Great and Little </a:t>
            </a:r>
            <a:r>
              <a:rPr lang="en-US" sz="1900" dirty="0" err="1" smtClean="0"/>
              <a:t>Exuma</a:t>
            </a:r>
            <a:endParaRPr lang="en-US" sz="1900" dirty="0" smtClean="0"/>
          </a:p>
          <a:p>
            <a:r>
              <a:rPr lang="en-US" sz="1900" dirty="0" smtClean="0"/>
              <a:t>Spans 13, 440 acres</a:t>
            </a:r>
          </a:p>
          <a:p>
            <a:r>
              <a:rPr lang="en-US" sz="1900" dirty="0" smtClean="0"/>
              <a:t>Suggested protected area larger </a:t>
            </a:r>
          </a:p>
          <a:p>
            <a:r>
              <a:rPr lang="en-US" sz="1900" dirty="0" smtClean="0"/>
              <a:t>Utilized by </a:t>
            </a:r>
            <a:r>
              <a:rPr lang="en-US" sz="1900" dirty="0" err="1" smtClean="0"/>
              <a:t>bonefishermen</a:t>
            </a:r>
            <a:r>
              <a:rPr lang="en-US" sz="1900" dirty="0" smtClean="0"/>
              <a:t>, tour guides, snorkelers, beach-goers, etc.</a:t>
            </a:r>
          </a:p>
          <a:p>
            <a:r>
              <a:rPr lang="en-US" sz="1900" dirty="0" smtClean="0"/>
              <a:t>Private homes found in location</a:t>
            </a:r>
          </a:p>
          <a:p>
            <a:r>
              <a:rPr lang="en-US" sz="1900" dirty="0" smtClean="0"/>
              <a:t>MHC not a no-take zone</a:t>
            </a:r>
          </a:p>
          <a:p>
            <a:r>
              <a:rPr lang="en-US" sz="1900" dirty="0" smtClean="0"/>
              <a:t>Surrounded by two proposed marine parks</a:t>
            </a:r>
          </a:p>
          <a:p>
            <a:r>
              <a:rPr lang="en-US" sz="1900" dirty="0" smtClean="0"/>
              <a:t>No commercial fishing done (no </a:t>
            </a:r>
            <a:r>
              <a:rPr lang="en-US" sz="1900" dirty="0" err="1" smtClean="0"/>
              <a:t>spearfishing</a:t>
            </a:r>
            <a:r>
              <a:rPr lang="en-US" sz="1900" dirty="0" smtClean="0"/>
              <a:t>, trapping, or netting)</a:t>
            </a:r>
          </a:p>
          <a:p>
            <a:pPr>
              <a:buNone/>
            </a:pPr>
            <a:endParaRPr lang="en-US" sz="1900" dirty="0" smtClean="0"/>
          </a:p>
          <a:p>
            <a:endParaRPr lang="en-US" sz="1900" dirty="0" smtClean="0"/>
          </a:p>
          <a:p>
            <a:endParaRPr lang="en-US" sz="1900" dirty="0" smtClean="0"/>
          </a:p>
          <a:p>
            <a:pPr>
              <a:buNone/>
            </a:pPr>
            <a:endParaRPr lang="en-US" dirty="0"/>
          </a:p>
        </p:txBody>
      </p:sp>
    </p:spTree>
  </p:cSld>
  <p:clrMapOvr>
    <a:masterClrMapping/>
  </p:clrMapOvr>
  <p:transition spd="med">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CHAPTER 244</a:t>
            </a:r>
            <a:br>
              <a:rPr lang="en-US" sz="2000" dirty="0" smtClean="0"/>
            </a:br>
            <a:r>
              <a:rPr lang="en-US" sz="2000" dirty="0" smtClean="0"/>
              <a:t>FISHERIES RESOURCES (JURISDICTION AND CONSERVATION)</a:t>
            </a:r>
            <a:endParaRPr lang="en-US" sz="2000" dirty="0"/>
          </a:p>
        </p:txBody>
      </p:sp>
      <p:sp>
        <p:nvSpPr>
          <p:cNvPr id="4" name="Content Placeholder 3"/>
          <p:cNvSpPr>
            <a:spLocks noGrp="1"/>
          </p:cNvSpPr>
          <p:nvPr>
            <p:ph sz="quarter" idx="1"/>
          </p:nvPr>
        </p:nvSpPr>
        <p:spPr/>
        <p:txBody>
          <a:bodyPr>
            <a:normAutofit fontScale="70000" lnSpcReduction="20000"/>
          </a:bodyPr>
          <a:lstStyle/>
          <a:p>
            <a:r>
              <a:rPr lang="en-US" dirty="0" smtClean="0"/>
              <a:t>(b) regulating the taking of any species or kind of fishery resource (whether by reference to size or weight or otherwise) absolutely or during such period or periods as may be specified anywhere within the exclusive fishery zone;</a:t>
            </a:r>
          </a:p>
          <a:p>
            <a:r>
              <a:rPr lang="en-US" dirty="0" smtClean="0"/>
              <a:t>(c) limiting the quantity of any fishery resource which may be taken by any person;</a:t>
            </a:r>
          </a:p>
          <a:p>
            <a:r>
              <a:rPr lang="en-US" dirty="0" smtClean="0"/>
              <a:t>(d) prohibiting the taking of any fishery resource by any specified method within the exclusive fishery zone; </a:t>
            </a:r>
          </a:p>
          <a:p>
            <a:r>
              <a:rPr lang="en-US" b="1" dirty="0" smtClean="0"/>
              <a:t>21.</a:t>
            </a:r>
            <a:r>
              <a:rPr lang="en-US" dirty="0" smtClean="0"/>
              <a:t> (1) No person shall, otherwise than as prescribed or under the authority of and in accordance with the terms of a </a:t>
            </a:r>
            <a:r>
              <a:rPr lang="en-US" dirty="0" err="1" smtClean="0"/>
              <a:t>licence</a:t>
            </a:r>
            <a:r>
              <a:rPr lang="en-US" dirty="0" smtClean="0"/>
              <a:t> granted to that person for the purpose by the Minister- Restriction on export and import of fishery resources.</a:t>
            </a:r>
          </a:p>
          <a:p>
            <a:r>
              <a:rPr lang="en-US" dirty="0" smtClean="0"/>
              <a:t>(a) export any fishery resource from The Bahamas;</a:t>
            </a:r>
          </a:p>
          <a:p>
            <a:r>
              <a:rPr lang="en-US" dirty="0" smtClean="0"/>
              <a:t>(b) import into The Bahamas any fishery resource specified by the Minister by notice published in the </a:t>
            </a:r>
            <a:r>
              <a:rPr lang="en-US" i="1" dirty="0" smtClean="0"/>
              <a:t>Gazette</a:t>
            </a:r>
            <a:r>
              <a:rPr lang="en-US" dirty="0" smtClean="0"/>
              <a:t> as requiring such a </a:t>
            </a:r>
            <a:r>
              <a:rPr lang="en-US" dirty="0" err="1" smtClean="0"/>
              <a:t>licence</a:t>
            </a:r>
            <a:r>
              <a:rPr lang="en-US" dirty="0" smtClean="0"/>
              <a:t>.</a:t>
            </a:r>
          </a:p>
          <a:p>
            <a:pPr>
              <a:buNone/>
            </a:pPr>
            <a:r>
              <a:rPr lang="en-US" sz="1600" dirty="0" smtClean="0">
                <a:latin typeface="Arial" pitchFamily="34" charset="0"/>
                <a:cs typeface="Arial" pitchFamily="34" charset="0"/>
              </a:rPr>
              <a:t>											http://laws.bahamas.gov.bs/statutes/statute_CHAPTER_244.html#Ch244s19</a:t>
            </a:r>
          </a:p>
          <a:p>
            <a:endParaRPr lang="en-US" dirty="0" smtClean="0"/>
          </a:p>
          <a:p>
            <a:endParaRPr lang="en-US" dirty="0" smtClean="0"/>
          </a:p>
          <a:p>
            <a:endParaRPr lang="en-US" dirty="0"/>
          </a:p>
        </p:txBody>
      </p:sp>
    </p:spTree>
  </p:cSld>
  <p:clrMapOvr>
    <a:masterClrMapping/>
  </p:clrMapOvr>
  <p:transition spd="med">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fontAlgn="auto">
              <a:spcAft>
                <a:spcPts val="0"/>
              </a:spcAft>
              <a:defRPr/>
            </a:pPr>
            <a:r>
              <a:rPr lang="en-US" dirty="0" smtClean="0">
                <a:solidFill>
                  <a:schemeClr val="accent1">
                    <a:tint val="88000"/>
                    <a:satMod val="150000"/>
                  </a:schemeClr>
                </a:solidFill>
              </a:rPr>
              <a:t>WRI Valuation - Totals</a:t>
            </a:r>
            <a:endParaRPr lang="en-US" dirty="0">
              <a:solidFill>
                <a:schemeClr val="accent1">
                  <a:tint val="88000"/>
                  <a:satMod val="150000"/>
                </a:schemeClr>
              </a:solidFill>
            </a:endParaRPr>
          </a:p>
        </p:txBody>
      </p:sp>
      <p:sp>
        <p:nvSpPr>
          <p:cNvPr id="9" name="Content Placeholder 8"/>
          <p:cNvSpPr>
            <a:spLocks noGrp="1"/>
          </p:cNvSpPr>
          <p:nvPr>
            <p:ph sz="quarter" idx="1"/>
          </p:nvPr>
        </p:nvSpPr>
        <p:spPr>
          <a:xfrm>
            <a:off x="685800" y="1524000"/>
            <a:ext cx="7573963" cy="4419599"/>
          </a:xfrm>
        </p:spPr>
        <p:txBody>
          <a:bodyPr>
            <a:normAutofit lnSpcReduction="10000"/>
          </a:bodyPr>
          <a:lstStyle/>
          <a:p>
            <a:pPr>
              <a:buNone/>
            </a:pPr>
            <a:r>
              <a:rPr lang="en-US" dirty="0" smtClean="0"/>
              <a:t>		Jamaica</a:t>
            </a:r>
          </a:p>
          <a:p>
            <a:r>
              <a:rPr lang="en-US" dirty="0" smtClean="0"/>
              <a:t>Tourism: 			</a:t>
            </a:r>
            <a:r>
              <a:rPr lang="en-US" b="1" dirty="0" smtClean="0">
                <a:latin typeface="Calibri" pitchFamily="34" charset="0"/>
              </a:rPr>
              <a:t>US</a:t>
            </a:r>
            <a:r>
              <a:rPr lang="en-US" b="1" dirty="0" smtClean="0">
                <a:solidFill>
                  <a:srgbClr val="000000"/>
                </a:solidFill>
                <a:latin typeface="Calibri" pitchFamily="34" charset="0"/>
              </a:rPr>
              <a:t>$119,315,604</a:t>
            </a:r>
          </a:p>
          <a:p>
            <a:r>
              <a:rPr lang="en-US" dirty="0" smtClean="0"/>
              <a:t>Fisheries:			</a:t>
            </a:r>
            <a:r>
              <a:rPr lang="en-US" b="1" dirty="0" smtClean="0">
                <a:latin typeface="Calibri" pitchFamily="34" charset="0"/>
              </a:rPr>
              <a:t>US</a:t>
            </a:r>
            <a:r>
              <a:rPr lang="en-US" b="1" dirty="0" smtClean="0">
                <a:solidFill>
                  <a:srgbClr val="000000"/>
                </a:solidFill>
                <a:latin typeface="Calibri" pitchFamily="34" charset="0"/>
              </a:rPr>
              <a:t>$1,128,748</a:t>
            </a:r>
          </a:p>
          <a:p>
            <a:r>
              <a:rPr lang="en-US" u="sng" dirty="0" smtClean="0"/>
              <a:t>Coastal Protection:	</a:t>
            </a:r>
            <a:r>
              <a:rPr lang="en-US" b="1" u="sng" dirty="0" smtClean="0">
                <a:latin typeface="Calibri" pitchFamily="34" charset="0"/>
              </a:rPr>
              <a:t>(N/A)		</a:t>
            </a:r>
            <a:endParaRPr lang="en-US" b="1" u="sng" dirty="0" smtClean="0"/>
          </a:p>
          <a:p>
            <a:pPr marL="852488" lvl="1">
              <a:buFont typeface="Verdana" pitchFamily="34" charset="0"/>
              <a:buNone/>
            </a:pPr>
            <a:r>
              <a:rPr lang="en-US" b="1" dirty="0" smtClean="0"/>
              <a:t>						$120,444,352.00</a:t>
            </a:r>
          </a:p>
          <a:p>
            <a:pPr marL="852488" lvl="1">
              <a:buFont typeface="Verdana" pitchFamily="34" charset="0"/>
              <a:buNone/>
            </a:pPr>
            <a:r>
              <a:rPr lang="en-US" sz="2400" dirty="0" smtClean="0">
                <a:solidFill>
                  <a:schemeClr val="tx1"/>
                </a:solidFill>
              </a:rPr>
              <a:t>	Bahamas</a:t>
            </a:r>
            <a:r>
              <a:rPr lang="en-US" b="1" dirty="0" smtClean="0"/>
              <a:t>  </a:t>
            </a:r>
          </a:p>
          <a:p>
            <a:pPr marL="578168"/>
            <a:r>
              <a:rPr lang="en-US" dirty="0" smtClean="0"/>
              <a:t>Tourism: 		</a:t>
            </a:r>
            <a:r>
              <a:rPr lang="en-US" b="1" dirty="0" smtClean="0">
                <a:latin typeface="Calibri" pitchFamily="34" charset="0"/>
              </a:rPr>
              <a:t>US$90,082.82</a:t>
            </a:r>
            <a:endParaRPr lang="en-US" b="1" dirty="0" smtClean="0">
              <a:latin typeface="Calibri" pitchFamily="34" charset="0"/>
            </a:endParaRPr>
          </a:p>
          <a:p>
            <a:pPr marL="578168"/>
            <a:r>
              <a:rPr lang="en-US" dirty="0" smtClean="0"/>
              <a:t>Fisheries:		</a:t>
            </a:r>
            <a:r>
              <a:rPr lang="en-US" b="1" dirty="0" smtClean="0">
                <a:latin typeface="Calibri" pitchFamily="34" charset="0"/>
              </a:rPr>
              <a:t>US$102,371,966.00</a:t>
            </a:r>
            <a:endParaRPr lang="en-US" b="1" dirty="0" smtClean="0">
              <a:latin typeface="Calibri" pitchFamily="34" charset="0"/>
            </a:endParaRPr>
          </a:p>
          <a:p>
            <a:pPr marL="578168"/>
            <a:r>
              <a:rPr lang="en-US" u="sng" dirty="0" smtClean="0"/>
              <a:t>Coastal Protection:	</a:t>
            </a:r>
            <a:r>
              <a:rPr lang="en-US" b="1" u="sng" dirty="0" smtClean="0">
                <a:latin typeface="Calibri" pitchFamily="34" charset="0"/>
              </a:rPr>
              <a:t>(N/A)</a:t>
            </a:r>
            <a:r>
              <a:rPr lang="en-US" dirty="0" smtClean="0">
                <a:latin typeface="Calibri" pitchFamily="34" charset="0"/>
              </a:rPr>
              <a:t>__________</a:t>
            </a:r>
          </a:p>
          <a:p>
            <a:pPr marL="578168">
              <a:buNone/>
            </a:pPr>
            <a:r>
              <a:rPr lang="en-US" b="1" dirty="0" smtClean="0">
                <a:latin typeface="Calibri" pitchFamily="34" charset="0"/>
              </a:rPr>
              <a:t>						</a:t>
            </a:r>
            <a:r>
              <a:rPr lang="en-US" sz="2200" b="1" dirty="0" smtClean="0">
                <a:solidFill>
                  <a:schemeClr val="bg2">
                    <a:lumMod val="50000"/>
                  </a:schemeClr>
                </a:solidFill>
              </a:rPr>
              <a:t>$</a:t>
            </a:r>
            <a:r>
              <a:rPr lang="en-US" sz="2200" b="1" dirty="0" smtClean="0">
                <a:solidFill>
                  <a:schemeClr val="bg2">
                    <a:lumMod val="50000"/>
                  </a:schemeClr>
                </a:solidFill>
              </a:rPr>
              <a:t>102,462,048.82</a:t>
            </a:r>
            <a:endParaRPr lang="en-US" sz="2200" b="1" dirty="0" smtClean="0">
              <a:solidFill>
                <a:schemeClr val="bg2">
                  <a:lumMod val="50000"/>
                </a:schemeClr>
              </a:solidFill>
            </a:endParaRPr>
          </a:p>
          <a:p>
            <a:pPr marL="578168">
              <a:buNone/>
            </a:pPr>
            <a:endParaRPr lang="en-US" b="1" dirty="0" smtClean="0">
              <a:solidFill>
                <a:schemeClr val="bg2">
                  <a:lumMod val="50000"/>
                </a:schemeClr>
              </a:solidFill>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2000"/>
                                        <p:tgtEl>
                                          <p:spTgt spid="9">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fade">
                                      <p:cBhvr>
                                        <p:cTn id="19" dur="2000"/>
                                        <p:tgtEl>
                                          <p:spTgt spid="9">
                                            <p:txEl>
                                              <p:pRg st="0" end="0"/>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Effect transition="in" filter="fade">
                                      <p:cBhvr>
                                        <p:cTn id="23" dur="2000"/>
                                        <p:tgtEl>
                                          <p:spTgt spid="9">
                                            <p:txEl>
                                              <p:pRg st="2" end="2"/>
                                            </p:txEl>
                                          </p:spTgt>
                                        </p:tgtEl>
                                      </p:cBhvr>
                                    </p:animEffect>
                                  </p:childTnLst>
                                </p:cTn>
                              </p:par>
                            </p:childTnLst>
                          </p:cTn>
                        </p:par>
                        <p:par>
                          <p:cTn id="24" fill="hold">
                            <p:stCondLst>
                              <p:cond delay="4000"/>
                            </p:stCondLst>
                            <p:childTnLst>
                              <p:par>
                                <p:cTn id="25" presetID="10" presetClass="entr" presetSubtype="0" fill="hold" nodeType="after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animEffect transition="in" filter="fade">
                                      <p:cBhvr>
                                        <p:cTn id="27" dur="2000"/>
                                        <p:tgtEl>
                                          <p:spTgt spid="9">
                                            <p:txEl>
                                              <p:pRg st="3" end="3"/>
                                            </p:txEl>
                                          </p:spTgt>
                                        </p:tgtEl>
                                      </p:cBhvr>
                                    </p:animEffect>
                                  </p:childTnLst>
                                </p:cTn>
                              </p:par>
                            </p:childTnLst>
                          </p:cTn>
                        </p:par>
                        <p:par>
                          <p:cTn id="28" fill="hold">
                            <p:stCondLst>
                              <p:cond delay="6000"/>
                            </p:stCondLst>
                            <p:childTnLst>
                              <p:par>
                                <p:cTn id="29" presetID="10" presetClass="entr" presetSubtype="0" fill="hold" nodeType="after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Effect transition="in" filter="fade">
                                      <p:cBhvr>
                                        <p:cTn id="31" dur="2000"/>
                                        <p:tgtEl>
                                          <p:spTgt spid="9">
                                            <p:txEl>
                                              <p:pRg st="4" end="4"/>
                                            </p:txEl>
                                          </p:spTgt>
                                        </p:tgtEl>
                                      </p:cBhvr>
                                    </p:animEffect>
                                  </p:childTnLst>
                                </p:cTn>
                              </p:par>
                            </p:childTnLst>
                          </p:cTn>
                        </p:par>
                        <p:par>
                          <p:cTn id="32" fill="hold">
                            <p:stCondLst>
                              <p:cond delay="8000"/>
                            </p:stCondLst>
                            <p:childTnLst>
                              <p:par>
                                <p:cTn id="33" presetID="10" presetClass="entr" presetSubtype="0" fill="hold" nodeType="afterEffect">
                                  <p:stCondLst>
                                    <p:cond delay="0"/>
                                  </p:stCondLst>
                                  <p:childTnLst>
                                    <p:set>
                                      <p:cBhvr>
                                        <p:cTn id="34" dur="1" fill="hold">
                                          <p:stCondLst>
                                            <p:cond delay="0"/>
                                          </p:stCondLst>
                                        </p:cTn>
                                        <p:tgtEl>
                                          <p:spTgt spid="9">
                                            <p:txEl>
                                              <p:pRg st="5" end="5"/>
                                            </p:txEl>
                                          </p:spTgt>
                                        </p:tgtEl>
                                        <p:attrNameLst>
                                          <p:attrName>style.visibility</p:attrName>
                                        </p:attrNameLst>
                                      </p:cBhvr>
                                      <p:to>
                                        <p:strVal val="visible"/>
                                      </p:to>
                                    </p:set>
                                    <p:animEffect transition="in" filter="fade">
                                      <p:cBhvr>
                                        <p:cTn id="35" dur="2000"/>
                                        <p:tgtEl>
                                          <p:spTgt spid="9">
                                            <p:txEl>
                                              <p:pRg st="5" end="5"/>
                                            </p:txEl>
                                          </p:spTgt>
                                        </p:tgtEl>
                                      </p:cBhvr>
                                    </p:animEffect>
                                  </p:childTnLst>
                                </p:cTn>
                              </p:par>
                            </p:childTnLst>
                          </p:cTn>
                        </p:par>
                        <p:par>
                          <p:cTn id="36" fill="hold">
                            <p:stCondLst>
                              <p:cond delay="10000"/>
                            </p:stCondLst>
                            <p:childTnLst>
                              <p:par>
                                <p:cTn id="37" presetID="10" presetClass="entr" presetSubtype="0" fill="hold" nodeType="afterEffect">
                                  <p:stCondLst>
                                    <p:cond delay="0"/>
                                  </p:stCondLst>
                                  <p:childTnLst>
                                    <p:set>
                                      <p:cBhvr>
                                        <p:cTn id="38" dur="1" fill="hold">
                                          <p:stCondLst>
                                            <p:cond delay="0"/>
                                          </p:stCondLst>
                                        </p:cTn>
                                        <p:tgtEl>
                                          <p:spTgt spid="9">
                                            <p:txEl>
                                              <p:pRg st="6" end="6"/>
                                            </p:txEl>
                                          </p:spTgt>
                                        </p:tgtEl>
                                        <p:attrNameLst>
                                          <p:attrName>style.visibility</p:attrName>
                                        </p:attrNameLst>
                                      </p:cBhvr>
                                      <p:to>
                                        <p:strVal val="visible"/>
                                      </p:to>
                                    </p:set>
                                    <p:animEffect transition="in" filter="fade">
                                      <p:cBhvr>
                                        <p:cTn id="39" dur="2000"/>
                                        <p:tgtEl>
                                          <p:spTgt spid="9">
                                            <p:txEl>
                                              <p:pRg st="6" end="6"/>
                                            </p:txEl>
                                          </p:spTgt>
                                        </p:tgtEl>
                                      </p:cBhvr>
                                    </p:animEffect>
                                  </p:childTnLst>
                                </p:cTn>
                              </p:par>
                            </p:childTnLst>
                          </p:cTn>
                        </p:par>
                        <p:par>
                          <p:cTn id="40" fill="hold">
                            <p:stCondLst>
                              <p:cond delay="12000"/>
                            </p:stCondLst>
                            <p:childTnLst>
                              <p:par>
                                <p:cTn id="41" presetID="10" presetClass="entr" presetSubtype="0" fill="hold" nodeType="afterEffect">
                                  <p:stCondLst>
                                    <p:cond delay="0"/>
                                  </p:stCondLst>
                                  <p:childTnLst>
                                    <p:set>
                                      <p:cBhvr>
                                        <p:cTn id="42" dur="1" fill="hold">
                                          <p:stCondLst>
                                            <p:cond delay="0"/>
                                          </p:stCondLst>
                                        </p:cTn>
                                        <p:tgtEl>
                                          <p:spTgt spid="9">
                                            <p:txEl>
                                              <p:pRg st="7" end="7"/>
                                            </p:txEl>
                                          </p:spTgt>
                                        </p:tgtEl>
                                        <p:attrNameLst>
                                          <p:attrName>style.visibility</p:attrName>
                                        </p:attrNameLst>
                                      </p:cBhvr>
                                      <p:to>
                                        <p:strVal val="visible"/>
                                      </p:to>
                                    </p:set>
                                    <p:animEffect transition="in" filter="fade">
                                      <p:cBhvr>
                                        <p:cTn id="43" dur="2000"/>
                                        <p:tgtEl>
                                          <p:spTgt spid="9">
                                            <p:txEl>
                                              <p:pRg st="7" end="7"/>
                                            </p:txEl>
                                          </p:spTgt>
                                        </p:tgtEl>
                                      </p:cBhvr>
                                    </p:animEffect>
                                  </p:childTnLst>
                                </p:cTn>
                              </p:par>
                            </p:childTnLst>
                          </p:cTn>
                        </p:par>
                        <p:par>
                          <p:cTn id="44" fill="hold">
                            <p:stCondLst>
                              <p:cond delay="14000"/>
                            </p:stCondLst>
                            <p:childTnLst>
                              <p:par>
                                <p:cTn id="45" presetID="10" presetClass="entr" presetSubtype="0" fill="hold" nodeType="afterEffect">
                                  <p:stCondLst>
                                    <p:cond delay="0"/>
                                  </p:stCondLst>
                                  <p:childTnLst>
                                    <p:set>
                                      <p:cBhvr>
                                        <p:cTn id="46" dur="1" fill="hold">
                                          <p:stCondLst>
                                            <p:cond delay="0"/>
                                          </p:stCondLst>
                                        </p:cTn>
                                        <p:tgtEl>
                                          <p:spTgt spid="9">
                                            <p:txEl>
                                              <p:pRg st="8" end="8"/>
                                            </p:txEl>
                                          </p:spTgt>
                                        </p:tgtEl>
                                        <p:attrNameLst>
                                          <p:attrName>style.visibility</p:attrName>
                                        </p:attrNameLst>
                                      </p:cBhvr>
                                      <p:to>
                                        <p:strVal val="visible"/>
                                      </p:to>
                                    </p:set>
                                    <p:animEffect transition="in" filter="fade">
                                      <p:cBhvr>
                                        <p:cTn id="47" dur="2000"/>
                                        <p:tgtEl>
                                          <p:spTgt spid="9">
                                            <p:txEl>
                                              <p:pRg st="8" end="8"/>
                                            </p:txEl>
                                          </p:spTgt>
                                        </p:tgtEl>
                                      </p:cBhvr>
                                    </p:animEffect>
                                  </p:childTnLst>
                                </p:cTn>
                              </p:par>
                            </p:childTnLst>
                          </p:cTn>
                        </p:par>
                        <p:par>
                          <p:cTn id="48" fill="hold">
                            <p:stCondLst>
                              <p:cond delay="16000"/>
                            </p:stCondLst>
                            <p:childTnLst>
                              <p:par>
                                <p:cTn id="49" presetID="10" presetClass="entr" presetSubtype="0" fill="hold" nodeType="afterEffect">
                                  <p:stCondLst>
                                    <p:cond delay="0"/>
                                  </p:stCondLst>
                                  <p:childTnLst>
                                    <p:set>
                                      <p:cBhvr>
                                        <p:cTn id="50" dur="1" fill="hold">
                                          <p:stCondLst>
                                            <p:cond delay="0"/>
                                          </p:stCondLst>
                                        </p:cTn>
                                        <p:tgtEl>
                                          <p:spTgt spid="9">
                                            <p:txEl>
                                              <p:pRg st="9" end="9"/>
                                            </p:txEl>
                                          </p:spTgt>
                                        </p:tgtEl>
                                        <p:attrNameLst>
                                          <p:attrName>style.visibility</p:attrName>
                                        </p:attrNameLst>
                                      </p:cBhvr>
                                      <p:to>
                                        <p:strVal val="visible"/>
                                      </p:to>
                                    </p:set>
                                    <p:animEffect transition="in" filter="fade">
                                      <p:cBhvr>
                                        <p:cTn id="51" dur="2000"/>
                                        <p:tgtEl>
                                          <p:spTgt spid="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sz="quarter" idx="2"/>
          </p:nvPr>
        </p:nvGraphicFramePr>
        <p:xfrm>
          <a:off x="684213" y="1371600"/>
          <a:ext cx="7697787" cy="5024120"/>
        </p:xfrm>
        <a:graphic>
          <a:graphicData uri="http://schemas.openxmlformats.org/drawingml/2006/table">
            <a:tbl>
              <a:tblPr firstRow="1" bandRow="1">
                <a:tableStyleId>{5C22544A-7EE6-4342-B048-85BDC9FD1C3A}</a:tableStyleId>
              </a:tblPr>
              <a:tblGrid>
                <a:gridCol w="2820987"/>
                <a:gridCol w="1828800"/>
                <a:gridCol w="3048000"/>
              </a:tblGrid>
              <a:tr h="370840">
                <a:tc>
                  <a:txBody>
                    <a:bodyPr/>
                    <a:lstStyle/>
                    <a:p>
                      <a:r>
                        <a:rPr lang="en-US" dirty="0" smtClean="0"/>
                        <a:t>Methodology</a:t>
                      </a:r>
                      <a:endParaRPr lang="en-US" dirty="0"/>
                    </a:p>
                  </a:txBody>
                  <a:tcPr/>
                </a:tc>
                <a:tc>
                  <a:txBody>
                    <a:bodyPr/>
                    <a:lstStyle/>
                    <a:p>
                      <a:r>
                        <a:rPr lang="en-US" dirty="0" smtClean="0"/>
                        <a:t>Source</a:t>
                      </a:r>
                      <a:endParaRPr lang="en-US" dirty="0"/>
                    </a:p>
                  </a:txBody>
                  <a:tcPr/>
                </a:tc>
                <a:tc>
                  <a:txBody>
                    <a:bodyPr/>
                    <a:lstStyle/>
                    <a:p>
                      <a:r>
                        <a:rPr lang="en-US" dirty="0" smtClean="0"/>
                        <a:t>Value</a:t>
                      </a:r>
                      <a:endParaRPr lang="en-US" dirty="0"/>
                    </a:p>
                  </a:txBody>
                  <a:tcPr/>
                </a:tc>
              </a:tr>
              <a:tr h="370840">
                <a:tc>
                  <a:txBody>
                    <a:bodyPr/>
                    <a:lstStyle/>
                    <a:p>
                      <a:r>
                        <a:rPr lang="en-US" sz="2000" b="1" dirty="0" smtClean="0"/>
                        <a:t>Tourism</a:t>
                      </a:r>
                      <a:endParaRPr lang="en-US" sz="2000" b="1" dirty="0"/>
                    </a:p>
                  </a:txBody>
                  <a:tcPr/>
                </a:tc>
                <a:tc>
                  <a:txBody>
                    <a:bodyPr/>
                    <a:lstStyle/>
                    <a:p>
                      <a:r>
                        <a:rPr lang="en-US" dirty="0" smtClean="0"/>
                        <a:t>Spatial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latin typeface="Calibri" pitchFamily="34" charset="0"/>
                        </a:rPr>
                        <a:t>N/A </a:t>
                      </a:r>
                    </a:p>
                  </a:txBody>
                  <a:tcPr/>
                </a:tc>
              </a:tr>
              <a:tr h="370840">
                <a:tc>
                  <a:txBody>
                    <a:bodyPr/>
                    <a:lstStyle/>
                    <a:p>
                      <a:endParaRPr lang="en-US" sz="2000" b="1" dirty="0"/>
                    </a:p>
                  </a:txBody>
                  <a:tcPr/>
                </a:tc>
                <a:tc>
                  <a:txBody>
                    <a:bodyPr/>
                    <a:lstStyle/>
                    <a:p>
                      <a:r>
                        <a:rPr lang="en-US" dirty="0" smtClean="0"/>
                        <a:t>WRI</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latin typeface="Calibri" pitchFamily="34" charset="0"/>
                        </a:rPr>
                        <a:t>US $119 million</a:t>
                      </a:r>
                    </a:p>
                  </a:txBody>
                  <a:tcPr/>
                </a:tc>
              </a:tr>
              <a:tr h="370840">
                <a:tc>
                  <a:txBody>
                    <a:bodyPr/>
                    <a:lstStyle/>
                    <a:p>
                      <a:endParaRPr lang="en-US" sz="2000" b="1" dirty="0"/>
                    </a:p>
                  </a:txBody>
                  <a:tcPr>
                    <a:lnB w="12700" cap="flat" cmpd="sng" algn="ctr">
                      <a:solidFill>
                        <a:schemeClr val="tx1"/>
                      </a:solidFill>
                      <a:prstDash val="solid"/>
                      <a:round/>
                      <a:headEnd type="none" w="med" len="med"/>
                      <a:tailEnd type="none" w="med" len="med"/>
                    </a:lnB>
                  </a:tcPr>
                </a:tc>
                <a:tc>
                  <a:txBody>
                    <a:bodyPr/>
                    <a:lstStyle/>
                    <a:p>
                      <a:r>
                        <a:rPr lang="en-US" dirty="0" smtClean="0"/>
                        <a:t>WB</a:t>
                      </a:r>
                      <a:endParaRPr lang="en-US" dirty="0"/>
                    </a:p>
                  </a:txBody>
                  <a:tcP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alibri" pitchFamily="34" charset="0"/>
                        </a:rPr>
                        <a:t>US $210 – 630 </a:t>
                      </a:r>
                      <a:r>
                        <a:rPr lang="en-US" b="1" baseline="0" dirty="0" smtClean="0">
                          <a:latin typeface="Calibri" pitchFamily="34" charset="0"/>
                        </a:rPr>
                        <a:t>million</a:t>
                      </a:r>
                      <a:endParaRPr lang="en-US" b="1" dirty="0" smtClean="0">
                        <a:latin typeface="Calibri" pitchFamily="34" charset="0"/>
                      </a:endParaRPr>
                    </a:p>
                  </a:txBody>
                  <a:tcPr>
                    <a:lnB w="12700" cap="flat" cmpd="sng" algn="ctr">
                      <a:solidFill>
                        <a:schemeClr val="tx1"/>
                      </a:solidFill>
                      <a:prstDash val="solid"/>
                      <a:round/>
                      <a:headEnd type="none" w="med" len="med"/>
                      <a:tailEnd type="none" w="med" len="med"/>
                    </a:lnB>
                  </a:tcPr>
                </a:tc>
              </a:tr>
              <a:tr h="370840">
                <a:tc>
                  <a:txBody>
                    <a:bodyPr/>
                    <a:lstStyle/>
                    <a:p>
                      <a:r>
                        <a:rPr lang="en-US" sz="2000" b="1" dirty="0" smtClean="0"/>
                        <a:t>Fisheries</a:t>
                      </a:r>
                      <a:endParaRPr lang="en-US" sz="2000" b="1" dirty="0"/>
                    </a:p>
                  </a:txBody>
                  <a:tcPr>
                    <a:lnT w="12700" cap="flat" cmpd="sng" algn="ctr">
                      <a:solidFill>
                        <a:schemeClr val="tx1"/>
                      </a:solidFill>
                      <a:prstDash val="solid"/>
                      <a:round/>
                      <a:headEnd type="none" w="med" len="med"/>
                      <a:tailEnd type="none" w="med" len="med"/>
                    </a:lnT>
                  </a:tcPr>
                </a:tc>
                <a:tc>
                  <a:txBody>
                    <a:bodyPr/>
                    <a:lstStyle/>
                    <a:p>
                      <a:r>
                        <a:rPr lang="en-US" dirty="0" smtClean="0"/>
                        <a:t>Spatial</a:t>
                      </a:r>
                      <a:endParaRPr lang="en-US" dirty="0"/>
                    </a:p>
                  </a:txBody>
                  <a:tcP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latin typeface="Calibri" pitchFamily="34" charset="0"/>
                        </a:rPr>
                        <a:t>N/A</a:t>
                      </a:r>
                    </a:p>
                  </a:txBody>
                  <a:tcPr>
                    <a:lnT w="12700" cap="flat" cmpd="sng" algn="ctr">
                      <a:solidFill>
                        <a:schemeClr val="tx1"/>
                      </a:solidFill>
                      <a:prstDash val="solid"/>
                      <a:round/>
                      <a:headEnd type="none" w="med" len="med"/>
                      <a:tailEnd type="none" w="med" len="med"/>
                    </a:lnT>
                  </a:tcPr>
                </a:tc>
              </a:tr>
              <a:tr h="370840">
                <a:tc>
                  <a:txBody>
                    <a:bodyPr/>
                    <a:lstStyle/>
                    <a:p>
                      <a:endParaRPr lang="en-US" sz="2000" b="1" dirty="0"/>
                    </a:p>
                  </a:txBody>
                  <a:tcPr/>
                </a:tc>
                <a:tc>
                  <a:txBody>
                    <a:bodyPr/>
                    <a:lstStyle/>
                    <a:p>
                      <a:r>
                        <a:rPr lang="en-US" dirty="0" smtClean="0"/>
                        <a:t>WRI</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latin typeface="Calibri" pitchFamily="34" charset="0"/>
                        </a:rPr>
                        <a:t>$1,128,748</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a:lnB w="12700" cap="flat" cmpd="sng" algn="ctr">
                      <a:solidFill>
                        <a:schemeClr val="tx1"/>
                      </a:solidFill>
                      <a:prstDash val="solid"/>
                      <a:round/>
                      <a:headEnd type="none" w="med" len="med"/>
                      <a:tailEnd type="none" w="med" len="med"/>
                    </a:lnB>
                  </a:tcPr>
                </a:tc>
                <a:tc>
                  <a:txBody>
                    <a:bodyPr/>
                    <a:lstStyle/>
                    <a:p>
                      <a:r>
                        <a:rPr lang="en-US" dirty="0" smtClean="0"/>
                        <a:t>WB</a:t>
                      </a:r>
                      <a:endParaRPr lang="en-US" dirty="0"/>
                    </a:p>
                  </a:txBody>
                  <a:tcP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alibri" pitchFamily="34" charset="0"/>
                        </a:rPr>
                        <a:t>US ($1.66m) – $7.49 million</a:t>
                      </a:r>
                    </a:p>
                  </a:txBody>
                  <a:tcPr>
                    <a:lnB w="12700" cap="flat" cmpd="sng" algn="ctr">
                      <a:solidFill>
                        <a:schemeClr val="tx1"/>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Coastal Protection</a:t>
                      </a:r>
                    </a:p>
                  </a:txBody>
                  <a:tcPr>
                    <a:lnT w="12700" cap="flat" cmpd="sng" algn="ctr">
                      <a:solidFill>
                        <a:schemeClr val="tx1"/>
                      </a:solidFill>
                      <a:prstDash val="solid"/>
                      <a:round/>
                      <a:headEnd type="none" w="med" len="med"/>
                      <a:tailEnd type="none" w="med" len="med"/>
                    </a:lnT>
                  </a:tcPr>
                </a:tc>
                <a:tc>
                  <a:txBody>
                    <a:bodyPr/>
                    <a:lstStyle/>
                    <a:p>
                      <a:r>
                        <a:rPr lang="en-US" dirty="0" smtClean="0"/>
                        <a:t>Spatial</a:t>
                      </a:r>
                      <a:endParaRPr lang="en-US" dirty="0"/>
                    </a:p>
                  </a:txBody>
                  <a:tcPr>
                    <a:lnT w="12700" cap="flat" cmpd="sng" algn="ctr">
                      <a:solidFill>
                        <a:schemeClr val="tx1"/>
                      </a:solidFill>
                      <a:prstDash val="solid"/>
                      <a:round/>
                      <a:headEnd type="none" w="med" len="med"/>
                      <a:tailEnd type="none" w="med" len="med"/>
                    </a:lnT>
                  </a:tcPr>
                </a:tc>
                <a:tc>
                  <a:txBody>
                    <a:bodyPr/>
                    <a:lstStyle/>
                    <a:p>
                      <a:r>
                        <a:rPr lang="en-US" b="1" dirty="0" smtClean="0">
                          <a:latin typeface="Calibri" pitchFamily="34" charset="0"/>
                        </a:rPr>
                        <a:t>N/A</a:t>
                      </a:r>
                      <a:endParaRPr lang="en-US" b="1" dirty="0">
                        <a:latin typeface="Calibri" pitchFamily="34" charset="0"/>
                      </a:endParaRPr>
                    </a:p>
                  </a:txBody>
                  <a:tcPr>
                    <a:lnT w="12700" cap="flat" cmpd="sng" algn="ctr">
                      <a:solidFill>
                        <a:schemeClr val="tx1"/>
                      </a:solidFill>
                      <a:prstDash val="solid"/>
                      <a:round/>
                      <a:headEnd type="none" w="med" len="med"/>
                      <a:tailEnd type="none" w="med" len="med"/>
                    </a:lnT>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r>
                        <a:rPr lang="en-US" dirty="0" smtClean="0"/>
                        <a:t>WRI</a:t>
                      </a:r>
                      <a:endParaRPr lang="en-US" dirty="0"/>
                    </a:p>
                  </a:txBody>
                  <a:tcPr/>
                </a:tc>
                <a:tc>
                  <a:txBody>
                    <a:bodyPr/>
                    <a:lstStyle/>
                    <a:p>
                      <a:r>
                        <a:rPr lang="en-US" b="1" dirty="0" smtClean="0">
                          <a:latin typeface="Calibri" pitchFamily="34" charset="0"/>
                        </a:rPr>
                        <a:t>N/A</a:t>
                      </a:r>
                      <a:endParaRPr lang="en-US" b="1" dirty="0">
                        <a:latin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r>
                        <a:rPr lang="en-US" dirty="0" smtClean="0"/>
                        <a:t>WB</a:t>
                      </a:r>
                      <a:endParaRPr lang="en-US" dirty="0"/>
                    </a:p>
                  </a:txBody>
                  <a:tcPr/>
                </a:tc>
                <a:tc>
                  <a:txBody>
                    <a:bodyPr/>
                    <a:lstStyle/>
                    <a:p>
                      <a:r>
                        <a:rPr lang="en-US" b="1" dirty="0" smtClean="0">
                          <a:latin typeface="Calibri" pitchFamily="34" charset="0"/>
                        </a:rPr>
                        <a:t>US $65 million</a:t>
                      </a:r>
                      <a:endParaRPr lang="en-US" b="1" dirty="0">
                        <a:latin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lnB w="12700" cap="flat" cmpd="sng" algn="ctr">
                      <a:solidFill>
                        <a:schemeClr val="tx1"/>
                      </a:solidFill>
                      <a:prstDash val="solid"/>
                      <a:round/>
                      <a:headEnd type="none" w="med" len="med"/>
                      <a:tailEnd type="none" w="med" len="med"/>
                    </a:lnB>
                  </a:tcPr>
                </a:tc>
                <a:tc>
                  <a:txBody>
                    <a:bodyPr/>
                    <a:lstStyle/>
                    <a:p>
                      <a:endParaRPr lang="en-US" dirty="0"/>
                    </a:p>
                  </a:txBody>
                  <a:tcPr>
                    <a:lnB w="12700" cap="flat" cmpd="sng" algn="ctr">
                      <a:solidFill>
                        <a:schemeClr val="tx1"/>
                      </a:solidFill>
                      <a:prstDash val="solid"/>
                      <a:round/>
                      <a:headEnd type="none" w="med" len="med"/>
                      <a:tailEnd type="none" w="med" len="med"/>
                    </a:lnB>
                  </a:tcPr>
                </a:tc>
                <a:tc>
                  <a:txBody>
                    <a:bodyPr/>
                    <a:lstStyle/>
                    <a:p>
                      <a:endParaRPr lang="en-US" b="1" dirty="0">
                        <a:latin typeface="Calibri" pitchFamily="34" charset="0"/>
                      </a:endParaRPr>
                    </a:p>
                  </a:txBody>
                  <a:tcPr>
                    <a:lnB w="12700" cap="flat" cmpd="sng" algn="ctr">
                      <a:solidFill>
                        <a:schemeClr val="tx1"/>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Value Transfer</a:t>
                      </a:r>
                    </a:p>
                  </a:txBody>
                  <a:tcPr>
                    <a:lnT w="12700" cap="flat" cmpd="sng" algn="ctr">
                      <a:solidFill>
                        <a:schemeClr val="tx1"/>
                      </a:solidFill>
                      <a:prstDash val="solid"/>
                      <a:round/>
                      <a:headEnd type="none" w="med" len="med"/>
                      <a:tailEnd type="none" w="med" len="med"/>
                    </a:lnT>
                  </a:tcPr>
                </a:tc>
                <a:tc>
                  <a:txBody>
                    <a:bodyPr/>
                    <a:lstStyle/>
                    <a:p>
                      <a:r>
                        <a:rPr lang="en-US" dirty="0" smtClean="0"/>
                        <a:t>Troy/Wilson</a:t>
                      </a:r>
                      <a:endParaRPr lang="en-US" dirty="0"/>
                    </a:p>
                  </a:txBody>
                  <a:tcPr>
                    <a:lnT w="12700" cap="flat" cmpd="sng" algn="ctr">
                      <a:solidFill>
                        <a:schemeClr val="tx1"/>
                      </a:solidFill>
                      <a:prstDash val="solid"/>
                      <a:round/>
                      <a:headEnd type="none" w="med" len="med"/>
                      <a:tailEnd type="none" w="med" len="med"/>
                    </a:lnT>
                  </a:tcPr>
                </a:tc>
                <a:tc>
                  <a:txBody>
                    <a:bodyPr/>
                    <a:lstStyle/>
                    <a:p>
                      <a:r>
                        <a:rPr lang="en-US" b="1" dirty="0" smtClean="0">
                          <a:latin typeface="Calibri" pitchFamily="34" charset="0"/>
                        </a:rPr>
                        <a:t>US$47</a:t>
                      </a:r>
                      <a:r>
                        <a:rPr lang="en-US" b="1" baseline="0" dirty="0" smtClean="0">
                          <a:latin typeface="Calibri" pitchFamily="34" charset="0"/>
                        </a:rPr>
                        <a:t> million</a:t>
                      </a:r>
                      <a:endParaRPr lang="en-US" b="1" dirty="0">
                        <a:latin typeface="Calibri" pitchFamily="34" charset="0"/>
                      </a:endParaRPr>
                    </a:p>
                  </a:txBody>
                  <a:tcPr>
                    <a:lnT w="12700" cap="flat" cmpd="sng" algn="ctr">
                      <a:solidFill>
                        <a:schemeClr val="tx1"/>
                      </a:solidFill>
                      <a:prstDash val="solid"/>
                      <a:round/>
                      <a:headEnd type="none" w="med" len="med"/>
                      <a:tailEnd type="none" w="med" len="med"/>
                    </a:lnT>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endParaRPr lang="en-US" dirty="0"/>
                    </a:p>
                  </a:txBody>
                  <a:tcPr/>
                </a:tc>
                <a:tc>
                  <a:txBody>
                    <a:bodyPr/>
                    <a:lstStyle/>
                    <a:p>
                      <a:endParaRPr lang="en-US" b="1" dirty="0">
                        <a:latin typeface="Calibri" pitchFamily="34" charset="0"/>
                      </a:endParaRPr>
                    </a:p>
                  </a:txBody>
                  <a:tcPr/>
                </a:tc>
              </a:tr>
            </a:tbl>
          </a:graphicData>
        </a:graphic>
      </p:graphicFrame>
      <p:sp>
        <p:nvSpPr>
          <p:cNvPr id="2" name="Title 1"/>
          <p:cNvSpPr>
            <a:spLocks noGrp="1"/>
          </p:cNvSpPr>
          <p:nvPr>
            <p:ph type="title"/>
          </p:nvPr>
        </p:nvSpPr>
        <p:spPr/>
        <p:txBody>
          <a:bodyPr/>
          <a:lstStyle/>
          <a:p>
            <a:pPr fontAlgn="auto">
              <a:spcAft>
                <a:spcPts val="0"/>
              </a:spcAft>
              <a:defRPr/>
            </a:pPr>
            <a:r>
              <a:rPr lang="en-US" dirty="0" smtClean="0">
                <a:solidFill>
                  <a:schemeClr val="accent1">
                    <a:tint val="88000"/>
                    <a:satMod val="150000"/>
                  </a:schemeClr>
                </a:solidFill>
              </a:rPr>
              <a:t>Results Comparison (JA Results)</a:t>
            </a:r>
            <a:endParaRPr lang="en-US" dirty="0">
              <a:solidFill>
                <a:schemeClr val="accent1">
                  <a:tint val="88000"/>
                  <a:satMod val="150000"/>
                </a:schemeClr>
              </a:solidFill>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5" presetClass="entr" presetSubtype="1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heckerboard(across)">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tint val="88000"/>
                    <a:satMod val="150000"/>
                  </a:schemeClr>
                </a:solidFill>
              </a:rPr>
              <a:t>Discussion</a:t>
            </a:r>
            <a:endParaRPr lang="en-US" dirty="0">
              <a:solidFill>
                <a:schemeClr val="accent1">
                  <a:tint val="88000"/>
                  <a:satMod val="150000"/>
                </a:schemeClr>
              </a:solidFill>
            </a:endParaRPr>
          </a:p>
        </p:txBody>
      </p:sp>
      <p:sp>
        <p:nvSpPr>
          <p:cNvPr id="3" name="Content Placeholder 2"/>
          <p:cNvSpPr>
            <a:spLocks noGrp="1"/>
          </p:cNvSpPr>
          <p:nvPr>
            <p:ph sz="quarter" idx="1"/>
          </p:nvPr>
        </p:nvSpPr>
        <p:spPr/>
        <p:txBody>
          <a:bodyPr>
            <a:normAutofit/>
          </a:bodyPr>
          <a:lstStyle/>
          <a:p>
            <a:pPr marL="265176" indent="-265176" fontAlgn="auto">
              <a:spcAft>
                <a:spcPts val="0"/>
              </a:spcAft>
              <a:buFont typeface="Wingdings 2"/>
              <a:buChar char=""/>
              <a:defRPr/>
            </a:pPr>
            <a:r>
              <a:rPr lang="en-US" dirty="0" smtClean="0"/>
              <a:t>Preferred Methodology?</a:t>
            </a:r>
          </a:p>
          <a:p>
            <a:pPr marL="265176" indent="-265176" fontAlgn="auto">
              <a:spcAft>
                <a:spcPts val="0"/>
              </a:spcAft>
              <a:buFont typeface="Wingdings 2"/>
              <a:buChar char=""/>
              <a:defRPr/>
            </a:pPr>
            <a:r>
              <a:rPr lang="en-US" dirty="0" smtClean="0"/>
              <a:t>Data Requirements</a:t>
            </a:r>
          </a:p>
          <a:p>
            <a:pPr marL="548640" lvl="1" indent="-201168" fontAlgn="auto">
              <a:spcAft>
                <a:spcPts val="0"/>
              </a:spcAft>
              <a:buFont typeface="Verdana"/>
              <a:buChar char="◦"/>
              <a:defRPr/>
            </a:pPr>
            <a:r>
              <a:rPr lang="en-US" dirty="0" smtClean="0"/>
              <a:t>Sources</a:t>
            </a:r>
          </a:p>
          <a:p>
            <a:pPr marL="548640" lvl="1" indent="-201168" fontAlgn="auto">
              <a:spcAft>
                <a:spcPts val="0"/>
              </a:spcAft>
              <a:buFont typeface="Verdana"/>
              <a:buChar char="◦"/>
              <a:defRPr/>
            </a:pPr>
            <a:r>
              <a:rPr lang="en-US" dirty="0" smtClean="0"/>
              <a:t>Relevance</a:t>
            </a:r>
          </a:p>
          <a:p>
            <a:pPr marL="548640" lvl="1" indent="-201168" fontAlgn="auto">
              <a:spcAft>
                <a:spcPts val="0"/>
              </a:spcAft>
              <a:buFont typeface="Verdana"/>
              <a:buChar char="◦"/>
              <a:defRPr/>
            </a:pPr>
            <a:r>
              <a:rPr lang="en-US" dirty="0" smtClean="0"/>
              <a:t>Date</a:t>
            </a:r>
          </a:p>
          <a:p>
            <a:pPr marL="265176" indent="-265176" fontAlgn="auto">
              <a:spcAft>
                <a:spcPts val="0"/>
              </a:spcAft>
              <a:buFont typeface="Wingdings 2"/>
              <a:buChar char=""/>
              <a:defRPr/>
            </a:pPr>
            <a:r>
              <a:rPr lang="en-US" dirty="0" smtClean="0"/>
              <a:t>Considerations for broader use</a:t>
            </a:r>
          </a:p>
          <a:p>
            <a:pPr marL="548640" lvl="1" indent="-201168" fontAlgn="auto">
              <a:spcAft>
                <a:spcPts val="0"/>
              </a:spcAft>
              <a:buFont typeface="Verdana"/>
              <a:buChar char="◦"/>
              <a:defRPr/>
            </a:pPr>
            <a:r>
              <a:rPr lang="en-US" dirty="0" smtClean="0"/>
              <a:t>Stakeholders</a:t>
            </a:r>
          </a:p>
          <a:p>
            <a:pPr marL="548640" lvl="1" indent="-201168" fontAlgn="auto">
              <a:spcAft>
                <a:spcPts val="0"/>
              </a:spcAft>
              <a:buFont typeface="Verdana"/>
              <a:buChar char="◦"/>
              <a:defRPr/>
            </a:pPr>
            <a:r>
              <a:rPr lang="en-US" dirty="0" smtClean="0"/>
              <a:t>More Results </a:t>
            </a:r>
          </a:p>
          <a:p>
            <a:pPr marL="548640" lvl="1" indent="-201168" fontAlgn="auto">
              <a:spcAft>
                <a:spcPts val="0"/>
              </a:spcAft>
              <a:buFont typeface="Verdana"/>
              <a:buChar char="◦"/>
              <a:defRPr/>
            </a:pPr>
            <a:r>
              <a:rPr lang="en-US" dirty="0" smtClean="0"/>
              <a:t>Better Database </a:t>
            </a:r>
          </a:p>
          <a:p>
            <a:pPr marL="548640" lvl="1" indent="-201168" fontAlgn="auto">
              <a:spcAft>
                <a:spcPts val="0"/>
              </a:spcAft>
              <a:buFont typeface="Verdana"/>
              <a:buChar char="◦"/>
              <a:defRPr/>
            </a:pPr>
            <a:endParaRPr lang="en-US" dirty="0" smtClean="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be done?</a:t>
            </a:r>
            <a:endParaRPr lang="en-US" dirty="0"/>
          </a:p>
        </p:txBody>
      </p:sp>
      <p:sp>
        <p:nvSpPr>
          <p:cNvPr id="4" name="Content Placeholder 3"/>
          <p:cNvSpPr>
            <a:spLocks noGrp="1"/>
          </p:cNvSpPr>
          <p:nvPr>
            <p:ph sz="quarter" idx="1"/>
          </p:nvPr>
        </p:nvSpPr>
        <p:spPr/>
        <p:txBody>
          <a:bodyPr/>
          <a:lstStyle/>
          <a:p>
            <a:r>
              <a:rPr lang="en-US" dirty="0" smtClean="0"/>
              <a:t>Work</a:t>
            </a:r>
          </a:p>
          <a:p>
            <a:r>
              <a:rPr lang="en-US" dirty="0" smtClean="0"/>
              <a:t>Time</a:t>
            </a:r>
          </a:p>
          <a:p>
            <a:r>
              <a:rPr lang="en-US" dirty="0" smtClean="0"/>
              <a:t>Dedication</a:t>
            </a:r>
          </a:p>
          <a:p>
            <a:r>
              <a:rPr lang="en-US" dirty="0" smtClean="0"/>
              <a:t>Discipline</a:t>
            </a:r>
          </a:p>
          <a:p>
            <a:pPr>
              <a:buNone/>
            </a:pPr>
            <a:endParaRPr lang="en-US" dirty="0"/>
          </a:p>
        </p:txBody>
      </p:sp>
    </p:spTree>
  </p:cSld>
  <p:clrMapOvr>
    <a:masterClrMapping/>
  </p:clrMapOvr>
  <p:transition spd="med">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fontAlgn="auto">
              <a:spcAft>
                <a:spcPts val="0"/>
              </a:spcAft>
              <a:defRPr/>
            </a:pPr>
            <a:r>
              <a:rPr lang="en-US" dirty="0" smtClean="0"/>
              <a:t>Thank you!</a:t>
            </a:r>
            <a:endParaRPr lang="en-US" dirty="0"/>
          </a:p>
        </p:txBody>
      </p:sp>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tint val="88000"/>
                    <a:satMod val="150000"/>
                  </a:schemeClr>
                </a:solidFill>
              </a:rPr>
              <a:t>Economic Valuation</a:t>
            </a:r>
            <a:endParaRPr lang="en-US" dirty="0">
              <a:solidFill>
                <a:schemeClr val="accent1">
                  <a:tint val="88000"/>
                  <a:satMod val="150000"/>
                </a:schemeClr>
              </a:solidFill>
            </a:endParaRPr>
          </a:p>
        </p:txBody>
      </p:sp>
      <p:sp>
        <p:nvSpPr>
          <p:cNvPr id="3" name="Content Placeholder 2"/>
          <p:cNvSpPr>
            <a:spLocks noGrp="1"/>
          </p:cNvSpPr>
          <p:nvPr>
            <p:ph sz="quarter" idx="1"/>
          </p:nvPr>
        </p:nvSpPr>
        <p:spPr>
          <a:xfrm>
            <a:off x="503238" y="1371600"/>
            <a:ext cx="8183562" cy="4876800"/>
          </a:xfrm>
        </p:spPr>
        <p:txBody>
          <a:bodyPr>
            <a:normAutofit fontScale="85000" lnSpcReduction="20000"/>
          </a:bodyPr>
          <a:lstStyle/>
          <a:p>
            <a:pPr marL="265176" indent="-265176" fontAlgn="auto">
              <a:spcAft>
                <a:spcPts val="0"/>
              </a:spcAft>
              <a:buFont typeface="Wingdings 2"/>
              <a:buChar char=""/>
              <a:defRPr/>
            </a:pPr>
            <a:r>
              <a:rPr lang="en-US" dirty="0" smtClean="0"/>
              <a:t>What?</a:t>
            </a:r>
          </a:p>
          <a:p>
            <a:pPr marL="548640" lvl="1" indent="-201168" fontAlgn="auto">
              <a:spcAft>
                <a:spcPts val="0"/>
              </a:spcAft>
              <a:buFont typeface="Verdana"/>
              <a:buChar char="◦"/>
              <a:defRPr/>
            </a:pPr>
            <a:r>
              <a:rPr lang="en-US" dirty="0" smtClean="0"/>
              <a:t>A means to estimate the value of environmental resources among Caribbean </a:t>
            </a:r>
            <a:r>
              <a:rPr lang="en-US" dirty="0" smtClean="0"/>
              <a:t>countries (Dominican Republic, Haiti, Jamaica, Bahamas)</a:t>
            </a:r>
            <a:endParaRPr lang="en-US" dirty="0" smtClean="0"/>
          </a:p>
          <a:p>
            <a:pPr marL="265176" indent="-265176" fontAlgn="auto">
              <a:spcAft>
                <a:spcPts val="0"/>
              </a:spcAft>
              <a:buFont typeface="Wingdings 2"/>
              <a:buChar char=""/>
              <a:defRPr/>
            </a:pPr>
            <a:r>
              <a:rPr lang="en-US" dirty="0" smtClean="0"/>
              <a:t>How?</a:t>
            </a:r>
          </a:p>
          <a:p>
            <a:pPr marL="548640" lvl="1" indent="-201168" fontAlgn="auto">
              <a:spcAft>
                <a:spcPts val="0"/>
              </a:spcAft>
              <a:buFont typeface="Verdana"/>
              <a:buChar char="◦"/>
              <a:defRPr/>
            </a:pPr>
            <a:r>
              <a:rPr lang="en-US" dirty="0" smtClean="0"/>
              <a:t>Different methodologies exist</a:t>
            </a:r>
          </a:p>
          <a:p>
            <a:pPr marL="786384" lvl="2" indent="-182880" fontAlgn="auto">
              <a:spcAft>
                <a:spcPts val="0"/>
              </a:spcAft>
              <a:buClr>
                <a:schemeClr val="accent2">
                  <a:tint val="85000"/>
                  <a:satMod val="285000"/>
                </a:schemeClr>
              </a:buClr>
              <a:buFont typeface="Wingdings 2"/>
              <a:buChar char=""/>
              <a:defRPr/>
            </a:pPr>
            <a:r>
              <a:rPr lang="en-US" dirty="0" smtClean="0"/>
              <a:t>Total economic value = direct-use value + indirect-use value + non-use value</a:t>
            </a:r>
          </a:p>
          <a:p>
            <a:pPr marL="1024128" lvl="3" indent="-182880" fontAlgn="auto">
              <a:spcBef>
                <a:spcPts val="230"/>
              </a:spcBef>
              <a:spcAft>
                <a:spcPts val="0"/>
              </a:spcAft>
              <a:buClr>
                <a:schemeClr val="accent2">
                  <a:tint val="85000"/>
                  <a:satMod val="285000"/>
                </a:schemeClr>
              </a:buClr>
              <a:buFont typeface="Verdana"/>
              <a:buChar char="◦"/>
              <a:defRPr/>
            </a:pPr>
            <a:r>
              <a:rPr lang="en-US" dirty="0" smtClean="0"/>
              <a:t>Direct – Earnings dependent on tourism and fisheries resources</a:t>
            </a:r>
          </a:p>
          <a:p>
            <a:pPr marL="1024128" lvl="3" indent="-182880" fontAlgn="auto">
              <a:spcBef>
                <a:spcPts val="230"/>
              </a:spcBef>
              <a:spcAft>
                <a:spcPts val="0"/>
              </a:spcAft>
              <a:buClr>
                <a:schemeClr val="accent2">
                  <a:tint val="85000"/>
                  <a:satMod val="285000"/>
                </a:schemeClr>
              </a:buClr>
              <a:buFont typeface="Verdana"/>
              <a:buChar char="◦"/>
              <a:defRPr/>
            </a:pPr>
            <a:r>
              <a:rPr lang="en-US" dirty="0" smtClean="0"/>
              <a:t>Indirect – biological support, physical protection by various entities</a:t>
            </a:r>
          </a:p>
          <a:p>
            <a:pPr marL="1024128" lvl="3" indent="-182880" fontAlgn="auto">
              <a:spcBef>
                <a:spcPts val="230"/>
              </a:spcBef>
              <a:spcAft>
                <a:spcPts val="0"/>
              </a:spcAft>
              <a:buClr>
                <a:schemeClr val="accent2">
                  <a:tint val="85000"/>
                  <a:satMod val="285000"/>
                </a:schemeClr>
              </a:buClr>
              <a:buFont typeface="Verdana"/>
              <a:buChar char="◦"/>
              <a:defRPr/>
            </a:pPr>
            <a:r>
              <a:rPr lang="en-US" dirty="0" smtClean="0"/>
              <a:t>Non-Use – option/existence, general knowledge that a resource will still be in place for the next generation, </a:t>
            </a:r>
            <a:r>
              <a:rPr lang="en-US" dirty="0" err="1" smtClean="0"/>
              <a:t>guestimation</a:t>
            </a:r>
            <a:r>
              <a:rPr lang="en-US" dirty="0" smtClean="0"/>
              <a:t> </a:t>
            </a:r>
          </a:p>
          <a:p>
            <a:pPr marL="265176" indent="-265176" fontAlgn="auto">
              <a:spcAft>
                <a:spcPts val="0"/>
              </a:spcAft>
              <a:buFont typeface="Wingdings 2"/>
              <a:buChar char=""/>
              <a:defRPr/>
            </a:pPr>
            <a:r>
              <a:rPr lang="en-US" dirty="0" smtClean="0"/>
              <a:t>Why?</a:t>
            </a:r>
          </a:p>
          <a:p>
            <a:pPr marL="548640" lvl="1" indent="-201168" fontAlgn="auto">
              <a:spcAft>
                <a:spcPts val="0"/>
              </a:spcAft>
              <a:buFont typeface="Verdana"/>
              <a:buChar char="◦"/>
              <a:defRPr/>
            </a:pPr>
            <a:r>
              <a:rPr lang="en-US" dirty="0" smtClean="0"/>
              <a:t>Consider Conservation vs. Development…</a:t>
            </a:r>
          </a:p>
          <a:p>
            <a:pPr marL="548640" lvl="1" indent="-201168" fontAlgn="auto">
              <a:spcAft>
                <a:spcPts val="0"/>
              </a:spcAft>
              <a:buFont typeface="Verdana"/>
              <a:buChar char="◦"/>
              <a:defRPr/>
            </a:pPr>
            <a:r>
              <a:rPr lang="en-US" dirty="0" smtClean="0"/>
              <a:t>Development quantified in economic terms; Conservation traditionally qualified in qualitative or scientific terms.</a:t>
            </a:r>
          </a:p>
          <a:p>
            <a:pPr marL="548640" lvl="1" indent="-201168" fontAlgn="auto">
              <a:spcAft>
                <a:spcPts val="0"/>
              </a:spcAft>
              <a:buFont typeface="Verdana"/>
              <a:buChar char="◦"/>
              <a:defRPr/>
            </a:pPr>
            <a:r>
              <a:rPr lang="en-US" dirty="0" smtClean="0"/>
              <a:t>Economic Valuation provides us with a means to present environmental values in the same way development projects are presented.</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10"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par>
                          <p:cTn id="19" fill="hold">
                            <p:stCondLst>
                              <p:cond delay="2000"/>
                            </p:stCondLst>
                            <p:childTnLst>
                              <p:par>
                                <p:cTn id="20" presetID="10" presetClass="entr" presetSubtype="0" fill="hold"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par>
                          <p:cTn id="23" fill="hold">
                            <p:stCondLst>
                              <p:cond delay="4000"/>
                            </p:stCondLst>
                            <p:childTnLst>
                              <p:par>
                                <p:cTn id="24" presetID="10" presetClass="entr" presetSubtype="0"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childTnLst>
                                </p:cTn>
                              </p:par>
                            </p:childTnLst>
                          </p:cTn>
                        </p:par>
                        <p:par>
                          <p:cTn id="27" fill="hold">
                            <p:stCondLst>
                              <p:cond delay="6000"/>
                            </p:stCondLst>
                            <p:childTnLst>
                              <p:par>
                                <p:cTn id="28" presetID="10" presetClass="entr" presetSubtype="0" fill="hold"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2000"/>
                                        <p:tgtEl>
                                          <p:spTgt spid="3">
                                            <p:txEl>
                                              <p:pRg st="4" end="4"/>
                                            </p:txEl>
                                          </p:spTgt>
                                        </p:tgtEl>
                                      </p:cBhvr>
                                    </p:animEffect>
                                  </p:childTnLst>
                                </p:cTn>
                              </p:par>
                            </p:childTnLst>
                          </p:cTn>
                        </p:par>
                        <p:par>
                          <p:cTn id="31" fill="hold">
                            <p:stCondLst>
                              <p:cond delay="8000"/>
                            </p:stCondLst>
                            <p:childTnLst>
                              <p:par>
                                <p:cTn id="32" presetID="10" presetClass="entr" presetSubtype="0" fill="hold"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2000"/>
                                        <p:tgtEl>
                                          <p:spTgt spid="3">
                                            <p:txEl>
                                              <p:pRg st="5" end="5"/>
                                            </p:txEl>
                                          </p:spTgt>
                                        </p:tgtEl>
                                      </p:cBhvr>
                                    </p:animEffect>
                                  </p:childTnLst>
                                </p:cTn>
                              </p:par>
                            </p:childTnLst>
                          </p:cTn>
                        </p:par>
                        <p:par>
                          <p:cTn id="35" fill="hold">
                            <p:stCondLst>
                              <p:cond delay="10000"/>
                            </p:stCondLst>
                            <p:childTnLst>
                              <p:par>
                                <p:cTn id="36" presetID="10" presetClass="entr" presetSubtype="0" fill="hold"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2000"/>
                                        <p:tgtEl>
                                          <p:spTgt spid="3">
                                            <p:txEl>
                                              <p:pRg st="6" end="6"/>
                                            </p:txEl>
                                          </p:spTgt>
                                        </p:tgtEl>
                                      </p:cBhvr>
                                    </p:animEffect>
                                  </p:childTnLst>
                                </p:cTn>
                              </p:par>
                            </p:childTnLst>
                          </p:cTn>
                        </p:par>
                        <p:par>
                          <p:cTn id="39" fill="hold">
                            <p:stCondLst>
                              <p:cond delay="12000"/>
                            </p:stCondLst>
                            <p:childTnLst>
                              <p:par>
                                <p:cTn id="40" presetID="10" presetClass="entr" presetSubtype="0" fill="hold"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Effect transition="in" filter="fade">
                                      <p:cBhvr>
                                        <p:cTn id="50" dur="2000"/>
                                        <p:tgtEl>
                                          <p:spTgt spid="3">
                                            <p:txEl>
                                              <p:pRg st="9" end="9"/>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Effect transition="in" filter="fade">
                                      <p:cBhvr>
                                        <p:cTn id="53" dur="2000"/>
                                        <p:tgtEl>
                                          <p:spTgt spid="3">
                                            <p:txEl>
                                              <p:pRg st="10" end="10"/>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fade">
                                      <p:cBhvr>
                                        <p:cTn id="56"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609600"/>
          </a:xfrm>
        </p:spPr>
        <p:txBody>
          <a:bodyPr>
            <a:normAutofit/>
          </a:bodyPr>
          <a:lstStyle/>
          <a:p>
            <a:pPr fontAlgn="auto">
              <a:spcAft>
                <a:spcPts val="0"/>
              </a:spcAft>
              <a:defRPr/>
            </a:pPr>
            <a:r>
              <a:rPr lang="en-US" dirty="0" smtClean="0">
                <a:solidFill>
                  <a:schemeClr val="accent1">
                    <a:tint val="88000"/>
                    <a:satMod val="150000"/>
                  </a:schemeClr>
                </a:solidFill>
              </a:rPr>
              <a:t>The Methodologies</a:t>
            </a:r>
            <a:endParaRPr lang="en-US" dirty="0">
              <a:solidFill>
                <a:schemeClr val="accent1">
                  <a:tint val="88000"/>
                  <a:satMod val="150000"/>
                </a:schemeClr>
              </a:solidFill>
            </a:endParaRPr>
          </a:p>
        </p:txBody>
      </p:sp>
      <p:graphicFrame>
        <p:nvGraphicFramePr>
          <p:cNvPr id="4" name="Content Placeholder 3"/>
          <p:cNvGraphicFramePr>
            <a:graphicFrameLocks noGrp="1"/>
          </p:cNvGraphicFramePr>
          <p:nvPr>
            <p:ph sz="quarter" idx="1"/>
          </p:nvPr>
        </p:nvGraphicFramePr>
        <p:xfrm>
          <a:off x="838200" y="833120"/>
          <a:ext cx="7391400" cy="2291080"/>
        </p:xfrm>
        <a:graphic>
          <a:graphicData uri="http://schemas.openxmlformats.org/drawingml/2006/table">
            <a:tbl>
              <a:tblPr firstRow="1" bandRow="1">
                <a:tableStyleId>{5C22544A-7EE6-4342-B048-85BDC9FD1C3A}</a:tableStyleId>
              </a:tblPr>
              <a:tblGrid>
                <a:gridCol w="4724400"/>
                <a:gridCol w="2667000"/>
              </a:tblGrid>
              <a:tr h="370840">
                <a:tc>
                  <a:txBody>
                    <a:bodyPr/>
                    <a:lstStyle/>
                    <a:p>
                      <a:pPr algn="ctr"/>
                      <a:r>
                        <a:rPr lang="en-US" dirty="0" smtClean="0"/>
                        <a:t>Methodology</a:t>
                      </a:r>
                      <a:endParaRPr lang="en-US" dirty="0"/>
                    </a:p>
                  </a:txBody>
                  <a:tcPr/>
                </a:tc>
                <a:tc>
                  <a:txBody>
                    <a:bodyPr/>
                    <a:lstStyle/>
                    <a:p>
                      <a:pPr algn="ctr"/>
                      <a:r>
                        <a:rPr lang="en-US" dirty="0" smtClean="0"/>
                        <a:t>Source</a:t>
                      </a:r>
                      <a:endParaRPr lang="en-US" dirty="0"/>
                    </a:p>
                  </a:txBody>
                  <a:tcPr/>
                </a:tc>
              </a:tr>
              <a:tr h="370840">
                <a:tc>
                  <a:txBody>
                    <a:bodyPr/>
                    <a:lstStyle/>
                    <a:p>
                      <a:pPr marL="342900" indent="-342900">
                        <a:buFont typeface="+mj-lt"/>
                        <a:buAutoNum type="arabicPeriod"/>
                      </a:pPr>
                      <a:r>
                        <a:rPr lang="en-US" sz="1800" dirty="0" smtClean="0"/>
                        <a:t>Value Transfer - Spatial Distribution of Ecosystem Service Values</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i="0" dirty="0" smtClean="0"/>
                        <a:t>Troy/Wilson</a:t>
                      </a:r>
                    </a:p>
                  </a:txBody>
                  <a:tcPr/>
                </a:tc>
              </a:tr>
              <a:tr h="370840">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800" dirty="0" smtClean="0"/>
                        <a:t>Coral Reef Valuation - Tourism &amp; Recreation</a:t>
                      </a:r>
                    </a:p>
                  </a:txBody>
                  <a:tcPr/>
                </a:tc>
                <a:tc>
                  <a:txBody>
                    <a:bodyPr/>
                    <a:lstStyle/>
                    <a:p>
                      <a:pPr algn="ctr"/>
                      <a:r>
                        <a:rPr lang="en-US" dirty="0" smtClean="0"/>
                        <a:t>World Resources</a:t>
                      </a:r>
                      <a:r>
                        <a:rPr lang="en-US" baseline="0" dirty="0" smtClean="0"/>
                        <a:t> Institute</a:t>
                      </a:r>
                      <a:endParaRPr lang="en-US" dirty="0"/>
                    </a:p>
                  </a:txBody>
                  <a:tcPr/>
                </a:tc>
              </a:tr>
              <a:tr h="370840">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rabicPeriod" startAt="3"/>
                        <a:tabLst/>
                        <a:defRPr/>
                      </a:pPr>
                      <a:r>
                        <a:rPr lang="en-US" sz="1800" dirty="0" smtClean="0"/>
                        <a:t>Coral Reef Valuation – Fisheries</a:t>
                      </a:r>
                    </a:p>
                  </a:txBody>
                  <a:tcPr/>
                </a:tc>
                <a:tc>
                  <a:txBody>
                    <a:bodyPr/>
                    <a:lstStyle/>
                    <a:p>
                      <a:pPr algn="ctr"/>
                      <a:r>
                        <a:rPr lang="en-US" dirty="0" smtClean="0"/>
                        <a:t>World Resources</a:t>
                      </a:r>
                      <a:r>
                        <a:rPr lang="en-US" baseline="0" dirty="0" smtClean="0"/>
                        <a:t> Institute</a:t>
                      </a:r>
                      <a:endParaRPr lang="en-US" dirty="0"/>
                    </a:p>
                  </a:txBody>
                  <a:tcPr/>
                </a:tc>
              </a:tr>
            </a:tbl>
          </a:graphicData>
        </a:graphic>
      </p:graphicFrame>
      <p:pic>
        <p:nvPicPr>
          <p:cNvPr id="7" name="Picture 6" descr="Coral Reef Valuation - Tourism.JPG"/>
          <p:cNvPicPr>
            <a:picLocks noChangeAspect="1"/>
          </p:cNvPicPr>
          <p:nvPr/>
        </p:nvPicPr>
        <p:blipFill>
          <a:blip r:embed="rId3"/>
          <a:srcRect/>
          <a:stretch>
            <a:fillRect/>
          </a:stretch>
        </p:blipFill>
        <p:spPr bwMode="auto">
          <a:xfrm>
            <a:off x="838200" y="3429000"/>
            <a:ext cx="3592513" cy="2743200"/>
          </a:xfrm>
          <a:prstGeom prst="rect">
            <a:avLst/>
          </a:prstGeom>
          <a:noFill/>
          <a:ln w="9525">
            <a:solidFill>
              <a:schemeClr val="tx1"/>
            </a:solidFill>
            <a:miter lim="800000"/>
            <a:headEnd/>
            <a:tailEnd/>
          </a:ln>
        </p:spPr>
      </p:pic>
      <p:pic>
        <p:nvPicPr>
          <p:cNvPr id="8" name="Picture 7" descr="Coral Reef Valuation - Fisheries.JPG"/>
          <p:cNvPicPr>
            <a:picLocks noChangeAspect="1"/>
          </p:cNvPicPr>
          <p:nvPr/>
        </p:nvPicPr>
        <p:blipFill>
          <a:blip r:embed="rId4"/>
          <a:srcRect/>
          <a:stretch>
            <a:fillRect/>
          </a:stretch>
        </p:blipFill>
        <p:spPr bwMode="auto">
          <a:xfrm>
            <a:off x="4800600" y="3429000"/>
            <a:ext cx="3532187" cy="2743200"/>
          </a:xfrm>
          <a:prstGeom prst="rect">
            <a:avLst/>
          </a:prstGeom>
          <a:noFill/>
          <a:ln w="9525">
            <a:solidFill>
              <a:schemeClr val="tx1"/>
            </a:solidFill>
            <a:miter lim="800000"/>
            <a:headEnd/>
            <a:tailEnd/>
          </a:ln>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strVal val="#ppt_w*0.70"/>
                                          </p:val>
                                        </p:tav>
                                        <p:tav tm="100000">
                                          <p:val>
                                            <p:strVal val="#ppt_w"/>
                                          </p:val>
                                        </p:tav>
                                      </p:tavLst>
                                    </p:anim>
                                    <p:anim calcmode="lin" valueType="num">
                                      <p:cBhvr>
                                        <p:cTn id="15" dur="1000" fill="hold"/>
                                        <p:tgtEl>
                                          <p:spTgt spid="4"/>
                                        </p:tgtEl>
                                        <p:attrNameLst>
                                          <p:attrName>ppt_h</p:attrName>
                                        </p:attrNameLst>
                                      </p:cBhvr>
                                      <p:tavLst>
                                        <p:tav tm="0">
                                          <p:val>
                                            <p:strVal val="#ppt_h"/>
                                          </p:val>
                                        </p:tav>
                                        <p:tav tm="100000">
                                          <p:val>
                                            <p:strVal val="#ppt_h"/>
                                          </p:val>
                                        </p:tav>
                                      </p:tavLst>
                                    </p:anim>
                                    <p:animEffect transition="in" filter="fade">
                                      <p:cBhvr>
                                        <p:cTn id="16" dur="10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419600"/>
            <a:ext cx="6400800" cy="1752600"/>
          </a:xfrm>
        </p:spPr>
        <p:txBody>
          <a:bodyPr>
            <a:normAutofit lnSpcReduction="10000"/>
          </a:bodyPr>
          <a:lstStyle/>
          <a:p>
            <a:pPr fontAlgn="auto">
              <a:spcAft>
                <a:spcPts val="0"/>
              </a:spcAft>
              <a:buFont typeface="Wingdings 2"/>
              <a:buNone/>
              <a:defRPr/>
            </a:pPr>
            <a:r>
              <a:rPr lang="en-US" i="1" dirty="0" smtClean="0"/>
              <a:t>Adapted from: Austin Troy, Matthew A. Wilson</a:t>
            </a:r>
          </a:p>
          <a:p>
            <a:pPr fontAlgn="auto">
              <a:spcAft>
                <a:spcPts val="0"/>
              </a:spcAft>
              <a:buFont typeface="Wingdings 2"/>
              <a:buNone/>
              <a:defRPr/>
            </a:pPr>
            <a:r>
              <a:rPr lang="en-US" dirty="0" smtClean="0"/>
              <a:t>ECOLOGICAL ECONOMICS</a:t>
            </a:r>
          </a:p>
          <a:p>
            <a:pPr fontAlgn="auto">
              <a:spcAft>
                <a:spcPts val="0"/>
              </a:spcAft>
              <a:buFont typeface="Wingdings 2"/>
              <a:buNone/>
              <a:defRPr/>
            </a:pPr>
            <a:r>
              <a:rPr lang="en-US" dirty="0" smtClean="0"/>
              <a:t>Mapping ecosystem services: Practical Challenges and opportunities in linking GIS &amp; Value Transfer</a:t>
            </a:r>
          </a:p>
        </p:txBody>
      </p:sp>
      <p:sp>
        <p:nvSpPr>
          <p:cNvPr id="2" name="Title 1"/>
          <p:cNvSpPr>
            <a:spLocks noGrp="1"/>
          </p:cNvSpPr>
          <p:nvPr>
            <p:ph type="ctrTitle"/>
          </p:nvPr>
        </p:nvSpPr>
        <p:spPr/>
        <p:txBody>
          <a:bodyPr/>
          <a:lstStyle/>
          <a:p>
            <a:pPr fontAlgn="auto">
              <a:spcAft>
                <a:spcPts val="0"/>
              </a:spcAft>
              <a:defRPr/>
            </a:pPr>
            <a:r>
              <a:rPr lang="en-US" dirty="0" smtClean="0"/>
              <a:t>Value Transfer</a:t>
            </a:r>
            <a:endParaRPr lang="en-US" dirty="0"/>
          </a:p>
        </p:txBody>
      </p:sp>
      <p:pic>
        <p:nvPicPr>
          <p:cNvPr id="7" name="Picture 6" descr="mangrove1.jpg"/>
          <p:cNvPicPr>
            <a:picLocks noChangeAspect="1"/>
          </p:cNvPicPr>
          <p:nvPr/>
        </p:nvPicPr>
        <p:blipFill>
          <a:blip r:embed="rId3"/>
          <a:srcRect r="8888"/>
          <a:stretch>
            <a:fillRect/>
          </a:stretch>
        </p:blipFill>
        <p:spPr bwMode="auto">
          <a:xfrm>
            <a:off x="609600" y="2362200"/>
            <a:ext cx="2438400" cy="1828800"/>
          </a:xfrm>
          <a:prstGeom prst="rect">
            <a:avLst/>
          </a:prstGeom>
          <a:noFill/>
          <a:ln w="9525">
            <a:noFill/>
            <a:miter lim="800000"/>
            <a:headEnd/>
            <a:tailEnd/>
          </a:ln>
        </p:spPr>
      </p:pic>
      <p:pic>
        <p:nvPicPr>
          <p:cNvPr id="8" name="Picture 7" descr="Tropical Dreaming!2.jpg"/>
          <p:cNvPicPr>
            <a:picLocks noChangeAspect="1"/>
          </p:cNvPicPr>
          <p:nvPr/>
        </p:nvPicPr>
        <p:blipFill>
          <a:blip r:embed="rId4"/>
          <a:srcRect/>
          <a:stretch>
            <a:fillRect/>
          </a:stretch>
        </p:blipFill>
        <p:spPr bwMode="auto">
          <a:xfrm>
            <a:off x="3352800" y="2362200"/>
            <a:ext cx="2438400" cy="1828800"/>
          </a:xfrm>
          <a:prstGeom prst="rect">
            <a:avLst/>
          </a:prstGeom>
          <a:noFill/>
          <a:ln w="9525">
            <a:noFill/>
            <a:miter lim="800000"/>
            <a:headEnd/>
            <a:tailEnd/>
          </a:ln>
        </p:spPr>
      </p:pic>
      <p:pic>
        <p:nvPicPr>
          <p:cNvPr id="9" name="Picture 8" descr="Grouper II.JPG"/>
          <p:cNvPicPr>
            <a:picLocks noChangeAspect="1"/>
          </p:cNvPicPr>
          <p:nvPr/>
        </p:nvPicPr>
        <p:blipFill>
          <a:blip r:embed="rId5"/>
          <a:srcRect/>
          <a:stretch>
            <a:fillRect/>
          </a:stretch>
        </p:blipFill>
        <p:spPr bwMode="auto">
          <a:xfrm>
            <a:off x="6096000" y="2362200"/>
            <a:ext cx="2438400" cy="18288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par>
                          <p:cTn id="14" fill="hold">
                            <p:stCondLst>
                              <p:cond delay="3000"/>
                            </p:stCondLst>
                            <p:childTnLst>
                              <p:par>
                                <p:cTn id="15" presetID="10"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par>
                          <p:cTn id="18" fill="hold">
                            <p:stCondLst>
                              <p:cond delay="5000"/>
                            </p:stCondLst>
                            <p:childTnLst>
                              <p:par>
                                <p:cTn id="19" presetID="10" presetClass="entr" presetSubtype="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par>
                          <p:cTn id="22" fill="hold">
                            <p:stCondLst>
                              <p:cond delay="7000"/>
                            </p:stCondLst>
                            <p:childTnLst>
                              <p:par>
                                <p:cTn id="23" presetID="10" presetClass="entr" presetSubtype="0"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2000"/>
                                        <p:tgtEl>
                                          <p:spTgt spid="7"/>
                                        </p:tgtEl>
                                      </p:cBhvr>
                                    </p:animEffect>
                                  </p:childTnLst>
                                </p:cTn>
                              </p:par>
                            </p:childTnLst>
                          </p:cTn>
                        </p:par>
                        <p:par>
                          <p:cTn id="26" fill="hold">
                            <p:stCondLst>
                              <p:cond delay="9000"/>
                            </p:stCondLst>
                            <p:childTnLst>
                              <p:par>
                                <p:cTn id="27" presetID="10" presetClass="entr" presetSubtype="0" fill="hold" nodeType="after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2000"/>
                                        <p:tgtEl>
                                          <p:spTgt spid="8"/>
                                        </p:tgtEl>
                                      </p:cBhvr>
                                    </p:animEffect>
                                  </p:childTnLst>
                                </p:cTn>
                              </p:par>
                            </p:childTnLst>
                          </p:cTn>
                        </p:par>
                        <p:par>
                          <p:cTn id="30" fill="hold">
                            <p:stCondLst>
                              <p:cond delay="11000"/>
                            </p:stCondLst>
                            <p:childTnLst>
                              <p:par>
                                <p:cTn id="31" presetID="10" presetClass="entr" presetSubtype="0" fill="hold"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tint val="88000"/>
                    <a:satMod val="150000"/>
                  </a:schemeClr>
                </a:solidFill>
              </a:rPr>
              <a:t>Theory</a:t>
            </a:r>
            <a:endParaRPr lang="en-US" dirty="0">
              <a:solidFill>
                <a:schemeClr val="accent1">
                  <a:tint val="88000"/>
                  <a:satMod val="150000"/>
                </a:schemeClr>
              </a:solidFill>
            </a:endParaRPr>
          </a:p>
        </p:txBody>
      </p:sp>
      <p:graphicFrame>
        <p:nvGraphicFramePr>
          <p:cNvPr id="5" name="Content Placeholder 4"/>
          <p:cNvGraphicFramePr>
            <a:graphicFrameLocks noGrp="1"/>
          </p:cNvGraphicFramePr>
          <p:nvPr>
            <p:ph sz="half" idx="1"/>
          </p:nvPr>
        </p:nvGraphicFramePr>
        <p:xfrm>
          <a:off x="4830762" y="1249362"/>
          <a:ext cx="3932238" cy="4389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5603" name="Content Placeholder 5"/>
          <p:cNvSpPr>
            <a:spLocks noGrp="1"/>
          </p:cNvSpPr>
          <p:nvPr>
            <p:ph sz="half" idx="2"/>
          </p:nvPr>
        </p:nvSpPr>
        <p:spPr>
          <a:xfrm>
            <a:off x="533400" y="1325562"/>
            <a:ext cx="3932238" cy="4389438"/>
          </a:xfrm>
        </p:spPr>
        <p:txBody>
          <a:bodyPr/>
          <a:lstStyle/>
          <a:p>
            <a:r>
              <a:rPr lang="en-US" dirty="0" smtClean="0"/>
              <a:t>Values of different habitats are </a:t>
            </a:r>
            <a:r>
              <a:rPr lang="en-US" dirty="0" smtClean="0"/>
              <a:t>determined (coral reefs, mangroves, etc.)</a:t>
            </a:r>
            <a:endParaRPr lang="en-US" dirty="0" smtClean="0"/>
          </a:p>
          <a:p>
            <a:r>
              <a:rPr lang="en-US" dirty="0" smtClean="0"/>
              <a:t>Habitat areas are calculated using GIS</a:t>
            </a:r>
          </a:p>
          <a:p>
            <a:r>
              <a:rPr lang="en-US" dirty="0" smtClean="0"/>
              <a:t>Estimated acreage </a:t>
            </a:r>
            <a:r>
              <a:rPr lang="en-US" dirty="0" smtClean="0"/>
              <a:t>x </a:t>
            </a:r>
            <a:r>
              <a:rPr lang="en-US" dirty="0" smtClean="0"/>
              <a:t>$$ value </a:t>
            </a:r>
            <a:endParaRPr lang="en-US" dirty="0" smtClean="0"/>
          </a:p>
        </p:txBody>
      </p:sp>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tint val="88000"/>
                    <a:satMod val="150000"/>
                  </a:schemeClr>
                </a:solidFill>
              </a:rPr>
              <a:t>Overview</a:t>
            </a:r>
            <a:endParaRPr lang="en-US" dirty="0">
              <a:solidFill>
                <a:schemeClr val="accent1">
                  <a:tint val="88000"/>
                  <a:satMod val="150000"/>
                </a:schemeClr>
              </a:solidFill>
            </a:endParaRPr>
          </a:p>
        </p:txBody>
      </p:sp>
      <p:sp>
        <p:nvSpPr>
          <p:cNvPr id="3" name="Content Placeholder 2"/>
          <p:cNvSpPr>
            <a:spLocks noGrp="1"/>
          </p:cNvSpPr>
          <p:nvPr>
            <p:ph sz="quarter" idx="1"/>
          </p:nvPr>
        </p:nvSpPr>
        <p:spPr>
          <a:xfrm>
            <a:off x="457200" y="1447800"/>
            <a:ext cx="8183563" cy="5181600"/>
          </a:xfrm>
        </p:spPr>
        <p:txBody>
          <a:bodyPr>
            <a:normAutofit lnSpcReduction="10000"/>
          </a:bodyPr>
          <a:lstStyle/>
          <a:p>
            <a:pPr marL="265176" indent="-265176" fontAlgn="auto">
              <a:spcAft>
                <a:spcPts val="0"/>
              </a:spcAft>
              <a:buFont typeface="Wingdings 2"/>
              <a:buNone/>
              <a:defRPr/>
            </a:pPr>
            <a:r>
              <a:rPr lang="en-US" b="1" u="sng" dirty="0" smtClean="0"/>
              <a:t>Process</a:t>
            </a:r>
          </a:p>
          <a:p>
            <a:pPr marL="519811" indent="-514350" fontAlgn="auto">
              <a:spcAft>
                <a:spcPts val="0"/>
              </a:spcAft>
              <a:buFont typeface="Wingdings 2"/>
              <a:buChar char=""/>
              <a:defRPr/>
            </a:pPr>
            <a:r>
              <a:rPr lang="en-US" dirty="0" smtClean="0">
                <a:solidFill>
                  <a:schemeClr val="accent3">
                    <a:lumMod val="75000"/>
                  </a:schemeClr>
                </a:solidFill>
              </a:rPr>
              <a:t>GIS used to outline ecological resource/terrain types</a:t>
            </a:r>
          </a:p>
          <a:p>
            <a:pPr marL="519811" indent="-514350" fontAlgn="auto">
              <a:spcAft>
                <a:spcPts val="0"/>
              </a:spcAft>
              <a:buFont typeface="Wingdings 2"/>
              <a:buChar char=""/>
              <a:defRPr/>
            </a:pPr>
            <a:r>
              <a:rPr lang="en-US" dirty="0" smtClean="0">
                <a:solidFill>
                  <a:schemeClr val="accent3">
                    <a:lumMod val="75000"/>
                  </a:schemeClr>
                </a:solidFill>
              </a:rPr>
              <a:t>Multiply resource area against multiplier ($ contribution/hectare/yr)</a:t>
            </a:r>
          </a:p>
          <a:p>
            <a:pPr marL="265176" indent="-265176" fontAlgn="auto">
              <a:spcAft>
                <a:spcPts val="0"/>
              </a:spcAft>
              <a:buFont typeface="Wingdings 2"/>
              <a:buNone/>
              <a:defRPr/>
            </a:pPr>
            <a:r>
              <a:rPr lang="en-US" b="1" u="sng" dirty="0" smtClean="0"/>
              <a:t>Weaknesses</a:t>
            </a:r>
          </a:p>
          <a:p>
            <a:pPr marL="265176" indent="-265176" fontAlgn="auto">
              <a:spcAft>
                <a:spcPts val="0"/>
              </a:spcAft>
              <a:buFont typeface="Wingdings 2"/>
              <a:buChar char=""/>
              <a:defRPr/>
            </a:pPr>
            <a:r>
              <a:rPr lang="en-US" dirty="0" smtClean="0">
                <a:solidFill>
                  <a:schemeClr val="accent3">
                    <a:lumMod val="75000"/>
                  </a:schemeClr>
                </a:solidFill>
              </a:rPr>
              <a:t>Value Multipliers not universally </a:t>
            </a:r>
            <a:r>
              <a:rPr lang="en-US" dirty="0" smtClean="0">
                <a:solidFill>
                  <a:schemeClr val="accent3">
                    <a:lumMod val="75000"/>
                  </a:schemeClr>
                </a:solidFill>
              </a:rPr>
              <a:t>applicable</a:t>
            </a:r>
          </a:p>
          <a:p>
            <a:pPr marL="265176" indent="-265176" fontAlgn="auto">
              <a:spcAft>
                <a:spcPts val="0"/>
              </a:spcAft>
              <a:buFont typeface="Wingdings 2"/>
              <a:buChar char=""/>
              <a:defRPr/>
            </a:pPr>
            <a:r>
              <a:rPr lang="en-US" dirty="0" smtClean="0">
                <a:solidFill>
                  <a:schemeClr val="accent3">
                    <a:lumMod val="75000"/>
                  </a:schemeClr>
                </a:solidFill>
              </a:rPr>
              <a:t>MHC not on </a:t>
            </a:r>
            <a:r>
              <a:rPr lang="en-US" dirty="0" err="1" smtClean="0">
                <a:solidFill>
                  <a:schemeClr val="accent3">
                    <a:lumMod val="75000"/>
                  </a:schemeClr>
                </a:solidFill>
              </a:rPr>
              <a:t>GoogleEarth</a:t>
            </a:r>
            <a:r>
              <a:rPr lang="en-US" dirty="0" smtClean="0">
                <a:solidFill>
                  <a:schemeClr val="accent3">
                    <a:lumMod val="75000"/>
                  </a:schemeClr>
                </a:solidFill>
              </a:rPr>
              <a:t> map as yet (still in draft)</a:t>
            </a:r>
            <a:endParaRPr lang="en-US" dirty="0" smtClean="0">
              <a:solidFill>
                <a:schemeClr val="accent3">
                  <a:lumMod val="75000"/>
                </a:schemeClr>
              </a:solidFill>
            </a:endParaRPr>
          </a:p>
          <a:p>
            <a:pPr marL="265176" indent="-265176" fontAlgn="auto">
              <a:spcAft>
                <a:spcPts val="0"/>
              </a:spcAft>
              <a:buFont typeface="Wingdings 2"/>
              <a:buChar char=""/>
              <a:defRPr/>
            </a:pPr>
            <a:r>
              <a:rPr lang="en-US" dirty="0" smtClean="0">
                <a:solidFill>
                  <a:schemeClr val="accent3">
                    <a:lumMod val="75000"/>
                  </a:schemeClr>
                </a:solidFill>
              </a:rPr>
              <a:t>Development of new multipliers is an extensive undertaking</a:t>
            </a:r>
          </a:p>
          <a:p>
            <a:pPr marL="265176" indent="-265176" fontAlgn="auto">
              <a:spcAft>
                <a:spcPts val="0"/>
              </a:spcAft>
              <a:buFont typeface="Wingdings 2"/>
              <a:buChar char=""/>
              <a:defRPr/>
            </a:pPr>
            <a:r>
              <a:rPr lang="en-US" dirty="0" smtClean="0">
                <a:solidFill>
                  <a:schemeClr val="accent3">
                    <a:lumMod val="75000"/>
                  </a:schemeClr>
                </a:solidFill>
              </a:rPr>
              <a:t>Multipliers not accurate; estimation of area </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childTnLst>
                          </p:cTn>
                        </p:par>
                        <p:par>
                          <p:cTn id="15" fill="hold">
                            <p:stCondLst>
                              <p:cond delay="2000"/>
                            </p:stCondLst>
                            <p:childTnLst>
                              <p:par>
                                <p:cTn id="16" presetID="10" presetClass="entr" presetSubtype="0" fill="hold"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par>
                          <p:cTn id="19" fill="hold">
                            <p:stCondLst>
                              <p:cond delay="4000"/>
                            </p:stCondLst>
                            <p:childTnLst>
                              <p:par>
                                <p:cTn id="20" presetID="10" presetClass="entr" presetSubtype="0" fill="hold"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par>
                          <p:cTn id="28" fill="hold">
                            <p:stCondLst>
                              <p:cond delay="2000"/>
                            </p:stCondLst>
                            <p:childTnLst>
                              <p:par>
                                <p:cTn id="29" presetID="10" presetClass="entr" presetSubtype="0"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childTnLst>
                                </p:cTn>
                              </p:par>
                            </p:childTnLst>
                          </p:cTn>
                        </p:par>
                        <p:par>
                          <p:cTn id="32" fill="hold">
                            <p:stCondLst>
                              <p:cond delay="4000"/>
                            </p:stCondLst>
                            <p:childTnLst>
                              <p:par>
                                <p:cTn id="33" presetID="10" presetClass="entr" presetSubtype="0" fill="hold"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2000"/>
                                        <p:tgtEl>
                                          <p:spTgt spid="3">
                                            <p:txEl>
                                              <p:pRg st="5" end="5"/>
                                            </p:txEl>
                                          </p:spTgt>
                                        </p:tgtEl>
                                      </p:cBhvr>
                                    </p:animEffect>
                                  </p:childTnLst>
                                </p:cTn>
                              </p:par>
                            </p:childTnLst>
                          </p:cTn>
                        </p:par>
                        <p:par>
                          <p:cTn id="36" fill="hold">
                            <p:stCondLst>
                              <p:cond delay="6000"/>
                            </p:stCondLst>
                            <p:childTnLst>
                              <p:par>
                                <p:cTn id="37" presetID="10" presetClass="entr" presetSubtype="0" fill="hold"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2000"/>
                                        <p:tgtEl>
                                          <p:spTgt spid="3">
                                            <p:txEl>
                                              <p:pRg st="6" end="6"/>
                                            </p:txEl>
                                          </p:spTgt>
                                        </p:tgtEl>
                                      </p:cBhvr>
                                    </p:animEffect>
                                  </p:childTnLst>
                                </p:cTn>
                              </p:par>
                            </p:childTnLst>
                          </p:cTn>
                        </p:par>
                        <p:par>
                          <p:cTn id="40" fill="hold">
                            <p:stCondLst>
                              <p:cond delay="8000"/>
                            </p:stCondLst>
                            <p:childTnLst>
                              <p:par>
                                <p:cTn id="41" presetID="10" presetClass="entr" presetSubtype="0" fill="hold"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tint val="88000"/>
                    <a:satMod val="150000"/>
                  </a:schemeClr>
                </a:solidFill>
              </a:rPr>
              <a:t>Value Transfer - Results</a:t>
            </a:r>
            <a:endParaRPr lang="en-US" dirty="0">
              <a:solidFill>
                <a:schemeClr val="accent1">
                  <a:tint val="88000"/>
                  <a:satMod val="150000"/>
                </a:schemeClr>
              </a:solidFill>
            </a:endParaRPr>
          </a:p>
        </p:txBody>
      </p:sp>
      <p:graphicFrame>
        <p:nvGraphicFramePr>
          <p:cNvPr id="9" name="Content Placeholder 8"/>
          <p:cNvGraphicFramePr>
            <a:graphicFrameLocks noGrp="1"/>
          </p:cNvGraphicFramePr>
          <p:nvPr>
            <p:ph sz="quarter" idx="1"/>
          </p:nvPr>
        </p:nvGraphicFramePr>
        <p:xfrm>
          <a:off x="381000" y="1447799"/>
          <a:ext cx="8259772" cy="3733801"/>
        </p:xfrm>
        <a:graphic>
          <a:graphicData uri="http://schemas.openxmlformats.org/drawingml/2006/table">
            <a:tbl>
              <a:tblPr firstRow="1" bandRow="1">
                <a:effectLst/>
                <a:tableStyleId>{5C22544A-7EE6-4342-B048-85BDC9FD1C3A}</a:tableStyleId>
              </a:tblPr>
              <a:tblGrid>
                <a:gridCol w="2064943"/>
                <a:gridCol w="2064943"/>
                <a:gridCol w="2064943"/>
                <a:gridCol w="2064943"/>
              </a:tblGrid>
              <a:tr h="374921">
                <a:tc>
                  <a:txBody>
                    <a:bodyPr/>
                    <a:lstStyle/>
                    <a:p>
                      <a:pPr algn="ctr" fontAlgn="b"/>
                      <a:r>
                        <a:rPr lang="en-US" sz="2000" b="1" i="0" u="none" strike="noStrike" dirty="0">
                          <a:solidFill>
                            <a:schemeClr val="tx1"/>
                          </a:solidFill>
                          <a:latin typeface="Calibri"/>
                        </a:rPr>
                        <a:t>Ecosystem Type</a:t>
                      </a:r>
                    </a:p>
                  </a:txBody>
                  <a:tcPr marL="0" marR="0" marT="0" marB="0" anchor="b"/>
                </a:tc>
                <a:tc>
                  <a:txBody>
                    <a:bodyPr/>
                    <a:lstStyle/>
                    <a:p>
                      <a:pPr algn="ctr" fontAlgn="b"/>
                      <a:r>
                        <a:rPr lang="en-US" sz="2000" b="1" i="0" u="none" strike="noStrike" dirty="0">
                          <a:solidFill>
                            <a:schemeClr val="tx1"/>
                          </a:solidFill>
                          <a:latin typeface="Calibri"/>
                        </a:rPr>
                        <a:t>$/</a:t>
                      </a:r>
                      <a:r>
                        <a:rPr lang="en-US" sz="2000" b="1" i="0" u="none" strike="noStrike" dirty="0" smtClean="0">
                          <a:solidFill>
                            <a:schemeClr val="tx1"/>
                          </a:solidFill>
                          <a:latin typeface="Calibri"/>
                        </a:rPr>
                        <a:t>ha/yr</a:t>
                      </a:r>
                      <a:endParaRPr lang="en-US" sz="2000" b="1" i="0" u="none" strike="noStrike" dirty="0">
                        <a:solidFill>
                          <a:schemeClr val="tx1"/>
                        </a:solidFill>
                        <a:latin typeface="Calibri"/>
                      </a:endParaRPr>
                    </a:p>
                  </a:txBody>
                  <a:tcPr marL="0" marR="0" marT="0" marB="0" anchor="b"/>
                </a:tc>
                <a:tc>
                  <a:txBody>
                    <a:bodyPr/>
                    <a:lstStyle/>
                    <a:p>
                      <a:pPr algn="ctr" fontAlgn="b"/>
                      <a:r>
                        <a:rPr lang="en-US" sz="2000" b="1" i="0" u="none" strike="noStrike" dirty="0">
                          <a:solidFill>
                            <a:schemeClr val="tx1"/>
                          </a:solidFill>
                          <a:latin typeface="Calibri"/>
                        </a:rPr>
                        <a:t>Total Hectares</a:t>
                      </a:r>
                    </a:p>
                  </a:txBody>
                  <a:tcPr marL="0" marR="0" marT="0" marB="0" anchor="b"/>
                </a:tc>
                <a:tc>
                  <a:txBody>
                    <a:bodyPr/>
                    <a:lstStyle/>
                    <a:p>
                      <a:pPr algn="ctr" fontAlgn="b"/>
                      <a:r>
                        <a:rPr lang="en-US" sz="2000" b="1" i="0" u="none" strike="noStrike" dirty="0">
                          <a:solidFill>
                            <a:schemeClr val="tx1"/>
                          </a:solidFill>
                          <a:latin typeface="Calibri"/>
                        </a:rPr>
                        <a:t>Total Contribution</a:t>
                      </a:r>
                    </a:p>
                  </a:txBody>
                  <a:tcPr marL="0" marR="0" marT="0" marB="0" anchor="b"/>
                </a:tc>
              </a:tr>
              <a:tr h="374921">
                <a:tc>
                  <a:txBody>
                    <a:bodyPr/>
                    <a:lstStyle/>
                    <a:p>
                      <a:pPr algn="l" fontAlgn="b"/>
                      <a:r>
                        <a:rPr lang="en-US" sz="1800" b="0" i="0" u="none" strike="noStrike" dirty="0">
                          <a:solidFill>
                            <a:srgbClr val="000000"/>
                          </a:solidFill>
                          <a:latin typeface="Calibri"/>
                        </a:rPr>
                        <a:t>Beach</a:t>
                      </a:r>
                    </a:p>
                  </a:txBody>
                  <a:tcPr marL="85246" marR="0" marT="0" marB="0" anchor="b"/>
                </a:tc>
                <a:tc>
                  <a:txBody>
                    <a:bodyPr/>
                    <a:lstStyle/>
                    <a:p>
                      <a:pPr algn="r" fontAlgn="b"/>
                      <a:r>
                        <a:rPr lang="en-US" sz="1200" b="0" i="0" u="none" strike="noStrike" dirty="0" smtClean="0">
                          <a:solidFill>
                            <a:srgbClr val="000000"/>
                          </a:solidFill>
                          <a:latin typeface="Calibri"/>
                        </a:rPr>
                        <a:t>$45,500</a:t>
                      </a:r>
                      <a:endParaRPr lang="en-US" sz="1200" b="0" i="0" u="none" strike="noStrike" dirty="0">
                        <a:solidFill>
                          <a:srgbClr val="000000"/>
                        </a:solidFill>
                        <a:latin typeface="Calibri"/>
                      </a:endParaRPr>
                    </a:p>
                  </a:txBody>
                  <a:tcPr marL="0" marR="0" marT="0" marB="0" anchor="b"/>
                </a:tc>
                <a:tc>
                  <a:txBody>
                    <a:bodyPr/>
                    <a:lstStyle/>
                    <a:p>
                      <a:pPr algn="r" fontAlgn="b"/>
                      <a:r>
                        <a:rPr lang="en-US" sz="1200" b="0" i="0" u="none" strike="noStrike" dirty="0" smtClean="0">
                          <a:solidFill>
                            <a:srgbClr val="000000"/>
                          </a:solidFill>
                          <a:latin typeface="Calibri"/>
                        </a:rPr>
                        <a:t>100.0</a:t>
                      </a:r>
                      <a:endParaRPr lang="en-US" sz="1200" b="0" i="0" u="none" strike="noStrike" dirty="0">
                        <a:solidFill>
                          <a:srgbClr val="000000"/>
                        </a:solidFill>
                        <a:latin typeface="Calibri"/>
                      </a:endParaRPr>
                    </a:p>
                  </a:txBody>
                  <a:tcPr marL="0" marR="0" marT="0" marB="0" anchor="b"/>
                </a:tc>
                <a:tc>
                  <a:txBody>
                    <a:bodyPr/>
                    <a:lstStyle/>
                    <a:p>
                      <a:pPr algn="r" fontAlgn="b"/>
                      <a:r>
                        <a:rPr lang="en-US" sz="1600" b="0" i="0" u="none" strike="noStrike" dirty="0" smtClean="0">
                          <a:solidFill>
                            <a:srgbClr val="000000"/>
                          </a:solidFill>
                          <a:latin typeface="Calibri"/>
                        </a:rPr>
                        <a:t>$</a:t>
                      </a:r>
                      <a:r>
                        <a:rPr lang="en-US" sz="1600" b="0" i="0" u="none" strike="noStrike" dirty="0" smtClean="0">
                          <a:solidFill>
                            <a:srgbClr val="000000"/>
                          </a:solidFill>
                          <a:latin typeface="Calibri"/>
                        </a:rPr>
                        <a:t>4,550,000</a:t>
                      </a:r>
                      <a:endParaRPr lang="en-US" sz="1600" b="0" i="0" u="none" strike="noStrike" dirty="0">
                        <a:solidFill>
                          <a:srgbClr val="000000"/>
                        </a:solidFill>
                        <a:latin typeface="Calibri"/>
                      </a:endParaRPr>
                    </a:p>
                  </a:txBody>
                  <a:tcPr marL="0" marR="0" marT="0" marB="0" anchor="b"/>
                </a:tc>
              </a:tr>
              <a:tr h="374921">
                <a:tc>
                  <a:txBody>
                    <a:bodyPr/>
                    <a:lstStyle/>
                    <a:p>
                      <a:pPr algn="l" fontAlgn="b"/>
                      <a:r>
                        <a:rPr lang="en-US" sz="1800" b="0" i="0" u="none" strike="noStrike" dirty="0">
                          <a:solidFill>
                            <a:srgbClr val="000000"/>
                          </a:solidFill>
                          <a:latin typeface="Calibri"/>
                        </a:rPr>
                        <a:t>Beach Near Dwelling</a:t>
                      </a:r>
                    </a:p>
                  </a:txBody>
                  <a:tcPr marL="85246" marR="0" marT="0" marB="0" anchor="b"/>
                </a:tc>
                <a:tc>
                  <a:txBody>
                    <a:bodyPr/>
                    <a:lstStyle/>
                    <a:p>
                      <a:pPr algn="r" fontAlgn="b"/>
                      <a:r>
                        <a:rPr lang="en-US" sz="1200" b="0" i="0" u="none" strike="noStrike" dirty="0" smtClean="0">
                          <a:solidFill>
                            <a:srgbClr val="000000"/>
                          </a:solidFill>
                          <a:latin typeface="Calibri"/>
                        </a:rPr>
                        <a:t>$72,155.72</a:t>
                      </a:r>
                      <a:endParaRPr lang="en-US" sz="1200" b="0" i="0" u="none" strike="noStrike" dirty="0">
                        <a:solidFill>
                          <a:srgbClr val="000000"/>
                        </a:solidFill>
                        <a:latin typeface="Calibri"/>
                      </a:endParaRPr>
                    </a:p>
                  </a:txBody>
                  <a:tcPr marL="0" marR="0" marT="0" marB="0" anchor="b"/>
                </a:tc>
                <a:tc>
                  <a:txBody>
                    <a:bodyPr/>
                    <a:lstStyle/>
                    <a:p>
                      <a:pPr algn="r" fontAlgn="b"/>
                      <a:r>
                        <a:rPr lang="en-US" sz="1200" b="0" i="0" u="none" strike="noStrike" dirty="0" smtClean="0">
                          <a:solidFill>
                            <a:srgbClr val="000000"/>
                          </a:solidFill>
                          <a:latin typeface="Calibri"/>
                        </a:rPr>
                        <a:t>100.0</a:t>
                      </a:r>
                      <a:endParaRPr lang="en-US" sz="1200" b="0" i="0" u="none" strike="noStrike" dirty="0">
                        <a:solidFill>
                          <a:srgbClr val="000000"/>
                        </a:solidFill>
                        <a:latin typeface="Calibri"/>
                      </a:endParaRPr>
                    </a:p>
                  </a:txBody>
                  <a:tcPr marL="0" marR="0" marT="0" marB="0" anchor="b"/>
                </a:tc>
                <a:tc>
                  <a:txBody>
                    <a:bodyPr/>
                    <a:lstStyle/>
                    <a:p>
                      <a:pPr algn="r" fontAlgn="b"/>
                      <a:r>
                        <a:rPr lang="en-US" sz="1600" b="0" i="0" u="none" strike="noStrike" dirty="0" smtClean="0">
                          <a:solidFill>
                            <a:srgbClr val="000000"/>
                          </a:solidFill>
                          <a:latin typeface="Calibri"/>
                        </a:rPr>
                        <a:t>$</a:t>
                      </a:r>
                      <a:r>
                        <a:rPr lang="en-US" sz="1600" b="0" i="0" u="none" strike="noStrike" dirty="0" smtClean="0">
                          <a:solidFill>
                            <a:srgbClr val="000000"/>
                          </a:solidFill>
                          <a:latin typeface="Calibri"/>
                        </a:rPr>
                        <a:t>7,215,572.00</a:t>
                      </a:r>
                      <a:endParaRPr lang="en-US" sz="1600" b="0" i="0" u="none" strike="noStrike" dirty="0">
                        <a:solidFill>
                          <a:srgbClr val="000000"/>
                        </a:solidFill>
                        <a:latin typeface="Calibri"/>
                      </a:endParaRPr>
                    </a:p>
                  </a:txBody>
                  <a:tcPr marL="0" marR="0" marT="0" marB="0" anchor="b"/>
                </a:tc>
              </a:tr>
              <a:tr h="554677">
                <a:tc>
                  <a:txBody>
                    <a:bodyPr/>
                    <a:lstStyle/>
                    <a:p>
                      <a:pPr algn="l" fontAlgn="b"/>
                      <a:r>
                        <a:rPr lang="en-US" sz="1800" b="0" i="0" u="none" strike="noStrike" dirty="0">
                          <a:solidFill>
                            <a:srgbClr val="000000"/>
                          </a:solidFill>
                          <a:latin typeface="Calibri"/>
                        </a:rPr>
                        <a:t>Urban &amp; Disturbed </a:t>
                      </a:r>
                      <a:r>
                        <a:rPr lang="en-US" sz="1800" b="0" i="0" u="none" strike="noStrike" dirty="0" smtClean="0">
                          <a:solidFill>
                            <a:srgbClr val="000000"/>
                          </a:solidFill>
                          <a:latin typeface="Calibri"/>
                        </a:rPr>
                        <a:t>Beach (housing)</a:t>
                      </a:r>
                      <a:endParaRPr lang="en-US" sz="1800" b="0" i="0" u="none" strike="noStrike" dirty="0">
                        <a:solidFill>
                          <a:srgbClr val="000000"/>
                        </a:solidFill>
                        <a:latin typeface="Calibri"/>
                      </a:endParaRPr>
                    </a:p>
                  </a:txBody>
                  <a:tcPr marL="85246" marR="0" marT="0" marB="0" anchor="b"/>
                </a:tc>
                <a:tc>
                  <a:txBody>
                    <a:bodyPr/>
                    <a:lstStyle/>
                    <a:p>
                      <a:pPr algn="r" fontAlgn="b"/>
                      <a:r>
                        <a:rPr lang="en-US" sz="1200" b="0" i="0" u="none" strike="noStrike" dirty="0" smtClean="0">
                          <a:solidFill>
                            <a:srgbClr val="000000"/>
                          </a:solidFill>
                          <a:latin typeface="Calibri"/>
                        </a:rPr>
                        <a:t>$0.00</a:t>
                      </a:r>
                      <a:endParaRPr lang="en-US" sz="1200" b="0" i="0" u="none" strike="noStrike" dirty="0">
                        <a:solidFill>
                          <a:srgbClr val="000000"/>
                        </a:solidFill>
                        <a:latin typeface="Calibri"/>
                      </a:endParaRPr>
                    </a:p>
                  </a:txBody>
                  <a:tcPr marL="0" marR="0" marT="0" marB="0" anchor="b"/>
                </a:tc>
                <a:tc>
                  <a:txBody>
                    <a:bodyPr/>
                    <a:lstStyle/>
                    <a:p>
                      <a:pPr algn="r" fontAlgn="b"/>
                      <a:r>
                        <a:rPr lang="en-US" sz="1200" b="0" i="0" u="none" strike="noStrike" dirty="0" smtClean="0">
                          <a:solidFill>
                            <a:srgbClr val="000000"/>
                          </a:solidFill>
                          <a:latin typeface="Calibri"/>
                        </a:rPr>
                        <a:t>100.0</a:t>
                      </a:r>
                      <a:endParaRPr lang="en-US" sz="1200" b="0" i="0" u="none" strike="noStrike" dirty="0">
                        <a:solidFill>
                          <a:srgbClr val="000000"/>
                        </a:solidFill>
                        <a:latin typeface="Calibri"/>
                      </a:endParaRPr>
                    </a:p>
                  </a:txBody>
                  <a:tcPr marL="0" marR="0" marT="0" marB="0" anchor="b"/>
                </a:tc>
                <a:tc>
                  <a:txBody>
                    <a:bodyPr/>
                    <a:lstStyle/>
                    <a:p>
                      <a:pPr algn="r" fontAlgn="b"/>
                      <a:r>
                        <a:rPr lang="en-US" sz="1600" b="0" i="0" u="none" strike="noStrike" dirty="0">
                          <a:solidFill>
                            <a:srgbClr val="000000"/>
                          </a:solidFill>
                          <a:latin typeface="Calibri"/>
                        </a:rPr>
                        <a:t>$0.00</a:t>
                      </a:r>
                    </a:p>
                  </a:txBody>
                  <a:tcPr marL="0" marR="0" marT="0" marB="0" anchor="b"/>
                </a:tc>
              </a:tr>
              <a:tr h="374921">
                <a:tc>
                  <a:txBody>
                    <a:bodyPr/>
                    <a:lstStyle/>
                    <a:p>
                      <a:pPr algn="l" fontAlgn="b"/>
                      <a:r>
                        <a:rPr lang="en-US" sz="1800" b="0" i="0" u="none" strike="noStrike" dirty="0" smtClean="0">
                          <a:solidFill>
                            <a:srgbClr val="000000"/>
                          </a:solidFill>
                          <a:latin typeface="Calibri"/>
                        </a:rPr>
                        <a:t>Coppice</a:t>
                      </a:r>
                      <a:endParaRPr lang="en-US" sz="1800" b="0" i="0" u="none" strike="noStrike" dirty="0">
                        <a:solidFill>
                          <a:srgbClr val="000000"/>
                        </a:solidFill>
                        <a:latin typeface="Calibri"/>
                      </a:endParaRPr>
                    </a:p>
                  </a:txBody>
                  <a:tcPr marL="85246" marR="0" marT="0" marB="0" anchor="b"/>
                </a:tc>
                <a:tc>
                  <a:txBody>
                    <a:bodyPr/>
                    <a:lstStyle/>
                    <a:p>
                      <a:pPr algn="r" fontAlgn="b"/>
                      <a:r>
                        <a:rPr lang="en-US" sz="1200" b="0" i="0" u="none" strike="noStrike" dirty="0" smtClean="0">
                          <a:solidFill>
                            <a:srgbClr val="000000"/>
                          </a:solidFill>
                          <a:latin typeface="Calibri"/>
                        </a:rPr>
                        <a:t>$0.00</a:t>
                      </a:r>
                      <a:endParaRPr lang="en-US" sz="1200" b="0" i="0" u="none" strike="noStrike" dirty="0">
                        <a:solidFill>
                          <a:srgbClr val="000000"/>
                        </a:solidFill>
                        <a:latin typeface="Calibri"/>
                      </a:endParaRPr>
                    </a:p>
                  </a:txBody>
                  <a:tcPr marL="0" marR="0" marT="0" marB="0" anchor="b"/>
                </a:tc>
                <a:tc>
                  <a:txBody>
                    <a:bodyPr/>
                    <a:lstStyle/>
                    <a:p>
                      <a:pPr algn="r" fontAlgn="b"/>
                      <a:r>
                        <a:rPr lang="en-US" sz="1200" b="0" i="0" u="none" strike="noStrike" dirty="0" smtClean="0">
                          <a:solidFill>
                            <a:srgbClr val="000000"/>
                          </a:solidFill>
                          <a:latin typeface="Calibri"/>
                        </a:rPr>
                        <a:t>150.0</a:t>
                      </a:r>
                      <a:endParaRPr lang="en-US" sz="1200" b="0" i="0" u="none" strike="noStrike" dirty="0">
                        <a:solidFill>
                          <a:srgbClr val="000000"/>
                        </a:solidFill>
                        <a:latin typeface="Calibri"/>
                      </a:endParaRPr>
                    </a:p>
                  </a:txBody>
                  <a:tcPr marL="0" marR="0" marT="0" marB="0" anchor="b"/>
                </a:tc>
                <a:tc>
                  <a:txBody>
                    <a:bodyPr/>
                    <a:lstStyle/>
                    <a:p>
                      <a:pPr algn="r" fontAlgn="b"/>
                      <a:r>
                        <a:rPr lang="en-US" sz="1600" b="0" i="0" u="none" strike="noStrike" dirty="0" smtClean="0">
                          <a:solidFill>
                            <a:srgbClr val="000000"/>
                          </a:solidFill>
                          <a:latin typeface="Calibri"/>
                        </a:rPr>
                        <a:t>$0.00</a:t>
                      </a:r>
                      <a:endParaRPr lang="en-US" sz="1600" b="0" i="0" u="none" strike="noStrike" dirty="0">
                        <a:solidFill>
                          <a:srgbClr val="000000"/>
                        </a:solidFill>
                        <a:latin typeface="Calibri"/>
                      </a:endParaRPr>
                    </a:p>
                  </a:txBody>
                  <a:tcPr marL="0" marR="0" marT="0" marB="0" anchor="b"/>
                </a:tc>
              </a:tr>
              <a:tr h="374921">
                <a:tc>
                  <a:txBody>
                    <a:bodyPr/>
                    <a:lstStyle/>
                    <a:p>
                      <a:pPr algn="l" fontAlgn="b"/>
                      <a:r>
                        <a:rPr lang="en-US" sz="1800" b="0" i="0" u="none" strike="noStrike" dirty="0">
                          <a:solidFill>
                            <a:srgbClr val="000000"/>
                          </a:solidFill>
                          <a:latin typeface="Calibri"/>
                        </a:rPr>
                        <a:t>Coral </a:t>
                      </a:r>
                      <a:r>
                        <a:rPr lang="en-US" sz="1800" b="0" i="0" u="none" strike="noStrike" dirty="0" smtClean="0">
                          <a:solidFill>
                            <a:srgbClr val="000000"/>
                          </a:solidFill>
                          <a:latin typeface="Calibri"/>
                        </a:rPr>
                        <a:t>Reef  (G.B.) </a:t>
                      </a:r>
                      <a:endParaRPr lang="en-US" sz="1800" b="0" i="0" u="none" strike="noStrike" dirty="0">
                        <a:solidFill>
                          <a:srgbClr val="000000"/>
                        </a:solidFill>
                        <a:latin typeface="Calibri"/>
                      </a:endParaRPr>
                    </a:p>
                  </a:txBody>
                  <a:tcPr marL="85246" marR="0" marT="0" marB="0" anchor="b"/>
                </a:tc>
                <a:tc>
                  <a:txBody>
                    <a:bodyPr/>
                    <a:lstStyle/>
                    <a:p>
                      <a:pPr algn="r" fontAlgn="b"/>
                      <a:r>
                        <a:rPr lang="en-US" sz="1200" b="0" i="0" u="none" strike="noStrike" dirty="0" smtClean="0">
                          <a:solidFill>
                            <a:srgbClr val="000000"/>
                          </a:solidFill>
                          <a:latin typeface="Calibri"/>
                        </a:rPr>
                        <a:t>$448,381.52</a:t>
                      </a:r>
                      <a:endParaRPr lang="en-US" sz="1200" b="0" i="0" u="none" strike="noStrike" dirty="0">
                        <a:solidFill>
                          <a:srgbClr val="000000"/>
                        </a:solidFill>
                        <a:latin typeface="Calibri"/>
                      </a:endParaRPr>
                    </a:p>
                  </a:txBody>
                  <a:tcPr marL="0" marR="0" marT="0" marB="0" anchor="b"/>
                </a:tc>
                <a:tc>
                  <a:txBody>
                    <a:bodyPr/>
                    <a:lstStyle/>
                    <a:p>
                      <a:pPr algn="r" fontAlgn="b"/>
                      <a:r>
                        <a:rPr lang="en-US" sz="1200" b="0" i="0" u="none" strike="noStrike" dirty="0" smtClean="0">
                          <a:solidFill>
                            <a:srgbClr val="000000"/>
                          </a:solidFill>
                          <a:latin typeface="Calibri"/>
                        </a:rPr>
                        <a:t>200.0</a:t>
                      </a:r>
                      <a:endParaRPr lang="en-US" sz="1200" b="0" i="0" u="none" strike="noStrike" dirty="0">
                        <a:solidFill>
                          <a:srgbClr val="000000"/>
                        </a:solidFill>
                        <a:latin typeface="Calibri"/>
                      </a:endParaRPr>
                    </a:p>
                  </a:txBody>
                  <a:tcPr marL="0" marR="0" marT="0" marB="0" anchor="b"/>
                </a:tc>
                <a:tc>
                  <a:txBody>
                    <a:bodyPr/>
                    <a:lstStyle/>
                    <a:p>
                      <a:pPr algn="r" fontAlgn="b"/>
                      <a:r>
                        <a:rPr lang="en-US" sz="1600" b="0" i="0" u="none" strike="noStrike" dirty="0" smtClean="0">
                          <a:solidFill>
                            <a:srgbClr val="000000"/>
                          </a:solidFill>
                          <a:latin typeface="Calibri"/>
                        </a:rPr>
                        <a:t>$689,676,304.00</a:t>
                      </a:r>
                      <a:endParaRPr lang="en-US" sz="1600" b="0" i="0" u="none" strike="noStrike" dirty="0">
                        <a:solidFill>
                          <a:srgbClr val="000000"/>
                        </a:solidFill>
                        <a:latin typeface="Calibri"/>
                      </a:endParaRPr>
                    </a:p>
                  </a:txBody>
                  <a:tcPr marL="0" marR="0" marT="0" marB="0" anchor="b"/>
                </a:tc>
              </a:tr>
              <a:tr h="374921">
                <a:tc>
                  <a:txBody>
                    <a:bodyPr/>
                    <a:lstStyle/>
                    <a:p>
                      <a:pPr algn="l" fontAlgn="b"/>
                      <a:r>
                        <a:rPr lang="en-US" sz="1800" b="0" i="0" u="none" strike="noStrike" dirty="0">
                          <a:solidFill>
                            <a:srgbClr val="000000"/>
                          </a:solidFill>
                          <a:latin typeface="Calibri"/>
                        </a:rPr>
                        <a:t>Mangrove</a:t>
                      </a:r>
                    </a:p>
                  </a:txBody>
                  <a:tcPr marL="85246" marR="0" marT="0" marB="0" anchor="b"/>
                </a:tc>
                <a:tc>
                  <a:txBody>
                    <a:bodyPr/>
                    <a:lstStyle/>
                    <a:p>
                      <a:pPr algn="r" fontAlgn="b"/>
                      <a:r>
                        <a:rPr lang="en-US" sz="1200" b="0" i="0" u="none" strike="noStrike" dirty="0" smtClean="0">
                          <a:solidFill>
                            <a:srgbClr val="000000"/>
                          </a:solidFill>
                          <a:latin typeface="Calibri"/>
                        </a:rPr>
                        <a:t>$13,287.00</a:t>
                      </a:r>
                      <a:endParaRPr lang="en-US" sz="1200" b="0" i="0" u="none" strike="noStrike" dirty="0">
                        <a:solidFill>
                          <a:srgbClr val="000000"/>
                        </a:solidFill>
                        <a:latin typeface="Calibri"/>
                      </a:endParaRPr>
                    </a:p>
                  </a:txBody>
                  <a:tcPr marL="0" marR="0" marT="0" marB="0" anchor="b"/>
                </a:tc>
                <a:tc>
                  <a:txBody>
                    <a:bodyPr/>
                    <a:lstStyle/>
                    <a:p>
                      <a:pPr algn="r" fontAlgn="b"/>
                      <a:r>
                        <a:rPr lang="en-US" sz="1200" b="0" i="0" u="none" strike="noStrike" dirty="0" smtClean="0">
                          <a:solidFill>
                            <a:srgbClr val="000000"/>
                          </a:solidFill>
                          <a:latin typeface="Calibri"/>
                        </a:rPr>
                        <a:t>70.0</a:t>
                      </a:r>
                      <a:endParaRPr lang="en-US" sz="1200" b="0" i="0" u="none" strike="noStrike" dirty="0">
                        <a:solidFill>
                          <a:srgbClr val="000000"/>
                        </a:solidFill>
                        <a:latin typeface="Calibri"/>
                      </a:endParaRPr>
                    </a:p>
                  </a:txBody>
                  <a:tcPr marL="0" marR="0" marT="0" marB="0" anchor="b"/>
                </a:tc>
                <a:tc>
                  <a:txBody>
                    <a:bodyPr/>
                    <a:lstStyle/>
                    <a:p>
                      <a:pPr algn="r" fontAlgn="b"/>
                      <a:r>
                        <a:rPr lang="en-US" sz="1600" b="0" i="0" u="none" strike="noStrike" dirty="0" smtClean="0">
                          <a:solidFill>
                            <a:srgbClr val="000000"/>
                          </a:solidFill>
                          <a:latin typeface="Calibri"/>
                        </a:rPr>
                        <a:t>$930,090.00</a:t>
                      </a:r>
                      <a:endParaRPr lang="en-US" sz="1600" b="0" i="0" u="none" strike="noStrike" dirty="0">
                        <a:solidFill>
                          <a:srgbClr val="000000"/>
                        </a:solidFill>
                        <a:latin typeface="Calibri"/>
                      </a:endParaRPr>
                    </a:p>
                  </a:txBody>
                  <a:tcPr marL="0" marR="0" marT="0" marB="0" anchor="b"/>
                </a:tc>
              </a:tr>
              <a:tr h="554677">
                <a:tc>
                  <a:txBody>
                    <a:bodyPr/>
                    <a:lstStyle/>
                    <a:p>
                      <a:pPr algn="l" fontAlgn="b"/>
                      <a:r>
                        <a:rPr lang="en-US" sz="1800" b="0" i="0" u="none" strike="noStrike" dirty="0">
                          <a:solidFill>
                            <a:srgbClr val="000000"/>
                          </a:solidFill>
                          <a:latin typeface="Calibri"/>
                        </a:rPr>
                        <a:t>Rivers, Streams, Freshwater</a:t>
                      </a:r>
                    </a:p>
                  </a:txBody>
                  <a:tcPr marL="85246" marR="0" marT="0" marB="0" anchor="b"/>
                </a:tc>
                <a:tc>
                  <a:txBody>
                    <a:bodyPr/>
                    <a:lstStyle/>
                    <a:p>
                      <a:pPr algn="r" fontAlgn="b"/>
                      <a:r>
                        <a:rPr lang="en-US" sz="1200" b="0" i="0" u="none" strike="noStrike" dirty="0" smtClean="0">
                          <a:solidFill>
                            <a:srgbClr val="000000"/>
                          </a:solidFill>
                          <a:latin typeface="Calibri"/>
                        </a:rPr>
                        <a:t>$0.00</a:t>
                      </a:r>
                      <a:endParaRPr lang="en-US" sz="1200" b="0" i="0" u="none" strike="noStrike" dirty="0">
                        <a:solidFill>
                          <a:srgbClr val="000000"/>
                        </a:solidFill>
                        <a:latin typeface="Calibri"/>
                      </a:endParaRPr>
                    </a:p>
                  </a:txBody>
                  <a:tcPr marL="0" marR="0" marT="0" marB="0" anchor="b"/>
                </a:tc>
                <a:tc>
                  <a:txBody>
                    <a:bodyPr/>
                    <a:lstStyle/>
                    <a:p>
                      <a:pPr algn="r" fontAlgn="b"/>
                      <a:r>
                        <a:rPr lang="en-US" sz="1200" b="0" i="0" u="none" strike="noStrike" dirty="0" smtClean="0">
                          <a:solidFill>
                            <a:srgbClr val="000000"/>
                          </a:solidFill>
                          <a:latin typeface="Calibri"/>
                        </a:rPr>
                        <a:t>0.0</a:t>
                      </a:r>
                      <a:endParaRPr lang="en-US" sz="1200" b="0" i="0" u="none" strike="noStrike" dirty="0">
                        <a:solidFill>
                          <a:srgbClr val="000000"/>
                        </a:solidFill>
                        <a:latin typeface="Calibri"/>
                      </a:endParaRPr>
                    </a:p>
                  </a:txBody>
                  <a:tcPr marL="0" marR="0" marT="0" marB="0" anchor="b"/>
                </a:tc>
                <a:tc>
                  <a:txBody>
                    <a:bodyPr/>
                    <a:lstStyle/>
                    <a:p>
                      <a:pPr algn="r" fontAlgn="b"/>
                      <a:r>
                        <a:rPr lang="en-US" sz="1600" b="0" i="0" u="none" strike="noStrike" dirty="0" smtClean="0">
                          <a:solidFill>
                            <a:srgbClr val="000000"/>
                          </a:solidFill>
                          <a:latin typeface="Calibri"/>
                        </a:rPr>
                        <a:t>$0.00</a:t>
                      </a:r>
                      <a:endParaRPr lang="en-US" sz="1600" b="0" i="0" u="none" strike="noStrike" dirty="0">
                        <a:solidFill>
                          <a:srgbClr val="000000"/>
                        </a:solidFill>
                        <a:latin typeface="Calibri"/>
                      </a:endParaRPr>
                    </a:p>
                  </a:txBody>
                  <a:tcPr marL="0" marR="0" marT="0" marB="0" anchor="b"/>
                </a:tc>
              </a:tr>
              <a:tr h="374921">
                <a:tc gridSpan="3">
                  <a:txBody>
                    <a:bodyPr/>
                    <a:lstStyle/>
                    <a:p>
                      <a:pPr algn="ctr" fontAlgn="b"/>
                      <a:r>
                        <a:rPr lang="en-US" sz="2000" b="1" i="0" u="none" strike="noStrike" dirty="0" smtClean="0">
                          <a:solidFill>
                            <a:srgbClr val="000000"/>
                          </a:solidFill>
                          <a:latin typeface="Calibri"/>
                        </a:rPr>
                        <a:t>MORIAH</a:t>
                      </a:r>
                      <a:r>
                        <a:rPr lang="en-US" sz="2000" b="1" i="0" u="none" strike="noStrike" baseline="0" dirty="0" smtClean="0">
                          <a:solidFill>
                            <a:srgbClr val="000000"/>
                          </a:solidFill>
                          <a:latin typeface="Calibri"/>
                        </a:rPr>
                        <a:t> HARBOUR CAY NATIONAL PARK</a:t>
                      </a:r>
                      <a:r>
                        <a:rPr lang="en-US" sz="2000" b="1" i="0" u="none" strike="noStrike" dirty="0" smtClean="0">
                          <a:solidFill>
                            <a:srgbClr val="000000"/>
                          </a:solidFill>
                          <a:latin typeface="Calibri"/>
                        </a:rPr>
                        <a:t> </a:t>
                      </a:r>
                      <a:r>
                        <a:rPr lang="en-US" sz="2000" b="1" i="0" u="none" strike="noStrike" dirty="0">
                          <a:solidFill>
                            <a:srgbClr val="000000"/>
                          </a:solidFill>
                          <a:latin typeface="Calibri"/>
                        </a:rPr>
                        <a:t>- TOTAL ESV</a:t>
                      </a:r>
                    </a:p>
                  </a:txBody>
                  <a:tcPr marL="0" marR="0" marT="0" marB="0" anchor="b"/>
                </a:tc>
                <a:tc hMerge="1">
                  <a:txBody>
                    <a:bodyPr/>
                    <a:lstStyle/>
                    <a:p>
                      <a:endParaRPr lang="en-US"/>
                    </a:p>
                  </a:txBody>
                  <a:tcPr/>
                </a:tc>
                <a:tc hMerge="1">
                  <a:txBody>
                    <a:bodyPr/>
                    <a:lstStyle/>
                    <a:p>
                      <a:endParaRPr lang="en-US"/>
                    </a:p>
                  </a:txBody>
                  <a:tcPr/>
                </a:tc>
                <a:tc>
                  <a:txBody>
                    <a:bodyPr/>
                    <a:lstStyle/>
                    <a:p>
                      <a:pPr algn="r" fontAlgn="b"/>
                      <a:r>
                        <a:rPr lang="en-US" sz="2000" b="1" i="0" u="none" strike="noStrike" dirty="0" smtClean="0">
                          <a:solidFill>
                            <a:srgbClr val="000000"/>
                          </a:solidFill>
                          <a:latin typeface="Calibri"/>
                        </a:rPr>
                        <a:t>$102,371,966.00</a:t>
                      </a:r>
                      <a:endParaRPr lang="en-US" sz="2000" b="1" i="0" u="none" strike="noStrike" dirty="0">
                        <a:solidFill>
                          <a:srgbClr val="000000"/>
                        </a:solidFill>
                        <a:latin typeface="Calibri"/>
                      </a:endParaRPr>
                    </a:p>
                  </a:txBody>
                  <a:tcPr marL="0" marR="0" marT="0" marB="0" anchor="b"/>
                </a:tc>
              </a:tr>
            </a:tbl>
          </a:graphicData>
        </a:graphic>
      </p:graphicFrame>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linds(horizontal)">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7848"/>
            <a:ext cx="8534400" cy="758952"/>
          </a:xfrm>
        </p:spPr>
        <p:txBody>
          <a:bodyPr/>
          <a:lstStyle/>
          <a:p>
            <a:pPr fontAlgn="auto">
              <a:spcAft>
                <a:spcPts val="0"/>
              </a:spcAft>
              <a:defRPr/>
            </a:pPr>
            <a:r>
              <a:rPr lang="en-US" dirty="0" smtClean="0">
                <a:solidFill>
                  <a:schemeClr val="accent1">
                    <a:tint val="88000"/>
                    <a:satMod val="150000"/>
                  </a:schemeClr>
                </a:solidFill>
              </a:rPr>
              <a:t>Distribution of Values</a:t>
            </a:r>
            <a:endParaRPr lang="en-US" dirty="0">
              <a:solidFill>
                <a:schemeClr val="accent1">
                  <a:tint val="88000"/>
                  <a:satMod val="150000"/>
                </a:schemeClr>
              </a:solidFill>
            </a:endParaRPr>
          </a:p>
        </p:txBody>
      </p:sp>
      <p:graphicFrame>
        <p:nvGraphicFramePr>
          <p:cNvPr id="8" name="Content Placeholder 7"/>
          <p:cNvGraphicFramePr>
            <a:graphicFrameLocks noGrp="1"/>
          </p:cNvGraphicFramePr>
          <p:nvPr>
            <p:ph sz="quarter" idx="1"/>
          </p:nvPr>
        </p:nvGraphicFramePr>
        <p:xfrm>
          <a:off x="301625" y="1527175"/>
          <a:ext cx="8504238" cy="4572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3038</TotalTime>
  <Words>2060</Words>
  <Application>Microsoft Office PowerPoint</Application>
  <PresentationFormat>On-screen Show (4:3)</PresentationFormat>
  <Paragraphs>342</Paragraphs>
  <Slides>25</Slides>
  <Notes>14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Civic</vt:lpstr>
      <vt:lpstr>Economic Valuation of Moriah Harbour Cay, Exuma, Bahamas</vt:lpstr>
      <vt:lpstr>Background</vt:lpstr>
      <vt:lpstr>Economic Valuation</vt:lpstr>
      <vt:lpstr>The Methodologies</vt:lpstr>
      <vt:lpstr>Value Transfer</vt:lpstr>
      <vt:lpstr>Theory</vt:lpstr>
      <vt:lpstr>Overview</vt:lpstr>
      <vt:lpstr>Value Transfer - Results</vt:lpstr>
      <vt:lpstr>Distribution of Values</vt:lpstr>
      <vt:lpstr>Summary</vt:lpstr>
      <vt:lpstr>Possible Value Transfer</vt:lpstr>
      <vt:lpstr>World Resources Institute</vt:lpstr>
      <vt:lpstr>Theory</vt:lpstr>
      <vt:lpstr>Overview</vt:lpstr>
      <vt:lpstr>Coral Reef Valuation - Tourism</vt:lpstr>
      <vt:lpstr>Anomalies – National Park Revenue</vt:lpstr>
      <vt:lpstr>Anomalies – Undervaluation</vt:lpstr>
      <vt:lpstr>Coral Reef Valuation - Fisheries</vt:lpstr>
      <vt:lpstr>CHAPTER 244 FISHERIES RESOURCES (JURISDICTION AND CONSERVATION)</vt:lpstr>
      <vt:lpstr>CHAPTER 244 FISHERIES RESOURCES (JURISDICTION AND CONSERVATION)</vt:lpstr>
      <vt:lpstr>WRI Valuation - Totals</vt:lpstr>
      <vt:lpstr>Results Comparison (JA Results)</vt:lpstr>
      <vt:lpstr>Discussion</vt:lpstr>
      <vt:lpstr>What can be done?</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Valuation of the Montego Bay Marine Park</dc:title>
  <dc:creator>Brian</dc:creator>
  <cp:lastModifiedBy>Gateway User</cp:lastModifiedBy>
  <cp:revision>170</cp:revision>
  <dcterms:created xsi:type="dcterms:W3CDTF">2009-01-06T16:56:25Z</dcterms:created>
  <dcterms:modified xsi:type="dcterms:W3CDTF">2009-04-27T02:27:19Z</dcterms:modified>
</cp:coreProperties>
</file>